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7" r:id="rId2"/>
  </p:sldMasterIdLst>
  <p:notesMasterIdLst>
    <p:notesMasterId r:id="rId12"/>
  </p:notesMasterIdLst>
  <p:sldIdLst>
    <p:sldId id="264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61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6E"/>
    <a:srgbClr val="016469"/>
    <a:srgbClr val="B0D9F2"/>
    <a:srgbClr val="B0F2D6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737"/>
  </p:normalViewPr>
  <p:slideViewPr>
    <p:cSldViewPr snapToGrid="0" snapToObjects="1">
      <p:cViewPr varScale="1">
        <p:scale>
          <a:sx n="155" d="100"/>
          <a:sy n="155" d="100"/>
        </p:scale>
        <p:origin x="312" y="1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les styles du maître de texte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Titel</a:t>
            </a:r>
            <a:r>
              <a:rPr lang="en-US" noProof="0" dirty="0"/>
              <a:t> der </a:t>
            </a:r>
            <a:r>
              <a:rPr lang="en-US" noProof="0" dirty="0" err="1"/>
              <a:t>Präsentation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75765"/>
            <a:ext cx="11203601" cy="1730412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35287" y="1873250"/>
            <a:ext cx="7779342" cy="2114550"/>
          </a:xfrm>
        </p:spPr>
        <p:txBody>
          <a:bodyPr anchor="b">
            <a:normAutofit/>
          </a:bodyPr>
          <a:lstStyle>
            <a:lvl1pPr algn="l">
              <a:defRPr sz="44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035287" y="4191000"/>
            <a:ext cx="7779342" cy="85124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0" spc="50" baseline="0">
                <a:solidFill>
                  <a:srgbClr val="00849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  <a:p>
            <a:endParaRPr lang="de-CH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C2AD8BD7-9C1F-4263-2617-49E135C697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71935" cy="324000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A5E90468-0E4A-D376-AE38-5832FF7A487A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2505990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9831" y="365125"/>
            <a:ext cx="11160690" cy="935745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9831" y="1650999"/>
            <a:ext cx="11160689" cy="45259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1pPr>
            <a:lvl2pPr marL="4572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2pPr>
            <a:lvl3pPr marL="9144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3pPr>
            <a:lvl4pPr marL="13716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4pPr>
            <a:lvl5pPr marL="18288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26408" y="6340295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‹Nr.›</a:t>
            </a:fld>
            <a:endParaRPr lang="de-CH" dirty="0"/>
          </a:p>
        </p:txBody>
      </p:sp>
      <p:cxnSp>
        <p:nvCxnSpPr>
          <p:cNvPr id="9" name="Gerader Verbinder 8"/>
          <p:cNvCxnSpPr>
            <a:cxnSpLocks/>
          </p:cNvCxnSpPr>
          <p:nvPr userDrawn="1"/>
        </p:nvCxnSpPr>
        <p:spPr>
          <a:xfrm>
            <a:off x="519831" y="1296639"/>
            <a:ext cx="11160690" cy="84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>
            <a:cxnSpLocks/>
          </p:cNvCxnSpPr>
          <p:nvPr userDrawn="1"/>
        </p:nvCxnSpPr>
        <p:spPr>
          <a:xfrm>
            <a:off x="519831" y="6356350"/>
            <a:ext cx="1116069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81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8447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34134" y="6356350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‹Nr.›</a:t>
            </a:fld>
            <a:endParaRPr lang="de-CH" dirty="0"/>
          </a:p>
        </p:txBody>
      </p:sp>
      <p:cxnSp>
        <p:nvCxnSpPr>
          <p:cNvPr id="10" name="Gerader Verbinder 10"/>
          <p:cNvCxnSpPr/>
          <p:nvPr userDrawn="1"/>
        </p:nvCxnSpPr>
        <p:spPr>
          <a:xfrm>
            <a:off x="838199" y="6356350"/>
            <a:ext cx="1051560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259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10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4249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49369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271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350121"/>
            <a:ext cx="11065564" cy="3675881"/>
          </a:xfrm>
        </p:spPr>
        <p:txBody>
          <a:bodyPr>
            <a:normAutofit/>
          </a:bodyPr>
          <a:lstStyle>
            <a:lvl1pPr marL="269875" indent="-269875">
              <a:lnSpc>
                <a:spcPct val="110000"/>
              </a:lnSpc>
              <a:spcBef>
                <a:spcPts val="1800"/>
              </a:spcBef>
              <a:buClr>
                <a:srgbClr val="016469"/>
              </a:buClr>
              <a:buSzPct val="100000"/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0950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5130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07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164269"/>
            <a:ext cx="7202900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4386469" cy="1371600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Modifier le format du titre maître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Modifier le format du texte maître
Deuxième niveau
Troisième niveau
Quatrième niveau
Cinquième niveau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Veuillez laisser la place au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65" r:id="rId8"/>
    <p:sldLayoutId id="2147483657" r:id="rId9"/>
    <p:sldLayoutId id="2147483663" r:id="rId10"/>
    <p:sldLayoutId id="2147483666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6093" y="365125"/>
            <a:ext cx="111606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Modifier le format de la maquette du titre en cliquant dessus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6093" y="1825625"/>
            <a:ext cx="111606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Modifier les styles du maître de texte</a:t>
            </a:r>
          </a:p>
          <a:p>
            <a:pPr lvl="1"/>
            <a:r>
              <a:rPr lang="de-DE" dirty="0"/>
              <a:t>Deuxième niveau</a:t>
            </a:r>
          </a:p>
          <a:p>
            <a:pPr lvl="2"/>
            <a:r>
              <a:rPr lang="de-DE" dirty="0"/>
              <a:t>Troisième niveau</a:t>
            </a:r>
          </a:p>
          <a:p>
            <a:pPr lvl="3"/>
            <a:r>
              <a:rPr lang="de-DE" dirty="0"/>
              <a:t>Quatrième niveau</a:t>
            </a:r>
          </a:p>
          <a:p>
            <a:pPr lvl="4"/>
            <a:r>
              <a:rPr lang="de-DE" dirty="0"/>
              <a:t>Cinquième niveau</a:t>
            </a:r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67119" y="6356350"/>
            <a:ext cx="719665" cy="365125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9221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2E8CA59-25A8-2EBB-3CD7-CD1844D63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287" y="1873250"/>
            <a:ext cx="7779342" cy="1994323"/>
          </a:xfrm>
        </p:spPr>
        <p:txBody>
          <a:bodyPr/>
          <a:lstStyle/>
          <a:p>
            <a:r>
              <a:rPr lang="de-CH" dirty="0"/>
              <a:t>Loi pour l'inclusion</a:t>
            </a:r>
            <a:br>
              <a:rPr lang="de-CH" dirty="0"/>
            </a:br>
            <a:r>
              <a:rPr lang="de-CH" dirty="0"/>
              <a:t>des personnes </a:t>
            </a:r>
            <a:br>
              <a:rPr lang="de-CH" dirty="0"/>
            </a:br>
            <a:r>
              <a:rPr lang="de-CH" dirty="0"/>
              <a:t>des personnes handicapées</a:t>
            </a:r>
          </a:p>
        </p:txBody>
      </p:sp>
      <p:sp>
        <p:nvSpPr>
          <p:cNvPr id="8" name="Untertitel 7">
            <a:extLst>
              <a:ext uri="{FF2B5EF4-FFF2-40B4-BE49-F238E27FC236}">
                <a16:creationId xmlns:a16="http://schemas.microsoft.com/office/drawing/2014/main" id="{8DE30B26-D8C2-8B75-83FC-80FE62DF5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5287" y="4057185"/>
            <a:ext cx="7779342" cy="851248"/>
          </a:xfrm>
        </p:spPr>
        <p:txBody>
          <a:bodyPr>
            <a:normAutofit fontScale="92500"/>
          </a:bodyPr>
          <a:lstStyle/>
          <a:p>
            <a:r>
              <a:rPr lang="de-CH" dirty="0">
                <a:solidFill>
                  <a:srgbClr val="00636E"/>
                </a:solidFill>
              </a:rPr>
              <a:t>Prof. Dr. Markus Schefer</a:t>
            </a:r>
          </a:p>
          <a:p>
            <a:r>
              <a:rPr lang="de-CH" dirty="0">
                <a:solidFill>
                  <a:srgbClr val="00636E"/>
                </a:solidFill>
              </a:rPr>
              <a:t>Université de Bâle </a:t>
            </a:r>
            <a:r>
              <a:rPr lang="de-CH" dirty="0">
                <a:solidFill>
                  <a:srgbClr val="00636E"/>
                </a:solidFill>
                <a:sym typeface="Wingdings" panose="05000000000000000000" pitchFamily="2" charset="2"/>
              </a:rPr>
              <a:t> </a:t>
            </a:r>
            <a:r>
              <a:rPr lang="de-CH" dirty="0">
                <a:solidFill>
                  <a:srgbClr val="00636E"/>
                </a:solidFill>
              </a:rPr>
              <a:t>Membre du Comité CDPH de l'ONU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341E13-2F3C-BB61-774E-1E5217D4A7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72863" y="6340475"/>
            <a:ext cx="719137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729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Mise en œuvre de la CRDPH au niveau fédéral</a:t>
            </a:r>
          </a:p>
          <a:p>
            <a:r>
              <a:rPr lang="de-CH" dirty="0"/>
              <a:t>Fondement de la politique en matière de handicap pour les 20 prochaines années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8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266C7-397D-1C58-2717-D8F0941FE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Contenu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9E392F-2C30-BB88-BB9E-DB901C18C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38907"/>
            <a:ext cx="11065564" cy="3939720"/>
          </a:xfrm>
        </p:spPr>
        <p:txBody>
          <a:bodyPr>
            <a:normAutofit fontScale="77500" lnSpcReduction="20000"/>
          </a:bodyPr>
          <a:lstStyle/>
          <a:p>
            <a:pPr marL="273050" indent="-273050">
              <a:tabLst>
                <a:tab pos="3948113" algn="l"/>
              </a:tabLst>
            </a:pPr>
            <a:r>
              <a:rPr lang="de-CH" sz="3700" dirty="0"/>
              <a:t>larges dispositions </a:t>
            </a:r>
            <a:r>
              <a:rPr lang="de-CH" sz="3700" dirty="0">
                <a:solidFill>
                  <a:srgbClr val="016469"/>
                </a:solidFill>
                <a:sym typeface="Wingdings" panose="05000000000000000000" pitchFamily="2" charset="2"/>
              </a:rPr>
              <a:t> </a:t>
            </a:r>
            <a:r>
              <a:rPr lang="de-CH" sz="3700" dirty="0">
                <a:sym typeface="Wingdings" panose="05000000000000000000" pitchFamily="2" charset="2"/>
              </a:rPr>
              <a:t>ouvert à l'avenir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Droits légaux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Obligations de l'État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Obligations des particuliers</a:t>
            </a:r>
          </a:p>
          <a:p>
            <a:pPr marL="358775" indent="-358775">
              <a:buSzPct val="100000"/>
            </a:pPr>
            <a:r>
              <a:rPr lang="de-CH" sz="3700" dirty="0"/>
              <a:t>Dispositions relatives à la transformation</a:t>
            </a:r>
          </a:p>
          <a:p>
            <a:pPr marL="358775" indent="-358775">
              <a:buSzPct val="100000"/>
            </a:pPr>
            <a:r>
              <a:rPr lang="de-CH" sz="3700" dirty="0">
                <a:sym typeface="Wingdings" panose="05000000000000000000" pitchFamily="2" charset="2"/>
              </a:rPr>
              <a:t>Dispositions relatives à l'organisation et aux procédures</a:t>
            </a:r>
          </a:p>
          <a:p>
            <a:pPr marL="358775" indent="-358775">
              <a:buSzPct val="100000"/>
            </a:pPr>
            <a:r>
              <a:rPr lang="de-CH" sz="3700" dirty="0">
                <a:sym typeface="Wingdings" panose="05000000000000000000" pitchFamily="2" charset="2"/>
              </a:rPr>
              <a:t>Réglementation de certains domaines de la vie et du droit</a:t>
            </a:r>
          </a:p>
          <a:p>
            <a:pPr marL="166699" indent="-358775">
              <a:buSzPct val="150000"/>
              <a:buFont typeface="Calibri" panose="020F0502020204030204" pitchFamily="34" charset="0"/>
              <a:buChar char="-"/>
            </a:pPr>
            <a:endParaRPr lang="de-CH" sz="36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CE30CB-F847-6278-F28E-D66218CEE6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3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31368-08F9-8372-AEA8-16F193B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De larges droits juridiques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C8B14-387F-DE11-DB29-387CE0D48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Application à tous les domaines de la vie et du droit</a:t>
            </a:r>
          </a:p>
          <a:p>
            <a:pPr marL="273050" indent="-273050">
              <a:spcBef>
                <a:spcPts val="3000"/>
              </a:spcBef>
              <a:tabLst>
                <a:tab pos="3948113" algn="l"/>
              </a:tabLst>
            </a:pPr>
            <a:r>
              <a:rPr lang="de-CH" dirty="0"/>
              <a:t>Droits à</a:t>
            </a:r>
            <a:endParaRPr lang="de-CH" dirty="0">
              <a:sym typeface="Wingdings" panose="05000000000000000000" pitchFamily="2" charset="2"/>
            </a:endParaRP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Défense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Protection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Garantie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18FAB3-36A3-8EDC-8C93-8F66F8D4E3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30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7E19FB-5B3B-DE4B-FCA4-11D770EA3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De larges obligations pour l'État et les particuliers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97AFA5-F0AE-E3BA-4ECB-CCA5CB4A2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13" indent="-265113"/>
            <a:r>
              <a:rPr lang="de-CH" dirty="0"/>
              <a:t>Application à tous les domaines de la vie et du droit</a:t>
            </a:r>
          </a:p>
          <a:p>
            <a:pPr marL="265113" indent="-265113"/>
            <a:r>
              <a:rPr lang="de-CH" dirty="0"/>
              <a:t>Protection contre les interventions</a:t>
            </a:r>
          </a:p>
          <a:p>
            <a:pPr marL="265113" indent="-265113"/>
            <a:r>
              <a:rPr lang="de-CH" dirty="0"/>
              <a:t>Garantie des prestations</a:t>
            </a:r>
          </a:p>
          <a:p>
            <a:pPr marL="265113" indent="-265113"/>
            <a:r>
              <a:rPr lang="de-CH" dirty="0"/>
              <a:t>Garantie de la planification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989A725-6E5E-F66F-0EDD-24438D17D6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61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A6541-6329-B7E5-3DAB-8DEB40D6E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Dispositions relatives à la transformation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FF531C-B009-004B-337A-4E8175DF9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5963" indent="-630238">
              <a:buFont typeface="Wingdings" panose="05000000000000000000" pitchFamily="2" charset="2"/>
              <a:buChar char="è"/>
            </a:pPr>
            <a:r>
              <a:rPr lang="de-CH" dirty="0"/>
              <a:t>Que faut-il faire, </a:t>
            </a:r>
            <a:br>
              <a:rPr lang="de-CH" dirty="0"/>
            </a:br>
            <a:r>
              <a:rPr lang="de-CH" dirty="0"/>
              <a:t>pour passer de la situation actuelle </a:t>
            </a:r>
            <a:br>
              <a:rPr lang="de-CH" dirty="0"/>
            </a:br>
            <a:r>
              <a:rPr lang="de-CH" dirty="0"/>
              <a:t>à une situation conforme à la CRDPH de l'ONU 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279015-E7E5-E1AF-AE47-A740AF305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56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2445E-215C-DB1B-26C4-24692134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Dispositions relatives à l'organisation et aux procédures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3A6512-1A33-969C-7BE5-152CEE4ED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Participation </a:t>
            </a:r>
            <a:r>
              <a:rPr lang="de-CH" dirty="0">
                <a:solidFill>
                  <a:srgbClr val="016469"/>
                </a:solidFill>
                <a:sym typeface="Wingdings" panose="05000000000000000000" pitchFamily="2" charset="2"/>
              </a:rPr>
              <a:t> </a:t>
            </a:r>
            <a:r>
              <a:rPr lang="de-CH" dirty="0">
                <a:sym typeface="Wingdings" panose="05000000000000000000" pitchFamily="2" charset="2"/>
              </a:rPr>
              <a:t>Conseil d'inclusion</a:t>
            </a:r>
          </a:p>
          <a:p>
            <a:r>
              <a:rPr lang="de-CH" dirty="0">
                <a:sym typeface="Wingdings" panose="05000000000000000000" pitchFamily="2" charset="2"/>
              </a:rPr>
              <a:t>Tâches / Organisation BFEH</a:t>
            </a:r>
          </a:p>
          <a:p>
            <a:r>
              <a:rPr lang="de-CH" dirty="0">
                <a:sym typeface="Wingdings" panose="05000000000000000000" pitchFamily="2" charset="2"/>
              </a:rPr>
              <a:t>Suivi indépendant</a:t>
            </a:r>
          </a:p>
          <a:p>
            <a:r>
              <a:rPr lang="de-CH" dirty="0">
                <a:sym typeface="Wingdings" panose="05000000000000000000" pitchFamily="2" charset="2"/>
              </a:rPr>
              <a:t>Coordination Confédération - cantons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D24E2B-8BFA-DBA0-7DF2-8FF8512B2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90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E8A30-C926-C875-D4CD-98EBD57E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Réglementation de certains domaines de la vie et du droit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F205B-7B46-1139-6197-EC606445B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logement autonome</a:t>
            </a:r>
          </a:p>
          <a:p>
            <a:pPr>
              <a:spcBef>
                <a:spcPts val="1200"/>
              </a:spcBef>
            </a:pPr>
            <a:r>
              <a:rPr lang="de-CH" dirty="0"/>
              <a:t>éducation inclusive</a:t>
            </a:r>
          </a:p>
          <a:p>
            <a:pPr>
              <a:spcBef>
                <a:spcPts val="1200"/>
              </a:spcBef>
            </a:pPr>
            <a:r>
              <a:rPr lang="de-CH" dirty="0"/>
              <a:t>Participation au marché du travail</a:t>
            </a:r>
          </a:p>
          <a:p>
            <a:pPr>
              <a:spcBef>
                <a:spcPts val="1200"/>
              </a:spcBef>
            </a:pPr>
            <a:r>
              <a:rPr lang="de-CH" dirty="0"/>
              <a:t>Collecte de données, statistiques</a:t>
            </a:r>
          </a:p>
          <a:p>
            <a:pPr marL="3135313" lvl="1" indent="0">
              <a:spcBef>
                <a:spcPts val="3800"/>
              </a:spcBef>
              <a:buNone/>
            </a:pPr>
            <a:r>
              <a:rPr lang="de-CH" sz="3000" dirty="0"/>
              <a:t>ouvert à l'avenir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CF4000-70EA-AC35-88BA-693BB11F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8</a:t>
            </a:fld>
            <a:endParaRPr lang="en-US" dirty="0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408AF243-924A-5D6B-3CA7-D19303E5B0DF}"/>
              </a:ext>
            </a:extLst>
          </p:cNvPr>
          <p:cNvCxnSpPr>
            <a:cxnSpLocks/>
          </p:cNvCxnSpPr>
          <p:nvPr/>
        </p:nvCxnSpPr>
        <p:spPr>
          <a:xfrm>
            <a:off x="3515497" y="4151870"/>
            <a:ext cx="0" cy="799437"/>
          </a:xfrm>
          <a:prstGeom prst="line">
            <a:avLst/>
          </a:prstGeom>
          <a:ln w="95250" cap="rnd">
            <a:solidFill>
              <a:srgbClr val="016469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Merci.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zrmb-ius@unibas.ch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6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CC86971-1972-4C72-AFD5-F88920ECE3E1}" vid="{62036E48-417D-43F3-A82C-8EED892A916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Vorlage_ppt_CRPD.pptx" id="{F0CC8DCA-C23F-4F7C-BDE0-01B8B21E3601}" vid="{F5E430B9-4E12-433A-B647-472C568D296F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PPT-Vorlage_Tagung_Die Rechte von MmB</Template>
  <TotalTime>0</TotalTime>
  <Words>227</Words>
  <Application>Microsoft Office PowerPoint</Application>
  <PresentationFormat>Breitbild</PresentationFormat>
  <Paragraphs>49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</vt:lpstr>
      <vt:lpstr>1_Office</vt:lpstr>
      <vt:lpstr>Loi pour l'inclusion des personnes  des personnes handicapées</vt:lpstr>
      <vt:lpstr>Buts</vt:lpstr>
      <vt:lpstr>Contenu</vt:lpstr>
      <vt:lpstr>De larges droits juridiques</vt:lpstr>
      <vt:lpstr>De larges obligations pour l'État et les particuliers</vt:lpstr>
      <vt:lpstr>Dispositions relatives à la transformation</vt:lpstr>
      <vt:lpstr>Dispositions relatives à l'organisation et aux procédures</vt:lpstr>
      <vt:lpstr>Réglementation de certains domaines de la vie et du droit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Sun-Mi Shin</dc:creator>
  <cp:keywords>, docId:5C4C872FE5A486AB9C09170A795ADB0B</cp:keywords>
  <cp:lastModifiedBy>Sun-Mi Shin</cp:lastModifiedBy>
  <cp:revision>10</cp:revision>
  <dcterms:created xsi:type="dcterms:W3CDTF">2025-06-20T15:41:45Z</dcterms:created>
  <dcterms:modified xsi:type="dcterms:W3CDTF">2025-06-20T21:59:05Z</dcterms:modified>
</cp:coreProperties>
</file>