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p15="http://schemas.microsoft.com/office/powerpoint/2012/mai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5"/>
  </p:notesMasterIdLst>
  <p:sldIdLst>
    <p:sldId id="256" r:id="rId2"/>
    <p:sldId id="257" r:id="rId3"/>
    <p:sldId id="269" r:id="rId4"/>
    <p:sldId id="259" r:id="rId5"/>
    <p:sldId id="264" r:id="rId6"/>
    <p:sldId id="268" r:id="rId7"/>
    <p:sldId id="265" r:id="rId8"/>
    <p:sldId id="266" r:id="rId9"/>
    <p:sldId id="270" r:id="rId10"/>
    <p:sldId id="271" r:id="rId11"/>
    <p:sldId id="272" r:id="rId12"/>
    <p:sldId id="273" r:id="rId13"/>
    <p:sldId id="274" r:id="rId14"/>
    <p:sldId id="275" r:id="rId15"/>
    <p:sldId id="277" r:id="rId16"/>
    <p:sldId id="276" r:id="rId17"/>
    <p:sldId id="278" r:id="rId18"/>
    <p:sldId id="279" r:id="rId19"/>
    <p:sldId id="280" r:id="rId20"/>
    <p:sldId id="281" r:id="rId21"/>
    <p:sldId id="282" r:id="rId22"/>
    <p:sldId id="283" r:id="rId23"/>
    <p:sldId id="284" r:id="rId24"/>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EDB8"/>
    <a:srgbClr val="016469"/>
    <a:srgbClr val="CBF2C0"/>
    <a:srgbClr val="CCCC00"/>
    <a:srgbClr val="00444C"/>
    <a:srgbClr val="FFFFFF"/>
    <a:srgbClr val="BED405"/>
    <a:srgbClr val="99CC00"/>
    <a:srgbClr val="C2D30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01" autoAdjust="0"/>
    <p:restoredTop sz="67640" autoAdjust="0"/>
  </p:normalViewPr>
  <p:slideViewPr>
    <p:cSldViewPr snapToGrid="0" snapToObjects="1">
      <p:cViewPr varScale="1">
        <p:scale>
          <a:sx n="81" d="100"/>
          <a:sy n="81" d="100"/>
        </p:scale>
        <p:origin x="144"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p14="http://schemas.microsoft.com/office/powerpoint/2010/main"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E6A6CD-DD58-485A-9C02-029C82C9B64F}" type="datetimeFigureOut">
              <a:rPr lang="en-US" smtClean="0"/>
              <a:t>6/17/2025</a:t>
            </a:fld>
            <a:endParaRPr lang="en-US" dirty="0"/>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Modifier les styles du maître de texte</a:t>
            </a:r>
          </a:p>
          <a:p>
            <a:pPr lvl="1"/>
            <a:r>
              <a:rPr lang="de-DE"/>
              <a:t>Deuxième niveau</a:t>
            </a:r>
          </a:p>
          <a:p>
            <a:pPr lvl="2"/>
            <a:r>
              <a:rPr lang="de-DE"/>
              <a:t>Troisième niveau</a:t>
            </a:r>
          </a:p>
          <a:p>
            <a:pPr lvl="3"/>
            <a:r>
              <a:rPr lang="de-DE"/>
              <a:t>Quatrième niveau</a:t>
            </a:r>
          </a:p>
          <a:p>
            <a:pPr lvl="4"/>
            <a:r>
              <a:rPr lang="de-DE"/>
              <a:t>Cinquième niveau</a:t>
            </a:r>
            <a:endParaRPr lang="en-US"/>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0B3249-810A-4F7A-BA0B-F37C2BC623DB}" type="slidenum">
              <a:rPr lang="en-US" smtClean="0"/>
              <a:t>'No</a:t>
            </a:fld>
            <a:endParaRPr lang="en-US" dirty="0"/>
          </a:p>
        </p:txBody>
      </p:sp>
    </p:spTree>
    <p:extLst>
      <p:ext uri="{BB962C8B-B14F-4D97-AF65-F5344CB8AC3E}">
        <p14:creationId xmlns:p14="http://schemas.microsoft.com/office/powerpoint/2010/main" val="21269415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CH" dirty="0"/>
              <a:t>Précisons d'emblée que notre exécution concerne les personnes handicapées majeures.</a:t>
            </a:r>
          </a:p>
        </p:txBody>
      </p:sp>
      <p:sp>
        <p:nvSpPr>
          <p:cNvPr id="4" name="Foliennummernplatzhalter 3"/>
          <p:cNvSpPr>
            <a:spLocks noGrp="1"/>
          </p:cNvSpPr>
          <p:nvPr>
            <p:ph type="sldNum" sz="quarter" idx="10"/>
          </p:nvPr>
        </p:nvSpPr>
        <p:spPr/>
        <p:txBody>
          <a:bodyPr/>
          <a:lstStyle/>
          <a:p>
            <a:fld id="{5D0B3249-810A-4F7A-BA0B-F37C2BC623DB}" type="slidenum">
              <a:rPr lang="en-US" smtClean="0"/>
              <a:t>1</a:t>
            </a:fld>
            <a:endParaRPr lang="en-US" dirty="0"/>
          </a:p>
        </p:txBody>
      </p:sp>
    </p:spTree>
    <p:extLst>
      <p:ext uri="{BB962C8B-B14F-4D97-AF65-F5344CB8AC3E}">
        <p14:creationId xmlns:p14="http://schemas.microsoft.com/office/powerpoint/2010/main" val="3032133027"/>
      </p:ext>
    </p:extLst>
  </p:cSld>
  <p:clrMapOvr>
    <a:masterClrMapping/>
  </p:clrMapOvr>
</p:notes>
</file>

<file path=ppt/notesSlides/notesSlide10.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spcAft>
                <a:spcPts val="600"/>
              </a:spcAft>
              <a:buFont typeface="Symbol" panose="05050102010706020507" pitchFamily="18" charset="2"/>
              <a:buNone/>
            </a:pPr>
            <a:endParaRPr lang="de-CH" dirty="0"/>
          </a:p>
        </p:txBody>
      </p:sp>
      <p:sp>
        <p:nvSpPr>
          <p:cNvPr id="4" name="Foliennummernplatzhalter 3"/>
          <p:cNvSpPr>
            <a:spLocks noGrp="1"/>
          </p:cNvSpPr>
          <p:nvPr>
            <p:ph type="sldNum" sz="quarter" idx="5"/>
          </p:nvPr>
        </p:nvSpPr>
        <p:spPr/>
        <p:txBody>
          <a:bodyPr/>
          <a:lstStyle/>
          <a:p>
            <a:fld id="{5D0B3249-810A-4F7A-BA0B-F37C2BC623DB}" type="slidenum">
              <a:rPr lang="en-US" smtClean="0"/>
              <a:t>12</a:t>
            </a:fld>
            <a:endParaRPr lang="en-US" dirty="0"/>
          </a:p>
        </p:txBody>
      </p:sp>
    </p:spTree>
    <p:extLst>
      <p:ext uri="{BB962C8B-B14F-4D97-AF65-F5344CB8AC3E}">
        <p14:creationId xmlns:p14="http://schemas.microsoft.com/office/powerpoint/2010/main" val="3939816661"/>
      </p:ext>
    </p:extLst>
  </p:cSld>
  <p:clrMapOvr>
    <a:masterClrMapping/>
  </p:clrMapOvr>
</p:notes>
</file>

<file path=ppt/notesSlides/notesSlide11.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600"/>
              </a:spcAft>
              <a:buClrTx/>
              <a:buSzTx/>
              <a:buFont typeface="Symbol" panose="05050102010706020507" pitchFamily="18" charset="2"/>
              <a:buChar char="-"/>
              <a:tabLst/>
              <a:defRPr/>
            </a:pPr>
            <a:r>
              <a:rPr lang="de-CH" sz="1200" dirty="0"/>
              <a:t>Il existe un risque de mauvaises incitations économiques et de réduction de la rentabilité de la prestation de services.</a:t>
            </a:r>
          </a:p>
          <a:p>
            <a:pPr marL="171450" marR="0" lvl="0" indent="-171450" algn="l" defTabSz="914400" rtl="0" eaLnBrk="1" fontAlgn="auto" latinLnBrk="0" hangingPunct="1">
              <a:lnSpc>
                <a:spcPct val="100000"/>
              </a:lnSpc>
              <a:spcBef>
                <a:spcPts val="0"/>
              </a:spcBef>
              <a:spcAft>
                <a:spcPts val="600"/>
              </a:spcAft>
              <a:buClrTx/>
              <a:buSzTx/>
              <a:buFont typeface="Symbol" panose="05050102010706020507" pitchFamily="18" charset="2"/>
              <a:buChar char="-"/>
              <a:tabLst/>
              <a:defRPr/>
            </a:pPr>
            <a:r>
              <a:rPr lang="de-CH" sz="1200" dirty="0"/>
              <a:t>Une tâche conjointe désigne une tâche ou un objectif de travail qui est traité de manière coordonnée par des domaines ou des niveaux.</a:t>
            </a:r>
          </a:p>
          <a:p>
            <a:pPr marL="171450" marR="0" lvl="0" indent="-171450" algn="l" defTabSz="914400" rtl="0" eaLnBrk="1" fontAlgn="auto" latinLnBrk="0" hangingPunct="1">
              <a:lnSpc>
                <a:spcPct val="100000"/>
              </a:lnSpc>
              <a:spcBef>
                <a:spcPts val="0"/>
              </a:spcBef>
              <a:spcAft>
                <a:spcPts val="600"/>
              </a:spcAft>
              <a:buClrTx/>
              <a:buSzTx/>
              <a:buFont typeface="Symbol" panose="05050102010706020507" pitchFamily="18" charset="2"/>
              <a:buChar char="-"/>
              <a:tabLst/>
              <a:defRPr/>
            </a:pPr>
            <a:r>
              <a:rPr lang="de-CH" sz="1200" dirty="0"/>
              <a:t>Éventuellement aussi des communes.</a:t>
            </a:r>
          </a:p>
          <a:p>
            <a:pPr>
              <a:spcAft>
                <a:spcPts val="600"/>
              </a:spcAft>
              <a:buFont typeface="Symbol" panose="05050102010706020507" pitchFamily="18" charset="2"/>
              <a:buNone/>
            </a:pPr>
            <a:endParaRPr lang="de-CH" dirty="0"/>
          </a:p>
        </p:txBody>
      </p:sp>
      <p:sp>
        <p:nvSpPr>
          <p:cNvPr id="4" name="Foliennummernplatzhalter 3"/>
          <p:cNvSpPr>
            <a:spLocks noGrp="1"/>
          </p:cNvSpPr>
          <p:nvPr>
            <p:ph type="sldNum" sz="quarter" idx="5"/>
          </p:nvPr>
        </p:nvSpPr>
        <p:spPr/>
        <p:txBody>
          <a:bodyPr/>
          <a:lstStyle/>
          <a:p>
            <a:fld id="{5D0B3249-810A-4F7A-BA0B-F37C2BC623DB}" type="slidenum">
              <a:rPr lang="en-US" smtClean="0"/>
              <a:t>13</a:t>
            </a:fld>
            <a:endParaRPr lang="en-US" dirty="0"/>
          </a:p>
        </p:txBody>
      </p:sp>
    </p:spTree>
    <p:extLst>
      <p:ext uri="{BB962C8B-B14F-4D97-AF65-F5344CB8AC3E}">
        <p14:creationId xmlns:p14="http://schemas.microsoft.com/office/powerpoint/2010/main" val="1036484891"/>
      </p:ext>
    </p:extLst>
  </p:cSld>
  <p:clrMapOvr>
    <a:masterClrMapping/>
  </p:clrMapOvr>
</p:notes>
</file>

<file path=ppt/notesSlides/notesSlide12.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spcAft>
                <a:spcPts val="600"/>
              </a:spcAft>
              <a:buFont typeface="Symbol" panose="05050102010706020507" pitchFamily="18" charset="2"/>
              <a:buNone/>
            </a:pPr>
            <a:r>
              <a:rPr lang="de-CH" dirty="0"/>
              <a:t>Les PC KK sont réglées par les cantons et donc aménagées. </a:t>
            </a:r>
          </a:p>
          <a:p>
            <a:pPr>
              <a:spcAft>
                <a:spcPts val="600"/>
              </a:spcAft>
              <a:buFont typeface="Symbol" panose="05050102010706020507" pitchFamily="18" charset="2"/>
              <a:buNone/>
            </a:pPr>
            <a:endParaRPr lang="de-CH" dirty="0"/>
          </a:p>
        </p:txBody>
      </p:sp>
      <p:sp>
        <p:nvSpPr>
          <p:cNvPr id="4" name="Foliennummernplatzhalter 3"/>
          <p:cNvSpPr>
            <a:spLocks noGrp="1"/>
          </p:cNvSpPr>
          <p:nvPr>
            <p:ph type="sldNum" sz="quarter" idx="5"/>
          </p:nvPr>
        </p:nvSpPr>
        <p:spPr/>
        <p:txBody>
          <a:bodyPr/>
          <a:lstStyle/>
          <a:p>
            <a:fld id="{5D0B3249-810A-4F7A-BA0B-F37C2BC623DB}" type="slidenum">
              <a:rPr lang="en-US" smtClean="0"/>
              <a:t>15</a:t>
            </a:fld>
            <a:endParaRPr lang="en-US" dirty="0"/>
          </a:p>
        </p:txBody>
      </p:sp>
    </p:spTree>
    <p:extLst>
      <p:ext uri="{BB962C8B-B14F-4D97-AF65-F5344CB8AC3E}">
        <p14:creationId xmlns:p14="http://schemas.microsoft.com/office/powerpoint/2010/main" val="2092996626"/>
      </p:ext>
    </p:extLst>
  </p:cSld>
  <p:clrMapOvr>
    <a:masterClrMapping/>
  </p:clrMapOvr>
</p:notes>
</file>

<file path=ppt/notesSlides/notesSlide13.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spcAft>
                <a:spcPts val="600"/>
              </a:spcAft>
              <a:buFont typeface="Symbol" panose="05050102010706020507" pitchFamily="18" charset="2"/>
              <a:buNone/>
            </a:pPr>
            <a:r>
              <a:rPr lang="de-CH" dirty="0"/>
              <a:t>Les PC KK sont réglées par les cantons et donc aménagées. </a:t>
            </a:r>
          </a:p>
          <a:p>
            <a:pPr>
              <a:spcAft>
                <a:spcPts val="600"/>
              </a:spcAft>
              <a:buFont typeface="Symbol" panose="05050102010706020507" pitchFamily="18" charset="2"/>
              <a:buNone/>
            </a:pPr>
            <a:endParaRPr lang="de-CH" dirty="0"/>
          </a:p>
        </p:txBody>
      </p:sp>
      <p:sp>
        <p:nvSpPr>
          <p:cNvPr id="4" name="Foliennummernplatzhalter 3"/>
          <p:cNvSpPr>
            <a:spLocks noGrp="1"/>
          </p:cNvSpPr>
          <p:nvPr>
            <p:ph type="sldNum" sz="quarter" idx="5"/>
          </p:nvPr>
        </p:nvSpPr>
        <p:spPr/>
        <p:txBody>
          <a:bodyPr/>
          <a:lstStyle/>
          <a:p>
            <a:fld id="{5D0B3249-810A-4F7A-BA0B-F37C2BC623DB}" type="slidenum">
              <a:rPr lang="en-US" smtClean="0"/>
              <a:t>16</a:t>
            </a:fld>
            <a:endParaRPr lang="en-US" dirty="0"/>
          </a:p>
        </p:txBody>
      </p:sp>
    </p:spTree>
    <p:extLst>
      <p:ext uri="{BB962C8B-B14F-4D97-AF65-F5344CB8AC3E}">
        <p14:creationId xmlns:p14="http://schemas.microsoft.com/office/powerpoint/2010/main" val="4188893248"/>
      </p:ext>
    </p:extLst>
  </p:cSld>
  <p:clrMapOvr>
    <a:masterClrMapping/>
  </p:clrMapOvr>
</p:notes>
</file>

<file path=ppt/notesSlides/notesSlide14.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spcAft>
                <a:spcPts val="600"/>
              </a:spcAft>
              <a:buFont typeface="Symbol" panose="05050102010706020507" pitchFamily="18" charset="2"/>
              <a:buNone/>
            </a:pPr>
            <a:r>
              <a:rPr lang="de-CH" dirty="0"/>
              <a:t>Les PC KK sont réglées par les cantons et donc aménagées. </a:t>
            </a:r>
          </a:p>
          <a:p>
            <a:pPr>
              <a:spcAft>
                <a:spcPts val="600"/>
              </a:spcAft>
              <a:buFont typeface="Symbol" panose="05050102010706020507" pitchFamily="18" charset="2"/>
              <a:buNone/>
            </a:pPr>
            <a:endParaRPr lang="de-CH" dirty="0"/>
          </a:p>
        </p:txBody>
      </p:sp>
      <p:sp>
        <p:nvSpPr>
          <p:cNvPr id="4" name="Foliennummernplatzhalter 3"/>
          <p:cNvSpPr>
            <a:spLocks noGrp="1"/>
          </p:cNvSpPr>
          <p:nvPr>
            <p:ph type="sldNum" sz="quarter" idx="5"/>
          </p:nvPr>
        </p:nvSpPr>
        <p:spPr/>
        <p:txBody>
          <a:bodyPr/>
          <a:lstStyle/>
          <a:p>
            <a:fld id="{5D0B3249-810A-4F7A-BA0B-F37C2BC623DB}" type="slidenum">
              <a:rPr lang="en-US" smtClean="0"/>
              <a:t>17</a:t>
            </a:fld>
            <a:endParaRPr lang="en-US" dirty="0"/>
          </a:p>
        </p:txBody>
      </p:sp>
    </p:spTree>
    <p:extLst>
      <p:ext uri="{BB962C8B-B14F-4D97-AF65-F5344CB8AC3E}">
        <p14:creationId xmlns:p14="http://schemas.microsoft.com/office/powerpoint/2010/main" val="1616901535"/>
      </p:ext>
    </p:extLst>
  </p:cSld>
  <p:clrMapOvr>
    <a:masterClrMapping/>
  </p:clrMapOvr>
</p:notes>
</file>

<file path=ppt/notesSlides/notesSlide15.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spcAft>
                <a:spcPts val="600"/>
              </a:spcAft>
              <a:buFont typeface="Symbol" panose="05050102010706020507" pitchFamily="18" charset="2"/>
              <a:buNone/>
            </a:pPr>
            <a:r>
              <a:rPr lang="de-CH" dirty="0"/>
              <a:t>Entre-temps</a:t>
            </a:r>
            <a:r>
              <a:rPr lang="de-CH" dirty="0">
                <a:solidFill>
                  <a:srgbClr val="FF0000"/>
                </a:solidFill>
              </a:rPr>
              <a:t>, 12 </a:t>
            </a:r>
            <a:r>
              <a:rPr lang="de-CH" dirty="0"/>
              <a:t>cantons </a:t>
            </a:r>
            <a:r>
              <a:rPr lang="de-CH" dirty="0"/>
              <a:t>travaillent </a:t>
            </a:r>
            <a:r>
              <a:rPr lang="de-CH" dirty="0"/>
              <a:t>avec l'instrument IHP, dont BL, BS, ZH, BE...</a:t>
            </a:r>
          </a:p>
          <a:p>
            <a:pPr>
              <a:spcAft>
                <a:spcPts val="600"/>
              </a:spcAft>
              <a:buFont typeface="Symbol" panose="05050102010706020507" pitchFamily="18" charset="2"/>
              <a:buNone/>
            </a:pPr>
            <a:endParaRPr lang="de-CH" dirty="0"/>
          </a:p>
          <a:p>
            <a:pPr>
              <a:spcAft>
                <a:spcPts val="600"/>
              </a:spcAft>
              <a:buFont typeface="Symbol" panose="05050102010706020507" pitchFamily="18" charset="2"/>
              <a:buNone/>
            </a:pPr>
            <a:r>
              <a:rPr lang="de-CH" dirty="0"/>
              <a:t>Un changement culturel dans l'aide aux personnes handicapées est également nécessaire dans le domaine de vie du travail - exemple : planification de la participation sociale dans le domaine du travail ou monde du travail et intégration sociale. L'empowerment se manifeste également dans les programmes de réinsertion professionnelle. Grâce à une promotion ciblée, à une formation continue et à un soutien dans la recherche d'un emploi, les personnes peuvent prendre davantage le contrôle de l'organisation de leur vie.</a:t>
            </a:r>
          </a:p>
        </p:txBody>
      </p:sp>
      <p:sp>
        <p:nvSpPr>
          <p:cNvPr id="4" name="Foliennummernplatzhalter 3"/>
          <p:cNvSpPr>
            <a:spLocks noGrp="1"/>
          </p:cNvSpPr>
          <p:nvPr>
            <p:ph type="sldNum" sz="quarter" idx="5"/>
          </p:nvPr>
        </p:nvSpPr>
        <p:spPr/>
        <p:txBody>
          <a:bodyPr/>
          <a:lstStyle/>
          <a:p>
            <a:fld id="{5D0B3249-810A-4F7A-BA0B-F37C2BC623DB}" type="slidenum">
              <a:rPr lang="en-US" smtClean="0"/>
              <a:t>18</a:t>
            </a:fld>
            <a:endParaRPr lang="en-US" dirty="0"/>
          </a:p>
        </p:txBody>
      </p:sp>
    </p:spTree>
    <p:extLst>
      <p:ext uri="{BB962C8B-B14F-4D97-AF65-F5344CB8AC3E}">
        <p14:creationId xmlns:p14="http://schemas.microsoft.com/office/powerpoint/2010/main" val="284068350"/>
      </p:ext>
    </p:extLst>
  </p:cSld>
  <p:clrMapOvr>
    <a:masterClrMapping/>
  </p:clrMapOvr>
</p:notes>
</file>

<file path=ppt/notesSlides/notesSlide16.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spcAft>
                <a:spcPts val="600"/>
              </a:spcAft>
              <a:buFont typeface="Symbol" panose="05050102010706020507" pitchFamily="18" charset="2"/>
              <a:buNone/>
            </a:pPr>
            <a:endParaRPr lang="de-CH" dirty="0"/>
          </a:p>
        </p:txBody>
      </p:sp>
      <p:sp>
        <p:nvSpPr>
          <p:cNvPr id="4" name="Foliennummernplatzhalter 3"/>
          <p:cNvSpPr>
            <a:spLocks noGrp="1"/>
          </p:cNvSpPr>
          <p:nvPr>
            <p:ph type="sldNum" sz="quarter" idx="5"/>
          </p:nvPr>
        </p:nvSpPr>
        <p:spPr/>
        <p:txBody>
          <a:bodyPr/>
          <a:lstStyle/>
          <a:p>
            <a:fld id="{5D0B3249-810A-4F7A-BA0B-F37C2BC623DB}" type="slidenum">
              <a:rPr lang="en-US" smtClean="0"/>
              <a:t>19</a:t>
            </a:fld>
            <a:endParaRPr lang="en-US" dirty="0"/>
          </a:p>
        </p:txBody>
      </p:sp>
    </p:spTree>
    <p:extLst>
      <p:ext uri="{BB962C8B-B14F-4D97-AF65-F5344CB8AC3E}">
        <p14:creationId xmlns:p14="http://schemas.microsoft.com/office/powerpoint/2010/main" val="2911116023"/>
      </p:ext>
    </p:extLst>
  </p:cSld>
  <p:clrMapOvr>
    <a:masterClrMapping/>
  </p:clrMapOvr>
</p:notes>
</file>

<file path=ppt/notesSlides/notesSlide17.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spcAft>
                <a:spcPts val="600"/>
              </a:spcAft>
              <a:buFont typeface="Symbol" panose="05050102010706020507" pitchFamily="18" charset="2"/>
              <a:buNone/>
            </a:pPr>
            <a:endParaRPr lang="de-CH" dirty="0"/>
          </a:p>
          <a:p>
            <a:r>
              <a:rPr lang="de-CH" b="1" dirty="0"/>
              <a:t>L'orientation vers l'espace social </a:t>
            </a:r>
            <a:r>
              <a:rPr lang="de-CH" dirty="0"/>
              <a:t>est un concept et une attitude fondamentale qui consiste à prendre l'espace de vie sociale comme point de départ du travail social et qui </a:t>
            </a:r>
            <a:r>
              <a:rPr lang="de-CH" dirty="0"/>
              <a:t>place </a:t>
            </a:r>
            <a:r>
              <a:rPr lang="de-CH" dirty="0"/>
              <a:t>l</a:t>
            </a:r>
            <a:r>
              <a:rPr lang="de-CH" dirty="0"/>
              <a:t>'</a:t>
            </a:r>
            <a:r>
              <a:rPr lang="de-CH" i="1" dirty="0"/>
              <a:t>espace de vie et d'expérience </a:t>
            </a:r>
            <a:r>
              <a:rPr lang="de-CH" dirty="0"/>
              <a:t>des personnes au centre. Il s'agit d'analyser et d'utiliser les conditions sociales, culturelles, économiques et spatiales d'un territoire donné (par exemple un quartier ou une commune) afin de développer des aides et des offres adaptées aux personnes sur place.</a:t>
            </a:r>
          </a:p>
          <a:p>
            <a:r>
              <a:rPr lang="de-CH" dirty="0"/>
              <a:t>L'accent n'est pas seulement mis sur le client individuel, mais sur l'ensemble de l'environnement social et de la communauté ("espace social") dans lequel les personnes vivent.</a:t>
            </a:r>
          </a:p>
          <a:p>
            <a:endParaRPr lang="de-CH" b="1" dirty="0"/>
          </a:p>
          <a:p>
            <a:r>
              <a:rPr lang="de-CH" b="1" dirty="0"/>
              <a:t>Le service communautaire </a:t>
            </a:r>
            <a:r>
              <a:rPr lang="de-CH" dirty="0"/>
              <a:t>en est une application pratique, dans laquelle la communauté locale agit pour s'attaquer ensemble aux problèmes sociaux et améliorer la vie en commun. Dans ce cadre, des professionnels, des bénévoles ou des habitants d'un espace social s'engagent ensemble pour améliorer la qualité de vie dans la zone concernée. Cela signifie que</a:t>
            </a:r>
          </a:p>
          <a:p>
            <a:pPr marL="171450" indent="-171450">
              <a:buFont typeface="Symbol" panose="05050102010706020507" pitchFamily="18" charset="2"/>
              <a:buChar char="-"/>
            </a:pPr>
            <a:r>
              <a:rPr lang="de-CH" dirty="0"/>
              <a:t>Des activités, projets ou services communs sont organisés en fonction des besoins et des ressources de la communauté locale.</a:t>
            </a:r>
          </a:p>
          <a:p>
            <a:pPr marL="171450" indent="-171450">
              <a:buFont typeface="Symbol" panose="05050102010706020507" pitchFamily="18" charset="2"/>
              <a:buChar char="-"/>
            </a:pPr>
            <a:r>
              <a:rPr lang="de-CH" dirty="0"/>
              <a:t>La participation des populations locales est encouragée afin qu'elles puissent contribuer activement à la création de leur environnement.</a:t>
            </a:r>
          </a:p>
          <a:p>
            <a:pPr marL="171450" indent="-171450">
              <a:buFont typeface="Symbol" panose="05050102010706020507" pitchFamily="18" charset="2"/>
              <a:buChar char="-"/>
            </a:pPr>
            <a:r>
              <a:rPr lang="de-CH" dirty="0"/>
              <a:t>Il s'agit de l'</a:t>
            </a:r>
            <a:r>
              <a:rPr lang="de-CH" dirty="0" err="1"/>
              <a:t>autonomisation </a:t>
            </a:r>
            <a:r>
              <a:rPr lang="de-CH" dirty="0"/>
              <a:t>de la communauté, de la mise en réseau et de l'utilisation des ressources existantes.</a:t>
            </a:r>
          </a:p>
        </p:txBody>
      </p:sp>
      <p:sp>
        <p:nvSpPr>
          <p:cNvPr id="4" name="Foliennummernplatzhalter 3"/>
          <p:cNvSpPr>
            <a:spLocks noGrp="1"/>
          </p:cNvSpPr>
          <p:nvPr>
            <p:ph type="sldNum" sz="quarter" idx="5"/>
          </p:nvPr>
        </p:nvSpPr>
        <p:spPr/>
        <p:txBody>
          <a:bodyPr/>
          <a:lstStyle/>
          <a:p>
            <a:fld id="{5D0B3249-810A-4F7A-BA0B-F37C2BC623DB}" type="slidenum">
              <a:rPr lang="en-US" smtClean="0"/>
              <a:t>20</a:t>
            </a:fld>
            <a:endParaRPr lang="en-US" dirty="0"/>
          </a:p>
        </p:txBody>
      </p:sp>
    </p:spTree>
    <p:extLst>
      <p:ext uri="{BB962C8B-B14F-4D97-AF65-F5344CB8AC3E}">
        <p14:creationId xmlns:p14="http://schemas.microsoft.com/office/powerpoint/2010/main" val="682714093"/>
      </p:ext>
    </p:extLst>
  </p:cSld>
  <p:clrMapOvr>
    <a:masterClrMapping/>
  </p:clrMapOvr>
</p:notes>
</file>

<file path=ppt/notesSlides/notesSlide18.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600"/>
              </a:spcAft>
              <a:buClrTx/>
              <a:buSzTx/>
              <a:buFont typeface="Symbol" panose="05050102010706020507" pitchFamily="18" charset="2"/>
              <a:buNone/>
              <a:tabLst/>
              <a:defRPr/>
            </a:pPr>
            <a:r>
              <a:rPr lang="de-CH" dirty="0"/>
              <a:t>Gérer le changement ensemble : Co-lead</a:t>
            </a:r>
          </a:p>
        </p:txBody>
      </p:sp>
      <p:sp>
        <p:nvSpPr>
          <p:cNvPr id="4" name="Foliennummernplatzhalter 3"/>
          <p:cNvSpPr>
            <a:spLocks noGrp="1"/>
          </p:cNvSpPr>
          <p:nvPr>
            <p:ph type="sldNum" sz="quarter" idx="5"/>
          </p:nvPr>
        </p:nvSpPr>
        <p:spPr/>
        <p:txBody>
          <a:bodyPr/>
          <a:lstStyle/>
          <a:p>
            <a:fld id="{5D0B3249-810A-4F7A-BA0B-F37C2BC623DB}" type="slidenum">
              <a:rPr lang="en-US" smtClean="0"/>
              <a:t>22</a:t>
            </a:fld>
            <a:endParaRPr lang="en-US" dirty="0"/>
          </a:p>
        </p:txBody>
      </p:sp>
    </p:spTree>
    <p:extLst>
      <p:ext uri="{BB962C8B-B14F-4D97-AF65-F5344CB8AC3E}">
        <p14:creationId xmlns:p14="http://schemas.microsoft.com/office/powerpoint/2010/main" val="3361909101"/>
      </p:ext>
    </p:extLst>
  </p:cSld>
  <p:clrMapOvr>
    <a:masterClrMapping/>
  </p:clrMapOvr>
</p:notes>
</file>

<file path=ppt/notesSlides/notesSlide19.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600"/>
              </a:spcAft>
              <a:buClrTx/>
              <a:buSzTx/>
              <a:buFont typeface="Symbol" panose="05050102010706020507" pitchFamily="18" charset="2"/>
              <a:buNone/>
              <a:tabLst/>
              <a:defRPr/>
            </a:pPr>
            <a:r>
              <a:rPr lang="de-CH" dirty="0"/>
              <a:t>Concevoir ensemble les changements : Co-lead de la Confédération, des cantons et des personnes handicapées</a:t>
            </a:r>
          </a:p>
        </p:txBody>
      </p:sp>
      <p:sp>
        <p:nvSpPr>
          <p:cNvPr id="4" name="Foliennummernplatzhalter 3"/>
          <p:cNvSpPr>
            <a:spLocks noGrp="1"/>
          </p:cNvSpPr>
          <p:nvPr>
            <p:ph type="sldNum" sz="quarter" idx="5"/>
          </p:nvPr>
        </p:nvSpPr>
        <p:spPr/>
        <p:txBody>
          <a:bodyPr/>
          <a:lstStyle/>
          <a:p>
            <a:fld id="{5D0B3249-810A-4F7A-BA0B-F37C2BC623DB}" type="slidenum">
              <a:rPr lang="en-US" smtClean="0"/>
              <a:t>23</a:t>
            </a:fld>
            <a:endParaRPr lang="en-US" dirty="0"/>
          </a:p>
        </p:txBody>
      </p:sp>
    </p:spTree>
    <p:extLst>
      <p:ext uri="{BB962C8B-B14F-4D97-AF65-F5344CB8AC3E}">
        <p14:creationId xmlns:p14="http://schemas.microsoft.com/office/powerpoint/2010/main" val="2006632085"/>
      </p:ext>
    </p:extLst>
  </p:cSld>
  <p:clrMapOvr>
    <a:masterClrMapping/>
  </p:clrMapOvr>
</p:notes>
</file>

<file path=ppt/notesSlides/notesSlide2.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dirty="0"/>
              <a:t>Dans le sens d'une application analogue de la notion d'aide aux personnes handicapées dans les cantons de Bâle-Campagne et de Bâle-Ville, nous nous référons exclusivement aux personnes majeures pour les prestations d'assistance (points 2-4).</a:t>
            </a:r>
          </a:p>
          <a:p>
            <a:endParaRPr lang="de-CH" dirty="0"/>
          </a:p>
          <a:p>
            <a:r>
              <a:rPr lang="de-CH" dirty="0"/>
              <a:t>Que pouvez-vous attendre de nous ? Une proposition d'intégration du thème et des aperçus pratiques le long des quatre points :</a:t>
            </a:r>
          </a:p>
          <a:p>
            <a:pPr marL="228600" indent="-228600">
              <a:buFont typeface="+mj-lt"/>
              <a:buAutoNum type="arabicPeriod"/>
            </a:pPr>
            <a:r>
              <a:rPr lang="de-CH" dirty="0"/>
              <a:t>Principe d'action de la CDPH</a:t>
            </a:r>
          </a:p>
          <a:p>
            <a:pPr marL="228600" indent="-228600">
              <a:buFont typeface="+mj-lt"/>
              <a:buAutoNum type="arabicPeriod"/>
            </a:pPr>
            <a:r>
              <a:rPr lang="de-CH" dirty="0"/>
              <a:t>Focus sur les services d'assistance</a:t>
            </a:r>
          </a:p>
          <a:p>
            <a:pPr marL="228600" indent="-228600">
              <a:buFont typeface="+mj-lt"/>
              <a:buAutoNum type="arabicPeriod"/>
            </a:pPr>
            <a:r>
              <a:rPr lang="de-CH" dirty="0"/>
              <a:t>Focus sur l'aide aux personnes handicapées BL et BS</a:t>
            </a:r>
          </a:p>
          <a:p>
            <a:pPr marL="228600" indent="-228600">
              <a:buFont typeface="+mj-lt"/>
              <a:buAutoNum type="arabicPeriod"/>
            </a:pPr>
            <a:r>
              <a:rPr lang="de-CH" dirty="0"/>
              <a:t>Conclusion</a:t>
            </a:r>
          </a:p>
        </p:txBody>
      </p:sp>
      <p:sp>
        <p:nvSpPr>
          <p:cNvPr id="4" name="Foliennummernplatzhalter 3"/>
          <p:cNvSpPr>
            <a:spLocks noGrp="1"/>
          </p:cNvSpPr>
          <p:nvPr>
            <p:ph type="sldNum" sz="quarter" idx="10"/>
          </p:nvPr>
        </p:nvSpPr>
        <p:spPr/>
        <p:txBody>
          <a:bodyPr/>
          <a:lstStyle/>
          <a:p>
            <a:fld id="{5D0B3249-810A-4F7A-BA0B-F37C2BC623DB}" type="slidenum">
              <a:rPr lang="en-US" smtClean="0"/>
              <a:t>2</a:t>
            </a:fld>
            <a:endParaRPr lang="en-US" dirty="0"/>
          </a:p>
        </p:txBody>
      </p:sp>
    </p:spTree>
    <p:extLst>
      <p:ext uri="{BB962C8B-B14F-4D97-AF65-F5344CB8AC3E}">
        <p14:creationId xmlns:p14="http://schemas.microsoft.com/office/powerpoint/2010/main" val="685826012"/>
      </p:ext>
    </p:extLst>
  </p:cSld>
  <p:clrMapOvr>
    <a:masterClrMapping/>
  </p:clrMapOvr>
</p:notes>
</file>

<file path=ppt/notesSlides/notesSlide3.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CH" dirty="0"/>
              <a:t>Le cadre de vie et de travail favorise l'identification, la participation et l'ancrage local. Les relations sociales sont un facteur important de la qualité de vie et de l'espérance de vie.</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CH" dirty="0"/>
          </a:p>
          <a:p>
            <a:pPr marL="0" marR="0" lvl="0" indent="0" algn="l" defTabSz="914400" rtl="0" eaLnBrk="1" fontAlgn="auto" latinLnBrk="0" hangingPunct="1">
              <a:lnSpc>
                <a:spcPct val="100000"/>
              </a:lnSpc>
              <a:spcBef>
                <a:spcPts val="0"/>
              </a:spcBef>
              <a:spcAft>
                <a:spcPts val="0"/>
              </a:spcAft>
              <a:buClrTx/>
              <a:buSzTx/>
              <a:buFontTx/>
              <a:buNone/>
              <a:tabLst/>
              <a:defRPr/>
            </a:pPr>
            <a:r>
              <a:rPr lang="de-CH" dirty="0"/>
              <a:t>Le travail est ici compris au sens large, au-delà de la thématique du salaire. C'est-à-dire fondamentalement </a:t>
            </a:r>
            <a:r>
              <a:rPr lang="de-CH" baseline="0" dirty="0"/>
              <a:t>dans le cadre des valeurs d'autonomie, de sens et de développement et ("triade de valeurs")</a:t>
            </a:r>
            <a:endParaRPr lang="de-CH" dirty="0"/>
          </a:p>
        </p:txBody>
      </p:sp>
      <p:sp>
        <p:nvSpPr>
          <p:cNvPr id="4" name="Foliennummernplatzhalter 3"/>
          <p:cNvSpPr>
            <a:spLocks noGrp="1"/>
          </p:cNvSpPr>
          <p:nvPr>
            <p:ph type="sldNum" sz="quarter" idx="5"/>
          </p:nvPr>
        </p:nvSpPr>
        <p:spPr/>
        <p:txBody>
          <a:bodyPr/>
          <a:lstStyle/>
          <a:p>
            <a:fld id="{5D0B3249-810A-4F7A-BA0B-F37C2BC623DB}" type="slidenum">
              <a:rPr lang="en-US" smtClean="0"/>
              <a:t>4</a:t>
            </a:fld>
            <a:endParaRPr lang="en-US" dirty="0"/>
          </a:p>
        </p:txBody>
      </p:sp>
    </p:spTree>
    <p:extLst>
      <p:ext uri="{BB962C8B-B14F-4D97-AF65-F5344CB8AC3E}">
        <p14:creationId xmlns:p14="http://schemas.microsoft.com/office/powerpoint/2010/main" val="1054391600"/>
      </p:ext>
    </p:extLst>
  </p:cSld>
  <p:clrMapOvr>
    <a:masterClrMapping/>
  </p:clrMapOvr>
</p:notes>
</file>

<file path=ppt/notesSlides/notesSlide4.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spcAft>
                <a:spcPts val="600"/>
              </a:spcAft>
              <a:buFont typeface="Symbol" panose="05050102010706020507" pitchFamily="18" charset="2"/>
              <a:buNone/>
            </a:pPr>
            <a:r>
              <a:rPr lang="de-CH" dirty="0"/>
              <a:t>Cela signifiait un </a:t>
            </a:r>
            <a:r>
              <a:rPr lang="de-CH" b="1" dirty="0" err="1"/>
              <a:t>changement de paradigme </a:t>
            </a:r>
            <a:r>
              <a:rPr lang="de-CH" dirty="0"/>
              <a:t>- la personne n'est ni attribuée de manière générale à un domaine, ni placée dans une offre de prestations. </a:t>
            </a:r>
          </a:p>
          <a:p>
            <a:pPr>
              <a:spcAft>
                <a:spcPts val="600"/>
              </a:spcAft>
              <a:buFont typeface="Symbol" panose="05050102010706020507" pitchFamily="18" charset="2"/>
              <a:buNone/>
            </a:pPr>
            <a:endParaRPr lang="de-CH" dirty="0"/>
          </a:p>
          <a:p>
            <a:pPr>
              <a:spcAft>
                <a:spcPts val="600"/>
              </a:spcAft>
              <a:buFont typeface="Symbol" panose="05050102010706020507" pitchFamily="18" charset="2"/>
              <a:buNone/>
            </a:pPr>
            <a:r>
              <a:rPr lang="de-CH" dirty="0"/>
              <a:t>Les prestations pour les personnes en situation de handicap sont également des </a:t>
            </a:r>
            <a:r>
              <a:rPr lang="de-CH" b="1" dirty="0"/>
              <a:t>tâches communes</a:t>
            </a:r>
            <a:r>
              <a:rPr lang="de-CH" dirty="0"/>
              <a:t>. Une tâche commune désigne une tâche ou un objectif de travail qui est traité de manière coordonnée par des domaines ou des niveaux.</a:t>
            </a:r>
          </a:p>
          <a:p>
            <a:pPr>
              <a:spcAft>
                <a:spcPts val="600"/>
              </a:spcAft>
              <a:buFont typeface="Symbol" panose="05050102010706020507" pitchFamily="18" charset="2"/>
              <a:buNone/>
            </a:pPr>
            <a:endParaRPr lang="de-CH" dirty="0"/>
          </a:p>
          <a:p>
            <a:pPr>
              <a:spcAft>
                <a:spcPts val="600"/>
              </a:spcAft>
              <a:buFont typeface="Symbol" panose="05050102010706020507" pitchFamily="18" charset="2"/>
              <a:buNone/>
            </a:pPr>
            <a:r>
              <a:rPr lang="de-CH" dirty="0"/>
              <a:t>Exemple 1 : Prestations psychiatriques et soins à domicile (prestations CRT)</a:t>
            </a:r>
          </a:p>
          <a:p>
            <a:pPr>
              <a:spcAft>
                <a:spcPts val="600"/>
              </a:spcAft>
              <a:buFont typeface="Symbol" panose="05050102010706020507" pitchFamily="18" charset="2"/>
              <a:buNone/>
            </a:pPr>
            <a:r>
              <a:rPr lang="de-CH" dirty="0"/>
              <a:t>Exemple 2 : les prestations en faveur des personnes handicapées sont aussi une </a:t>
            </a:r>
            <a:r>
              <a:rPr lang="de-CH" b="1" dirty="0"/>
              <a:t>tâche commune de la Confédération et des cantons</a:t>
            </a:r>
          </a:p>
          <a:p>
            <a:pPr marL="171450" indent="-171450">
              <a:spcAft>
                <a:spcPts val="600"/>
              </a:spcAft>
              <a:buFont typeface="Symbol" panose="05050102010706020507" pitchFamily="18" charset="2"/>
              <a:buChar char="-"/>
            </a:pPr>
            <a:r>
              <a:rPr lang="de-CH" dirty="0"/>
              <a:t>En ce qui concerne l'art. 112b al. 1 Cst, la Confédération met l'accent sur les prestations individuelles, tandis que les cantons sont compétents pour les prestations collectives selon l'al. 2. Les cantons règlent l'intégration stationnaire ; concrètement, les cantons sont compétents pour les institutions (d'aide aux personnes handicapées) sur la base de la LIPPI. La base constitutionnelle de la LIPPI est l'art. 112b al. 3 Cst. </a:t>
            </a:r>
          </a:p>
          <a:p>
            <a:pPr marL="171450" indent="-171450">
              <a:spcAft>
                <a:spcPts val="600"/>
              </a:spcAft>
              <a:buFont typeface="Symbol" panose="05050102010706020507" pitchFamily="18" charset="2"/>
              <a:buChar char="-"/>
            </a:pPr>
            <a:r>
              <a:rPr lang="de-CH" dirty="0"/>
              <a:t>L'art. 112c, al. 1, Cst. confère une nouvelle mission aux cantons. Ils veillent à l'aide et aux soins à domicile des personnes âgées et des personnes handicapées. La notion de "personnes handicapées" est plus large que celle d'invalides au sens de l'assurance-invalidité (AI).</a:t>
            </a:r>
          </a:p>
          <a:p>
            <a:pPr>
              <a:spcAft>
                <a:spcPts val="600"/>
              </a:spcAft>
              <a:buFont typeface="Symbol" panose="05050102010706020507" pitchFamily="18" charset="2"/>
              <a:buNone/>
            </a:pPr>
            <a:endParaRPr lang="de-CH" dirty="0"/>
          </a:p>
          <a:p>
            <a:r>
              <a:rPr lang="de-CH" b="1" dirty="0"/>
              <a:t>L'auto-efficacité </a:t>
            </a:r>
            <a:r>
              <a:rPr lang="de-CH" dirty="0"/>
              <a:t>est la conviction : "Je peux y arriver.</a:t>
            </a:r>
          </a:p>
        </p:txBody>
      </p:sp>
      <p:sp>
        <p:nvSpPr>
          <p:cNvPr id="4" name="Foliennummernplatzhalter 3"/>
          <p:cNvSpPr>
            <a:spLocks noGrp="1"/>
          </p:cNvSpPr>
          <p:nvPr>
            <p:ph type="sldNum" sz="quarter" idx="5"/>
          </p:nvPr>
        </p:nvSpPr>
        <p:spPr/>
        <p:txBody>
          <a:bodyPr/>
          <a:lstStyle/>
          <a:p>
            <a:fld id="{5D0B3249-810A-4F7A-BA0B-F37C2BC623DB}" type="slidenum">
              <a:rPr lang="en-US" smtClean="0"/>
              <a:t>5</a:t>
            </a:fld>
            <a:endParaRPr lang="en-US" dirty="0"/>
          </a:p>
        </p:txBody>
      </p:sp>
    </p:spTree>
    <p:extLst>
      <p:ext uri="{BB962C8B-B14F-4D97-AF65-F5344CB8AC3E}">
        <p14:creationId xmlns:p14="http://schemas.microsoft.com/office/powerpoint/2010/main" val="4170878695"/>
      </p:ext>
    </p:extLst>
  </p:cSld>
  <p:clrMapOvr>
    <a:masterClrMapping/>
  </p:clrMapOvr>
</p:notes>
</file>

<file path=ppt/notesSlides/notesSlide5.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spcAft>
                <a:spcPts val="600"/>
              </a:spcAft>
              <a:buFont typeface="Symbol" panose="05050102010706020507" pitchFamily="18" charset="2"/>
              <a:buNone/>
            </a:pPr>
            <a:r>
              <a:rPr lang="de-CH" dirty="0"/>
              <a:t>Les prestations spécialisées peuvent être d'origines diverses. Par exemple, l'agogique ou les soins. Les prestations spécialisées de l'aide aux personnes handicapées sont axées sur la mission agogique. </a:t>
            </a:r>
          </a:p>
          <a:p>
            <a:endParaRPr lang="de-CH" dirty="0"/>
          </a:p>
        </p:txBody>
      </p:sp>
      <p:sp>
        <p:nvSpPr>
          <p:cNvPr id="4" name="Foliennummernplatzhalter 3"/>
          <p:cNvSpPr>
            <a:spLocks noGrp="1"/>
          </p:cNvSpPr>
          <p:nvPr>
            <p:ph type="sldNum" sz="quarter" idx="5"/>
          </p:nvPr>
        </p:nvSpPr>
        <p:spPr/>
        <p:txBody>
          <a:bodyPr/>
          <a:lstStyle/>
          <a:p>
            <a:fld id="{5D0B3249-810A-4F7A-BA0B-F37C2BC623DB}" type="slidenum">
              <a:rPr lang="en-US" smtClean="0"/>
              <a:t>7</a:t>
            </a:fld>
            <a:endParaRPr lang="en-US" dirty="0"/>
          </a:p>
        </p:txBody>
      </p:sp>
    </p:spTree>
    <p:extLst>
      <p:ext uri="{BB962C8B-B14F-4D97-AF65-F5344CB8AC3E}">
        <p14:creationId xmlns:p14="http://schemas.microsoft.com/office/powerpoint/2010/main" val="3406963083"/>
      </p:ext>
    </p:extLst>
  </p:cSld>
  <p:clrMapOvr>
    <a:masterClrMapping/>
  </p:clrMapOvr>
</p:notes>
</file>

<file path=ppt/notesSlides/notesSlide6.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spcAft>
                <a:spcPts val="600"/>
              </a:spcAft>
              <a:buFont typeface="Symbol" panose="05050102010706020507" pitchFamily="18" charset="2"/>
              <a:buNone/>
            </a:pPr>
            <a:r>
              <a:rPr lang="de-CH" dirty="0"/>
              <a:t>Le but des lignes complémentaires est de garantir les moyens d'existence. Ce but est de plus en plus élargi. Par exemple, pour financer les soins et l'accompagnement.</a:t>
            </a:r>
          </a:p>
          <a:p>
            <a:pPr>
              <a:spcAft>
                <a:spcPts val="600"/>
              </a:spcAft>
              <a:buFont typeface="Symbol" panose="05050102010706020507" pitchFamily="18" charset="2"/>
              <a:buNone/>
            </a:pPr>
            <a:endParaRPr lang="de-CH" dirty="0"/>
          </a:p>
          <a:p>
            <a:pPr>
              <a:spcAft>
                <a:spcPts val="600"/>
              </a:spcAft>
              <a:buFont typeface="Symbol" panose="05050102010706020507" pitchFamily="18" charset="2"/>
              <a:buNone/>
            </a:pPr>
            <a:r>
              <a:rPr lang="de-CH" dirty="0"/>
              <a:t>Ne sont pas prises en compte </a:t>
            </a:r>
            <a:r>
              <a:rPr lang="de-CH" baseline="0" dirty="0"/>
              <a:t>ici les prestations AI qui visent à une (ré)insertion dans la vie active, car notre compétence, en tant qu'aide aux personnes handicapées, concerne en premier lieu les offres destinées aux personnes bénéficiant d'une rente AI.</a:t>
            </a:r>
            <a:endParaRPr lang="de-CH" dirty="0"/>
          </a:p>
        </p:txBody>
      </p:sp>
      <p:sp>
        <p:nvSpPr>
          <p:cNvPr id="4" name="Foliennummernplatzhalter 3"/>
          <p:cNvSpPr>
            <a:spLocks noGrp="1"/>
          </p:cNvSpPr>
          <p:nvPr>
            <p:ph type="sldNum" sz="quarter" idx="5"/>
          </p:nvPr>
        </p:nvSpPr>
        <p:spPr/>
        <p:txBody>
          <a:bodyPr/>
          <a:lstStyle/>
          <a:p>
            <a:fld id="{5D0B3249-810A-4F7A-BA0B-F37C2BC623DB}" type="slidenum">
              <a:rPr lang="en-US" smtClean="0"/>
              <a:t>8</a:t>
            </a:fld>
            <a:endParaRPr lang="en-US" dirty="0"/>
          </a:p>
        </p:txBody>
      </p:sp>
    </p:spTree>
    <p:extLst>
      <p:ext uri="{BB962C8B-B14F-4D97-AF65-F5344CB8AC3E}">
        <p14:creationId xmlns:p14="http://schemas.microsoft.com/office/powerpoint/2010/main" val="375778608"/>
      </p:ext>
    </p:extLst>
  </p:cSld>
  <p:clrMapOvr>
    <a:masterClrMapping/>
  </p:clrMapOvr>
</p:notes>
</file>

<file path=ppt/notesSlides/notesSlide7.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5"/>
          </p:nvPr>
        </p:nvSpPr>
        <p:spPr/>
        <p:txBody>
          <a:bodyPr/>
          <a:lstStyle/>
          <a:p>
            <a:fld id="{5D0B3249-810A-4F7A-BA0B-F37C2BC623DB}" type="slidenum">
              <a:rPr lang="en-US" smtClean="0"/>
              <a:t>9</a:t>
            </a:fld>
            <a:endParaRPr lang="en-US" dirty="0"/>
          </a:p>
        </p:txBody>
      </p:sp>
    </p:spTree>
    <p:extLst>
      <p:ext uri="{BB962C8B-B14F-4D97-AF65-F5344CB8AC3E}">
        <p14:creationId xmlns:p14="http://schemas.microsoft.com/office/powerpoint/2010/main" val="3325836720"/>
      </p:ext>
    </p:extLst>
  </p:cSld>
  <p:clrMapOvr>
    <a:masterClrMapping/>
  </p:clrMapOvr>
</p:notes>
</file>

<file path=ppt/notesSlides/notesSlide8.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spcAft>
                <a:spcPts val="600"/>
              </a:spcAft>
              <a:buFont typeface="Symbol" panose="05050102010706020507" pitchFamily="18" charset="2"/>
              <a:buNone/>
            </a:pPr>
            <a:r>
              <a:rPr lang="de-CH" u="sng" dirty="0"/>
              <a:t>Domaines de spécialisation </a:t>
            </a:r>
            <a:r>
              <a:rPr lang="de-CH" dirty="0"/>
              <a:t>:</a:t>
            </a:r>
          </a:p>
          <a:p>
            <a:pPr>
              <a:spcAft>
                <a:spcPts val="600"/>
              </a:spcAft>
              <a:buFont typeface="Symbol" panose="05050102010706020507" pitchFamily="18" charset="2"/>
              <a:buNone/>
            </a:pPr>
            <a:r>
              <a:rPr lang="de-CH" dirty="0"/>
              <a:t>Assurances sociales </a:t>
            </a:r>
            <a:r>
              <a:rPr lang="de-CH" dirty="0" err="1"/>
              <a:t>y compris </a:t>
            </a:r>
            <a:r>
              <a:rPr lang="de-CH" dirty="0"/>
              <a:t>PC (contribution d'assistance AI, </a:t>
            </a:r>
            <a:r>
              <a:rPr lang="de-CH" dirty="0" err="1"/>
              <a:t>allocation pour impotent </a:t>
            </a:r>
            <a:r>
              <a:rPr lang="de-CH" dirty="0"/>
              <a:t>AI ou AA/AM, moyens auxiliaires)</a:t>
            </a:r>
          </a:p>
          <a:p>
            <a:pPr>
              <a:spcAft>
                <a:spcPts val="600"/>
              </a:spcAft>
              <a:buFont typeface="Symbol" panose="05050102010706020507" pitchFamily="18" charset="2"/>
              <a:buNone/>
            </a:pPr>
            <a:r>
              <a:rPr lang="de-CH" dirty="0"/>
              <a:t>aides ménagères et aides à la garde dans le cadre de la LAMal ou de la LAA)</a:t>
            </a:r>
          </a:p>
          <a:p>
            <a:pPr>
              <a:spcAft>
                <a:spcPts val="600"/>
              </a:spcAft>
              <a:buFont typeface="Symbol" panose="05050102010706020507" pitchFamily="18" charset="2"/>
              <a:buNone/>
            </a:pPr>
            <a:r>
              <a:rPr lang="de-CH" dirty="0"/>
              <a:t>Assurances privées</a:t>
            </a:r>
          </a:p>
          <a:p>
            <a:pPr>
              <a:spcAft>
                <a:spcPts val="600"/>
              </a:spcAft>
              <a:buFont typeface="Symbol" panose="05050102010706020507" pitchFamily="18" charset="2"/>
              <a:buNone/>
            </a:pPr>
            <a:r>
              <a:rPr lang="de-CH" dirty="0"/>
              <a:t>Aide aux personnes handicapées</a:t>
            </a:r>
          </a:p>
          <a:p>
            <a:endParaRPr lang="de-CH" dirty="0"/>
          </a:p>
          <a:p>
            <a:r>
              <a:rPr lang="de-CH" u="sng" dirty="0"/>
              <a:t>Principes clés de la récupération : </a:t>
            </a:r>
          </a:p>
          <a:p>
            <a:pPr marL="171450" indent="-171450">
              <a:buFont typeface="Symbol" panose="05050102010706020507" pitchFamily="18" charset="2"/>
              <a:buChar char="-"/>
            </a:pPr>
            <a:r>
              <a:rPr lang="de-CH" dirty="0"/>
              <a:t>Responsabilité personnelle : les personnes concernées assument une responsabilité active</a:t>
            </a:r>
          </a:p>
          <a:p>
            <a:pPr marL="171450" indent="-171450">
              <a:buFont typeface="Symbol" panose="05050102010706020507" pitchFamily="18" charset="2"/>
              <a:buChar char="-"/>
            </a:pPr>
            <a:r>
              <a:rPr lang="de-CH" dirty="0"/>
              <a:t>Espoir : la conviction que la croissance personnelle est possible.</a:t>
            </a:r>
          </a:p>
          <a:p>
            <a:pPr marL="171450" indent="-171450">
              <a:buFont typeface="Symbol" panose="05050102010706020507" pitchFamily="18" charset="2"/>
              <a:buChar char="-"/>
            </a:pPr>
            <a:r>
              <a:rPr lang="de-CH" dirty="0"/>
              <a:t>Autodétermination : décisions individuelles et contrôle de sa propre vie.</a:t>
            </a:r>
          </a:p>
          <a:p>
            <a:pPr marL="171450" indent="-171450">
              <a:buFont typeface="Symbol" panose="05050102010706020507" pitchFamily="18" charset="2"/>
              <a:buChar char="-"/>
            </a:pPr>
            <a:r>
              <a:rPr lang="de-CH" dirty="0"/>
              <a:t>Soutien : les réseaux sociaux, l'aide professionnelle et le soutien des pairs jouent un rôle central.</a:t>
            </a:r>
          </a:p>
          <a:p>
            <a:pPr marL="171450" indent="-171450">
              <a:buFont typeface="Symbol" panose="05050102010706020507" pitchFamily="18" charset="2"/>
              <a:buChar char="-"/>
            </a:pPr>
            <a:r>
              <a:rPr lang="de-CH" dirty="0"/>
              <a:t>La recherche de sens : Le développement de nouvelles perspectives et de nouveaux objectifs de vie.</a:t>
            </a:r>
          </a:p>
          <a:p>
            <a:endParaRPr lang="de-CH" dirty="0"/>
          </a:p>
        </p:txBody>
      </p:sp>
      <p:sp>
        <p:nvSpPr>
          <p:cNvPr id="4" name="Foliennummernplatzhalter 3"/>
          <p:cNvSpPr>
            <a:spLocks noGrp="1"/>
          </p:cNvSpPr>
          <p:nvPr>
            <p:ph type="sldNum" sz="quarter" idx="5"/>
          </p:nvPr>
        </p:nvSpPr>
        <p:spPr/>
        <p:txBody>
          <a:bodyPr/>
          <a:lstStyle/>
          <a:p>
            <a:fld id="{5D0B3249-810A-4F7A-BA0B-F37C2BC623DB}" type="slidenum">
              <a:rPr lang="en-US" smtClean="0"/>
              <a:t>10</a:t>
            </a:fld>
            <a:endParaRPr lang="en-US" dirty="0"/>
          </a:p>
        </p:txBody>
      </p:sp>
    </p:spTree>
    <p:extLst>
      <p:ext uri="{BB962C8B-B14F-4D97-AF65-F5344CB8AC3E}">
        <p14:creationId xmlns:p14="http://schemas.microsoft.com/office/powerpoint/2010/main" val="2176778107"/>
      </p:ext>
    </p:extLst>
  </p:cSld>
  <p:clrMapOvr>
    <a:masterClrMapping/>
  </p:clrMapOvr>
</p:notes>
</file>

<file path=ppt/notesSlides/notesSlide9.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spcAft>
                <a:spcPts val="600"/>
              </a:spcAft>
              <a:buFont typeface="Symbol" panose="05050102010706020507" pitchFamily="18" charset="2"/>
              <a:buNone/>
            </a:pPr>
            <a:r>
              <a:rPr lang="de-CH" dirty="0"/>
              <a:t>Référence à l'exposé de suivi de Meral</a:t>
            </a:r>
          </a:p>
        </p:txBody>
      </p:sp>
      <p:sp>
        <p:nvSpPr>
          <p:cNvPr id="4" name="Foliennummernplatzhalter 3"/>
          <p:cNvSpPr>
            <a:spLocks noGrp="1"/>
          </p:cNvSpPr>
          <p:nvPr>
            <p:ph type="sldNum" sz="quarter" idx="5"/>
          </p:nvPr>
        </p:nvSpPr>
        <p:spPr/>
        <p:txBody>
          <a:bodyPr/>
          <a:lstStyle/>
          <a:p>
            <a:fld id="{5D0B3249-810A-4F7A-BA0B-F37C2BC623DB}" type="slidenum">
              <a:rPr lang="en-US" smtClean="0"/>
              <a:t>11</a:t>
            </a:fld>
            <a:endParaRPr lang="en-US" dirty="0"/>
          </a:p>
        </p:txBody>
      </p:sp>
    </p:spTree>
    <p:extLst>
      <p:ext uri="{BB962C8B-B14F-4D97-AF65-F5344CB8AC3E}">
        <p14:creationId xmlns:p14="http://schemas.microsoft.com/office/powerpoint/2010/main" val="21298049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D8B0CEA-DFE0-5C47-B22D-19C83596324A}"/>
              </a:ext>
            </a:extLst>
          </p:cNvPr>
          <p:cNvSpPr>
            <a:spLocks noGrp="1"/>
          </p:cNvSpPr>
          <p:nvPr>
            <p:ph type="ctrTitle" hasCustomPrompt="1"/>
          </p:nvPr>
        </p:nvSpPr>
        <p:spPr>
          <a:xfrm>
            <a:off x="492417" y="389876"/>
            <a:ext cx="11193418" cy="2651760"/>
          </a:xfrm>
        </p:spPr>
        <p:txBody>
          <a:bodyPr anchor="b">
            <a:noAutofit/>
          </a:bodyPr>
          <a:lstStyle>
            <a:lvl1pPr algn="l">
              <a:defRPr sz="5000" b="1" baseline="0">
                <a:solidFill>
                  <a:srgbClr val="016469"/>
                </a:solidFill>
              </a:defRPr>
            </a:lvl1pPr>
          </a:lstStyle>
          <a:p>
            <a:r>
              <a:rPr lang="en-US" noProof="0" dirty="0" err="1"/>
              <a:t>Titel</a:t>
            </a:r>
            <a:r>
              <a:rPr lang="en-US" noProof="0" dirty="0"/>
              <a:t> der </a:t>
            </a:r>
            <a:r>
              <a:rPr lang="en-US" noProof="0" dirty="0" err="1"/>
              <a:t>Präsentation</a:t>
            </a:r>
            <a:r>
              <a:rPr lang="en-US" noProof="0" dirty="0"/>
              <a:t> </a:t>
            </a:r>
            <a:r>
              <a:rPr lang="en-US" noProof="0" dirty="0" err="1"/>
              <a:t>bearbeiten</a:t>
            </a:r>
            <a:endParaRPr lang="de-CH" noProof="0" dirty="0"/>
          </a:p>
        </p:txBody>
      </p:sp>
      <p:sp>
        <p:nvSpPr>
          <p:cNvPr id="3" name="Untertitel 2">
            <a:extLst>
              <a:ext uri="{FF2B5EF4-FFF2-40B4-BE49-F238E27FC236}">
                <a16:creationId xmlns:a16="http://schemas.microsoft.com/office/drawing/2014/main" id="{F833D8A1-4C44-A545-992B-68F44F19593B}"/>
              </a:ext>
            </a:extLst>
          </p:cNvPr>
          <p:cNvSpPr>
            <a:spLocks noGrp="1"/>
          </p:cNvSpPr>
          <p:nvPr>
            <p:ph type="subTitle" idx="1" hasCustomPrompt="1"/>
          </p:nvPr>
        </p:nvSpPr>
        <p:spPr>
          <a:xfrm>
            <a:off x="492417" y="3275765"/>
            <a:ext cx="11203601" cy="1730412"/>
          </a:xfrm>
        </p:spPr>
        <p:txBody>
          <a:bodyPr>
            <a:noAutofit/>
          </a:bodyPr>
          <a:lstStyle>
            <a:lvl1pPr marL="0" indent="0" algn="l">
              <a:lnSpc>
                <a:spcPct val="114000"/>
              </a:lnSpc>
              <a:buNone/>
              <a:defRPr sz="3000" b="1" baseline="0">
                <a:latin typeface="+mj-lt"/>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de-CH" noProof="0" dirty="0"/>
              <a:t>Name</a:t>
            </a:r>
            <a:br>
              <a:rPr lang="de-CH" noProof="0" dirty="0"/>
            </a:br>
            <a:r>
              <a:rPr lang="de-CH" noProof="0" dirty="0"/>
              <a:t>Organisation</a:t>
            </a:r>
            <a:br>
              <a:rPr lang="de-CH" noProof="0" dirty="0"/>
            </a:br>
            <a:endParaRPr lang="de-CH" noProof="0" dirty="0"/>
          </a:p>
        </p:txBody>
      </p:sp>
      <p:sp>
        <p:nvSpPr>
          <p:cNvPr id="8" name="Rechteck 7">
            <a:extLst>
              <a:ext uri="{FF2B5EF4-FFF2-40B4-BE49-F238E27FC236}">
                <a16:creationId xmlns:a16="http://schemas.microsoft.com/office/drawing/2014/main" id="{291680F1-3B9E-3340-BBC1-188BC41A8A4C}"/>
              </a:ext>
            </a:extLst>
          </p:cNvPr>
          <p:cNvSpPr/>
          <p:nvPr userDrawn="1"/>
        </p:nvSpPr>
        <p:spPr>
          <a:xfrm>
            <a:off x="-1783" y="5046480"/>
            <a:ext cx="12192000" cy="1800000"/>
          </a:xfrm>
          <a:prstGeom prst="rect">
            <a:avLst/>
          </a:prstGeom>
          <a:solidFill>
            <a:srgbClr val="00444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noProof="0" dirty="0">
                <a:solidFill>
                  <a:schemeClr val="bg1"/>
                </a:solidFill>
              </a:rPr>
              <a:t>Bitte freilassen für Live-Untertitelung.</a:t>
            </a:r>
          </a:p>
        </p:txBody>
      </p:sp>
    </p:spTree>
    <p:extLst>
      <p:ext uri="{BB962C8B-B14F-4D97-AF65-F5344CB8AC3E}">
        <p14:creationId xmlns:p14="http://schemas.microsoft.com/office/powerpoint/2010/main" val="1021416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18983" y="198783"/>
            <a:ext cx="11076667" cy="876255"/>
          </a:xfrm>
        </p:spPr>
        <p:txBody>
          <a:bodyPr/>
          <a:lstStyle>
            <a:lvl1pPr>
              <a:defRPr/>
            </a:lvl1pPr>
          </a:lstStyle>
          <a:p>
            <a:r>
              <a:rPr lang="de-CH" noProof="0" dirty="0"/>
              <a:t>Seitentitel bearbeiten</a:t>
            </a:r>
          </a:p>
        </p:txBody>
      </p:sp>
      <p:sp>
        <p:nvSpPr>
          <p:cNvPr id="3" name="Text Placeholder 2"/>
          <p:cNvSpPr>
            <a:spLocks noGrp="1"/>
          </p:cNvSpPr>
          <p:nvPr>
            <p:ph type="body" idx="1" hasCustomPrompt="1"/>
          </p:nvPr>
        </p:nvSpPr>
        <p:spPr>
          <a:xfrm>
            <a:off x="518984" y="1138907"/>
            <a:ext cx="5478591" cy="644560"/>
          </a:xfrm>
        </p:spPr>
        <p:txBody>
          <a:bodyPr anchor="t">
            <a:normAutofit/>
          </a:bodyPr>
          <a:lstStyle>
            <a:lvl1pPr marL="0" indent="0">
              <a:buNone/>
              <a:defRPr sz="3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CH" noProof="0" dirty="0"/>
              <a:t>Untertitel bearbeiten</a:t>
            </a:r>
          </a:p>
        </p:txBody>
      </p:sp>
      <p:sp>
        <p:nvSpPr>
          <p:cNvPr id="4" name="Content Placeholder 3"/>
          <p:cNvSpPr>
            <a:spLocks noGrp="1"/>
          </p:cNvSpPr>
          <p:nvPr>
            <p:ph sz="half" idx="2" hasCustomPrompt="1"/>
          </p:nvPr>
        </p:nvSpPr>
        <p:spPr>
          <a:xfrm>
            <a:off x="518984" y="1847335"/>
            <a:ext cx="5478591" cy="3200400"/>
          </a:xfrm>
        </p:spPr>
        <p:txBody>
          <a:bodyPr/>
          <a:lstStyle>
            <a:lvl1pPr>
              <a:defRPr baseline="0"/>
            </a:lvl1pPr>
          </a:lstStyle>
          <a:p>
            <a:pPr lvl="0"/>
            <a:r>
              <a:rPr lang="de-CH" noProof="0" dirty="0"/>
              <a:t>Bitte verwenden Sie mind. Schriftgrösse 30 Pt.</a:t>
            </a:r>
          </a:p>
        </p:txBody>
      </p:sp>
      <p:sp>
        <p:nvSpPr>
          <p:cNvPr id="5" name="Text Placeholder 4"/>
          <p:cNvSpPr>
            <a:spLocks noGrp="1"/>
          </p:cNvSpPr>
          <p:nvPr>
            <p:ph type="body" sz="quarter" idx="3" hasCustomPrompt="1"/>
          </p:nvPr>
        </p:nvSpPr>
        <p:spPr>
          <a:xfrm>
            <a:off x="6172200" y="1138906"/>
            <a:ext cx="5430794" cy="644561"/>
          </a:xfrm>
        </p:spPr>
        <p:txBody>
          <a:bodyPr anchor="t">
            <a:normAutofit/>
          </a:bodyPr>
          <a:lstStyle>
            <a:lvl1pPr marL="0" indent="0">
              <a:buNone/>
              <a:defRPr sz="3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CH" noProof="0" dirty="0"/>
              <a:t>Untertitel bearbeiten</a:t>
            </a:r>
          </a:p>
        </p:txBody>
      </p:sp>
      <p:sp>
        <p:nvSpPr>
          <p:cNvPr id="6" name="Content Placeholder 5"/>
          <p:cNvSpPr>
            <a:spLocks noGrp="1"/>
          </p:cNvSpPr>
          <p:nvPr>
            <p:ph sz="quarter" idx="4" hasCustomPrompt="1"/>
          </p:nvPr>
        </p:nvSpPr>
        <p:spPr>
          <a:xfrm>
            <a:off x="6172199" y="1847335"/>
            <a:ext cx="5423451" cy="3200400"/>
          </a:xfrm>
        </p:spPr>
        <p:txBody>
          <a:bodyPr/>
          <a:lstStyle/>
          <a:p>
            <a:pPr lvl="0"/>
            <a:r>
              <a:rPr lang="de-CH" dirty="0"/>
              <a:t>Bitte verwenden Sie mind. Schriftgrösse 30 Pt.</a:t>
            </a:r>
          </a:p>
        </p:txBody>
      </p:sp>
      <p:sp>
        <p:nvSpPr>
          <p:cNvPr id="10" name="Foliennummernplatzhalter 16"/>
          <p:cNvSpPr txBox="1">
            <a:spLocks/>
          </p:cNvSpPr>
          <p:nvPr userDrawn="1"/>
        </p:nvSpPr>
        <p:spPr>
          <a:xfrm>
            <a:off x="11595651" y="198783"/>
            <a:ext cx="490331" cy="940123"/>
          </a:xfrm>
          <a:prstGeom prst="rect">
            <a:avLst/>
          </a:prstGeom>
        </p:spPr>
        <p:txBody>
          <a:bodyPr/>
          <a:lstStyle>
            <a:defPPr>
              <a:defRPr lang="de-DE"/>
            </a:defPPr>
            <a:lvl1pPr marL="0" algn="l" defTabSz="914400" rtl="0" eaLnBrk="1" latinLnBrk="0" hangingPunct="1">
              <a:defRPr sz="2200" kern="1200">
                <a:solidFill>
                  <a:srgbClr val="016469"/>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4E00974-63E5-4E61-A13C-9F89126AE395}" type="slidenum">
              <a:rPr lang="en-US" smtClean="0"/>
              <a:pPr/>
              <a:t>‹Nr.›</a:t>
            </a:fld>
            <a:endParaRPr lang="en-US" dirty="0"/>
          </a:p>
        </p:txBody>
      </p:sp>
      <p:cxnSp>
        <p:nvCxnSpPr>
          <p:cNvPr id="11" name="Gerader Verbinder 6"/>
          <p:cNvCxnSpPr/>
          <p:nvPr userDrawn="1"/>
        </p:nvCxnSpPr>
        <p:spPr>
          <a:xfrm>
            <a:off x="518983" y="1075038"/>
            <a:ext cx="11076668" cy="0"/>
          </a:xfrm>
          <a:prstGeom prst="line">
            <a:avLst/>
          </a:prstGeom>
          <a:ln w="15240">
            <a:solidFill>
              <a:srgbClr val="01646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749966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18983" y="198783"/>
            <a:ext cx="11076667" cy="876255"/>
          </a:xfrm>
        </p:spPr>
        <p:txBody>
          <a:bodyPr/>
          <a:lstStyle>
            <a:lvl1pPr>
              <a:defRPr/>
            </a:lvl1pPr>
          </a:lstStyle>
          <a:p>
            <a:r>
              <a:rPr lang="de-CH" noProof="0" dirty="0"/>
              <a:t>Seitentitel bearbeiten</a:t>
            </a:r>
          </a:p>
        </p:txBody>
      </p:sp>
      <p:sp>
        <p:nvSpPr>
          <p:cNvPr id="3" name="Text Placeholder 2"/>
          <p:cNvSpPr>
            <a:spLocks noGrp="1"/>
          </p:cNvSpPr>
          <p:nvPr>
            <p:ph type="body" idx="1" hasCustomPrompt="1"/>
          </p:nvPr>
        </p:nvSpPr>
        <p:spPr>
          <a:xfrm>
            <a:off x="518985" y="1138907"/>
            <a:ext cx="3600000" cy="644560"/>
          </a:xfrm>
        </p:spPr>
        <p:txBody>
          <a:bodyPr anchor="t">
            <a:normAutofit/>
          </a:bodyPr>
          <a:lstStyle>
            <a:lvl1pPr marL="0" indent="0">
              <a:buNone/>
              <a:defRPr sz="3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CH" noProof="0" dirty="0"/>
              <a:t>Untertitel bearbeiten</a:t>
            </a:r>
          </a:p>
        </p:txBody>
      </p:sp>
      <p:sp>
        <p:nvSpPr>
          <p:cNvPr id="4" name="Content Placeholder 3"/>
          <p:cNvSpPr>
            <a:spLocks noGrp="1"/>
          </p:cNvSpPr>
          <p:nvPr>
            <p:ph sz="half" idx="2" hasCustomPrompt="1"/>
          </p:nvPr>
        </p:nvSpPr>
        <p:spPr>
          <a:xfrm>
            <a:off x="518985" y="1847335"/>
            <a:ext cx="3600000" cy="3200400"/>
          </a:xfrm>
        </p:spPr>
        <p:txBody>
          <a:bodyPr/>
          <a:lstStyle>
            <a:lvl1pPr>
              <a:defRPr baseline="0"/>
            </a:lvl1pPr>
          </a:lstStyle>
          <a:p>
            <a:pPr lvl="0"/>
            <a:r>
              <a:rPr lang="de-CH" noProof="0" dirty="0"/>
              <a:t>Bitte verwenden Sie mind. Schriftgrösse 30 Pt.</a:t>
            </a:r>
          </a:p>
        </p:txBody>
      </p:sp>
      <p:sp>
        <p:nvSpPr>
          <p:cNvPr id="5" name="Text Placeholder 4"/>
          <p:cNvSpPr>
            <a:spLocks noGrp="1"/>
          </p:cNvSpPr>
          <p:nvPr>
            <p:ph type="body" sz="quarter" idx="3" hasCustomPrompt="1"/>
          </p:nvPr>
        </p:nvSpPr>
        <p:spPr>
          <a:xfrm>
            <a:off x="7997984" y="1138906"/>
            <a:ext cx="3600000" cy="644561"/>
          </a:xfrm>
        </p:spPr>
        <p:txBody>
          <a:bodyPr anchor="t">
            <a:normAutofit/>
          </a:bodyPr>
          <a:lstStyle>
            <a:lvl1pPr marL="0" indent="0">
              <a:buNone/>
              <a:defRPr sz="3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CH" noProof="0" dirty="0"/>
              <a:t>Untertitel bearbeiten</a:t>
            </a:r>
          </a:p>
        </p:txBody>
      </p:sp>
      <p:sp>
        <p:nvSpPr>
          <p:cNvPr id="6" name="Content Placeholder 5"/>
          <p:cNvSpPr>
            <a:spLocks noGrp="1"/>
          </p:cNvSpPr>
          <p:nvPr>
            <p:ph sz="quarter" idx="4" hasCustomPrompt="1"/>
          </p:nvPr>
        </p:nvSpPr>
        <p:spPr>
          <a:xfrm>
            <a:off x="7995514" y="1847335"/>
            <a:ext cx="3600000" cy="3200400"/>
          </a:xfrm>
        </p:spPr>
        <p:txBody>
          <a:bodyPr/>
          <a:lstStyle/>
          <a:p>
            <a:pPr lvl="0"/>
            <a:r>
              <a:rPr lang="de-CH" dirty="0"/>
              <a:t>Bitte verwenden Sie mind. Schriftgrösse 30 Pt.</a:t>
            </a:r>
          </a:p>
        </p:txBody>
      </p:sp>
      <p:sp>
        <p:nvSpPr>
          <p:cNvPr id="10" name="Foliennummernplatzhalter 16"/>
          <p:cNvSpPr txBox="1">
            <a:spLocks/>
          </p:cNvSpPr>
          <p:nvPr userDrawn="1"/>
        </p:nvSpPr>
        <p:spPr>
          <a:xfrm>
            <a:off x="11595651" y="198783"/>
            <a:ext cx="490331" cy="940123"/>
          </a:xfrm>
          <a:prstGeom prst="rect">
            <a:avLst/>
          </a:prstGeom>
        </p:spPr>
        <p:txBody>
          <a:bodyPr/>
          <a:lstStyle>
            <a:defPPr>
              <a:defRPr lang="de-DE"/>
            </a:defPPr>
            <a:lvl1pPr marL="0" algn="l" defTabSz="914400" rtl="0" eaLnBrk="1" latinLnBrk="0" hangingPunct="1">
              <a:defRPr sz="2200" kern="1200">
                <a:solidFill>
                  <a:srgbClr val="016469"/>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4E00974-63E5-4E61-A13C-9F89126AE395}" type="slidenum">
              <a:rPr lang="en-US" smtClean="0"/>
              <a:pPr/>
              <a:t>‹Nr.›</a:t>
            </a:fld>
            <a:endParaRPr lang="en-US" dirty="0"/>
          </a:p>
        </p:txBody>
      </p:sp>
      <p:cxnSp>
        <p:nvCxnSpPr>
          <p:cNvPr id="11" name="Gerader Verbinder 6"/>
          <p:cNvCxnSpPr/>
          <p:nvPr userDrawn="1"/>
        </p:nvCxnSpPr>
        <p:spPr>
          <a:xfrm>
            <a:off x="518983" y="1075038"/>
            <a:ext cx="11076668" cy="0"/>
          </a:xfrm>
          <a:prstGeom prst="line">
            <a:avLst/>
          </a:prstGeom>
          <a:ln w="15240">
            <a:solidFill>
              <a:srgbClr val="016469"/>
            </a:solidFill>
          </a:ln>
        </p:spPr>
        <p:style>
          <a:lnRef idx="1">
            <a:schemeClr val="accent1"/>
          </a:lnRef>
          <a:fillRef idx="0">
            <a:schemeClr val="accent1"/>
          </a:fillRef>
          <a:effectRef idx="0">
            <a:schemeClr val="accent1"/>
          </a:effectRef>
          <a:fontRef idx="minor">
            <a:schemeClr val="tx1"/>
          </a:fontRef>
        </p:style>
      </p:cxnSp>
      <p:sp>
        <p:nvSpPr>
          <p:cNvPr id="9" name="Text Placeholder 2"/>
          <p:cNvSpPr>
            <a:spLocks noGrp="1"/>
          </p:cNvSpPr>
          <p:nvPr>
            <p:ph type="body" idx="10" hasCustomPrompt="1"/>
          </p:nvPr>
        </p:nvSpPr>
        <p:spPr>
          <a:xfrm>
            <a:off x="4257317" y="1138907"/>
            <a:ext cx="3600000" cy="644560"/>
          </a:xfrm>
        </p:spPr>
        <p:txBody>
          <a:bodyPr anchor="t">
            <a:normAutofit/>
          </a:bodyPr>
          <a:lstStyle>
            <a:lvl1pPr marL="0" indent="0">
              <a:buNone/>
              <a:defRPr sz="3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CH" noProof="0" dirty="0"/>
              <a:t>Untertitel bearbeiten</a:t>
            </a:r>
          </a:p>
        </p:txBody>
      </p:sp>
      <p:sp>
        <p:nvSpPr>
          <p:cNvPr id="12" name="Content Placeholder 3"/>
          <p:cNvSpPr>
            <a:spLocks noGrp="1"/>
          </p:cNvSpPr>
          <p:nvPr>
            <p:ph sz="half" idx="11" hasCustomPrompt="1"/>
          </p:nvPr>
        </p:nvSpPr>
        <p:spPr>
          <a:xfrm>
            <a:off x="4257317" y="1847335"/>
            <a:ext cx="3600000" cy="3200400"/>
          </a:xfrm>
        </p:spPr>
        <p:txBody>
          <a:bodyPr/>
          <a:lstStyle>
            <a:lvl1pPr>
              <a:defRPr baseline="0"/>
            </a:lvl1pPr>
          </a:lstStyle>
          <a:p>
            <a:pPr lvl="0"/>
            <a:r>
              <a:rPr lang="de-CH" noProof="0" dirty="0"/>
              <a:t>Bitte verwenden Sie mind. Schriftgrösse 30 Pt.</a:t>
            </a:r>
          </a:p>
        </p:txBody>
      </p:sp>
    </p:spTree>
    <p:extLst>
      <p:ext uri="{BB962C8B-B14F-4D97-AF65-F5344CB8AC3E}">
        <p14:creationId xmlns:p14="http://schemas.microsoft.com/office/powerpoint/2010/main" val="21009677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DBECFFD-D909-D34D-8B9F-F153862A4631}"/>
              </a:ext>
            </a:extLst>
          </p:cNvPr>
          <p:cNvSpPr>
            <a:spLocks noGrp="1"/>
          </p:cNvSpPr>
          <p:nvPr>
            <p:ph type="title" hasCustomPrompt="1"/>
          </p:nvPr>
        </p:nvSpPr>
        <p:spPr>
          <a:xfrm>
            <a:off x="530086" y="198783"/>
            <a:ext cx="11065565" cy="919803"/>
          </a:xfrm>
        </p:spPr>
        <p:txBody>
          <a:bodyPr>
            <a:normAutofit/>
          </a:bodyPr>
          <a:lstStyle>
            <a:lvl1pPr>
              <a:defRPr sz="3200" b="1">
                <a:solidFill>
                  <a:srgbClr val="016469"/>
                </a:solidFill>
                <a:latin typeface="+mj-lt"/>
              </a:defRPr>
            </a:lvl1pPr>
          </a:lstStyle>
          <a:p>
            <a:r>
              <a:rPr lang="de-CH" noProof="0" dirty="0"/>
              <a:t>Seitentitel bearbeiten</a:t>
            </a:r>
          </a:p>
        </p:txBody>
      </p:sp>
      <p:sp>
        <p:nvSpPr>
          <p:cNvPr id="3" name="Inhaltsplatzhalter 2">
            <a:extLst>
              <a:ext uri="{FF2B5EF4-FFF2-40B4-BE49-F238E27FC236}">
                <a16:creationId xmlns:a16="http://schemas.microsoft.com/office/drawing/2014/main" id="{7D94157F-31D5-334F-9A9D-EF30494F153B}"/>
              </a:ext>
            </a:extLst>
          </p:cNvPr>
          <p:cNvSpPr>
            <a:spLocks noGrp="1"/>
          </p:cNvSpPr>
          <p:nvPr>
            <p:ph idx="1" hasCustomPrompt="1"/>
          </p:nvPr>
        </p:nvSpPr>
        <p:spPr>
          <a:xfrm>
            <a:off x="530087" y="1298741"/>
            <a:ext cx="11065564" cy="3727262"/>
          </a:xfrm>
        </p:spPr>
        <p:txBody>
          <a:bodyPr>
            <a:normAutofit/>
          </a:bodyPr>
          <a:lstStyle>
            <a:lvl1pPr>
              <a:lnSpc>
                <a:spcPct val="110000"/>
              </a:lnSpc>
              <a:spcBef>
                <a:spcPts val="1200"/>
              </a:spcBef>
              <a:defRPr sz="3000">
                <a:solidFill>
                  <a:schemeClr val="tx1"/>
                </a:solidFill>
              </a:defRPr>
            </a:lvl1pPr>
          </a:lstStyle>
          <a:p>
            <a:r>
              <a:rPr lang="de-CH" noProof="0" dirty="0"/>
              <a:t>Bitte verwenden Sie mind. Schriftgrösse 30 Pt.</a:t>
            </a:r>
          </a:p>
        </p:txBody>
      </p:sp>
      <p:cxnSp>
        <p:nvCxnSpPr>
          <p:cNvPr id="5" name="Gerader Verbinder 4"/>
          <p:cNvCxnSpPr/>
          <p:nvPr userDrawn="1"/>
        </p:nvCxnSpPr>
        <p:spPr>
          <a:xfrm>
            <a:off x="530086" y="1138906"/>
            <a:ext cx="11065565" cy="0"/>
          </a:xfrm>
          <a:prstGeom prst="line">
            <a:avLst/>
          </a:prstGeom>
          <a:ln w="15240">
            <a:solidFill>
              <a:srgbClr val="016469"/>
            </a:solidFill>
          </a:ln>
        </p:spPr>
        <p:style>
          <a:lnRef idx="1">
            <a:schemeClr val="accent1"/>
          </a:lnRef>
          <a:fillRef idx="0">
            <a:schemeClr val="accent1"/>
          </a:fillRef>
          <a:effectRef idx="0">
            <a:schemeClr val="accent1"/>
          </a:effectRef>
          <a:fontRef idx="minor">
            <a:schemeClr val="tx1"/>
          </a:fontRef>
        </p:style>
      </p:cxnSp>
      <p:sp>
        <p:nvSpPr>
          <p:cNvPr id="17" name="Foliennummernplatzhalter 16"/>
          <p:cNvSpPr>
            <a:spLocks noGrp="1"/>
          </p:cNvSpPr>
          <p:nvPr>
            <p:ph type="sldNum" sz="quarter" idx="10"/>
          </p:nvPr>
        </p:nvSpPr>
        <p:spPr>
          <a:xfrm>
            <a:off x="11595651" y="198783"/>
            <a:ext cx="490331" cy="940123"/>
          </a:xfrm>
          <a:prstGeom prst="rect">
            <a:avLst/>
          </a:prstGeom>
        </p:spPr>
        <p:txBody>
          <a:bodyPr/>
          <a:lstStyle>
            <a:lvl1pPr>
              <a:defRPr sz="2200">
                <a:solidFill>
                  <a:srgbClr val="016469"/>
                </a:solidFill>
              </a:defRPr>
            </a:lvl1pPr>
          </a:lstStyle>
          <a:p>
            <a:fld id="{44E00974-63E5-4E61-A13C-9F89126AE395}" type="slidenum">
              <a:rPr lang="en-US" smtClean="0"/>
              <a:pPr/>
              <a:t>‹Nr.›</a:t>
            </a:fld>
            <a:endParaRPr lang="en-US" dirty="0"/>
          </a:p>
        </p:txBody>
      </p:sp>
    </p:spTree>
    <p:extLst>
      <p:ext uri="{BB962C8B-B14F-4D97-AF65-F5344CB8AC3E}">
        <p14:creationId xmlns:p14="http://schemas.microsoft.com/office/powerpoint/2010/main" val="419200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7337AD-D58D-0C4B-8E87-05754E7BE34D}"/>
              </a:ext>
            </a:extLst>
          </p:cNvPr>
          <p:cNvSpPr>
            <a:spLocks noGrp="1"/>
          </p:cNvSpPr>
          <p:nvPr>
            <p:ph type="title" hasCustomPrompt="1"/>
          </p:nvPr>
        </p:nvSpPr>
        <p:spPr>
          <a:xfrm>
            <a:off x="528455" y="198783"/>
            <a:ext cx="11039060" cy="3046835"/>
          </a:xfrm>
        </p:spPr>
        <p:txBody>
          <a:bodyPr anchor="b"/>
          <a:lstStyle>
            <a:lvl1pPr>
              <a:defRPr sz="4400" b="1">
                <a:solidFill>
                  <a:srgbClr val="016469"/>
                </a:solidFill>
              </a:defRPr>
            </a:lvl1pPr>
          </a:lstStyle>
          <a:p>
            <a:r>
              <a:rPr lang="de-CH" noProof="0" dirty="0"/>
              <a:t>Abschnittstitel bearbeiten</a:t>
            </a:r>
          </a:p>
        </p:txBody>
      </p:sp>
      <p:sp>
        <p:nvSpPr>
          <p:cNvPr id="3" name="Textplatzhalter 2">
            <a:extLst>
              <a:ext uri="{FF2B5EF4-FFF2-40B4-BE49-F238E27FC236}">
                <a16:creationId xmlns:a16="http://schemas.microsoft.com/office/drawing/2014/main" id="{3DF6C549-3E22-0B43-810F-EAE2DCDC022C}"/>
              </a:ext>
            </a:extLst>
          </p:cNvPr>
          <p:cNvSpPr>
            <a:spLocks noGrp="1"/>
          </p:cNvSpPr>
          <p:nvPr>
            <p:ph type="body" idx="1" hasCustomPrompt="1"/>
          </p:nvPr>
        </p:nvSpPr>
        <p:spPr>
          <a:xfrm>
            <a:off x="528455" y="3456633"/>
            <a:ext cx="11039060" cy="1572842"/>
          </a:xfrm>
        </p:spPr>
        <p:txBody>
          <a:bodyPr>
            <a:normAutofit/>
          </a:bodyPr>
          <a:lstStyle>
            <a:lvl1pPr marL="0" indent="0">
              <a:buNone/>
              <a:defRPr sz="3000" b="1">
                <a:solidFill>
                  <a:schemeClr val="tx1"/>
                </a:solidFill>
                <a:latin typeface="+mj-lt"/>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r>
              <a:rPr lang="de-CH" noProof="0" dirty="0"/>
              <a:t>Untertitel bearbeiten</a:t>
            </a:r>
          </a:p>
        </p:txBody>
      </p:sp>
      <p:sp>
        <p:nvSpPr>
          <p:cNvPr id="7" name="Foliennummernplatzhalter 16"/>
          <p:cNvSpPr>
            <a:spLocks noGrp="1"/>
          </p:cNvSpPr>
          <p:nvPr>
            <p:ph type="sldNum" sz="quarter" idx="10"/>
          </p:nvPr>
        </p:nvSpPr>
        <p:spPr>
          <a:xfrm>
            <a:off x="11595651" y="198783"/>
            <a:ext cx="490331" cy="940123"/>
          </a:xfrm>
          <a:prstGeom prst="rect">
            <a:avLst/>
          </a:prstGeom>
        </p:spPr>
        <p:txBody>
          <a:bodyPr/>
          <a:lstStyle>
            <a:lvl1pPr>
              <a:defRPr sz="2200">
                <a:solidFill>
                  <a:srgbClr val="016469"/>
                </a:solidFill>
              </a:defRPr>
            </a:lvl1pPr>
          </a:lstStyle>
          <a:p>
            <a:fld id="{44E00974-63E5-4E61-A13C-9F89126AE395}" type="slidenum">
              <a:rPr lang="en-US" smtClean="0"/>
              <a:pPr/>
              <a:t>‹Nr.›</a:t>
            </a:fld>
            <a:endParaRPr lang="en-US" dirty="0"/>
          </a:p>
        </p:txBody>
      </p:sp>
    </p:spTree>
    <p:extLst>
      <p:ext uri="{BB962C8B-B14F-4D97-AF65-F5344CB8AC3E}">
        <p14:creationId xmlns:p14="http://schemas.microsoft.com/office/powerpoint/2010/main" val="16538678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FF0AF0-F55C-794D-BB42-6B347477D883}"/>
              </a:ext>
            </a:extLst>
          </p:cNvPr>
          <p:cNvSpPr>
            <a:spLocks noGrp="1"/>
          </p:cNvSpPr>
          <p:nvPr>
            <p:ph type="title" hasCustomPrompt="1"/>
          </p:nvPr>
        </p:nvSpPr>
        <p:spPr>
          <a:xfrm>
            <a:off x="543340" y="198783"/>
            <a:ext cx="11052312" cy="940123"/>
          </a:xfrm>
        </p:spPr>
        <p:txBody>
          <a:bodyPr>
            <a:normAutofit/>
          </a:bodyPr>
          <a:lstStyle>
            <a:lvl1pPr>
              <a:defRPr sz="3200" b="1" baseline="0">
                <a:solidFill>
                  <a:srgbClr val="016469"/>
                </a:solidFill>
              </a:defRPr>
            </a:lvl1pPr>
          </a:lstStyle>
          <a:p>
            <a:r>
              <a:rPr lang="en-US" noProof="0" dirty="0" err="1"/>
              <a:t>Seitentitel</a:t>
            </a:r>
            <a:r>
              <a:rPr lang="en-US" noProof="0" dirty="0"/>
              <a:t> </a:t>
            </a:r>
            <a:r>
              <a:rPr lang="en-US" noProof="0" dirty="0" err="1"/>
              <a:t>bearbeiten</a:t>
            </a:r>
            <a:endParaRPr lang="de-CH" noProof="0" dirty="0"/>
          </a:p>
        </p:txBody>
      </p:sp>
      <p:sp>
        <p:nvSpPr>
          <p:cNvPr id="3" name="Inhaltsplatzhalter 2">
            <a:extLst>
              <a:ext uri="{FF2B5EF4-FFF2-40B4-BE49-F238E27FC236}">
                <a16:creationId xmlns:a16="http://schemas.microsoft.com/office/drawing/2014/main" id="{73693710-7C43-984E-8607-C5147DD30CE2}"/>
              </a:ext>
            </a:extLst>
          </p:cNvPr>
          <p:cNvSpPr>
            <a:spLocks noGrp="1"/>
          </p:cNvSpPr>
          <p:nvPr>
            <p:ph sz="half" idx="1" hasCustomPrompt="1"/>
          </p:nvPr>
        </p:nvSpPr>
        <p:spPr>
          <a:xfrm>
            <a:off x="530086" y="1375376"/>
            <a:ext cx="5400000" cy="3673702"/>
          </a:xfrm>
        </p:spPr>
        <p:txBody>
          <a:bodyPr>
            <a:normAutofit/>
          </a:bodyPr>
          <a:lstStyle>
            <a:lvl1pPr>
              <a:lnSpc>
                <a:spcPct val="110000"/>
              </a:lnSpc>
              <a:defRPr sz="3000"/>
            </a:lvl1pPr>
          </a:lstStyle>
          <a:p>
            <a:r>
              <a:rPr lang="de-CH" noProof="0" dirty="0"/>
              <a:t>Bitte verwenden Sie mind. Schriftgrösse 30 Pt.</a:t>
            </a:r>
          </a:p>
        </p:txBody>
      </p:sp>
      <p:sp>
        <p:nvSpPr>
          <p:cNvPr id="4" name="Inhaltsplatzhalter 3">
            <a:extLst>
              <a:ext uri="{FF2B5EF4-FFF2-40B4-BE49-F238E27FC236}">
                <a16:creationId xmlns:a16="http://schemas.microsoft.com/office/drawing/2014/main" id="{97FD9B2B-717B-8C4C-879B-8F0CBBF5C99A}"/>
              </a:ext>
            </a:extLst>
          </p:cNvPr>
          <p:cNvSpPr>
            <a:spLocks noGrp="1"/>
          </p:cNvSpPr>
          <p:nvPr>
            <p:ph sz="half" idx="2" hasCustomPrompt="1"/>
          </p:nvPr>
        </p:nvSpPr>
        <p:spPr>
          <a:xfrm>
            <a:off x="6195651" y="1375376"/>
            <a:ext cx="5400000" cy="3673702"/>
          </a:xfrm>
        </p:spPr>
        <p:txBody>
          <a:bodyPr>
            <a:normAutofit/>
          </a:bodyPr>
          <a:lstStyle>
            <a:lvl1pPr>
              <a:lnSpc>
                <a:spcPct val="110000"/>
              </a:lnSpc>
              <a:defRPr sz="3000"/>
            </a:lvl1pPr>
          </a:lstStyle>
          <a:p>
            <a:r>
              <a:rPr lang="de-CH" noProof="0" dirty="0"/>
              <a:t>Bitte verwenden Sie mind. Schriftgrösse 30 Pt.</a:t>
            </a:r>
          </a:p>
        </p:txBody>
      </p:sp>
      <p:cxnSp>
        <p:nvCxnSpPr>
          <p:cNvPr id="8" name="Gerader Verbinder 7"/>
          <p:cNvCxnSpPr/>
          <p:nvPr userDrawn="1"/>
        </p:nvCxnSpPr>
        <p:spPr>
          <a:xfrm>
            <a:off x="530086" y="1138906"/>
            <a:ext cx="11065565" cy="0"/>
          </a:xfrm>
          <a:prstGeom prst="line">
            <a:avLst/>
          </a:prstGeom>
          <a:ln w="15240">
            <a:solidFill>
              <a:srgbClr val="016469"/>
            </a:solidFill>
          </a:ln>
        </p:spPr>
        <p:style>
          <a:lnRef idx="1">
            <a:schemeClr val="accent1"/>
          </a:lnRef>
          <a:fillRef idx="0">
            <a:schemeClr val="accent1"/>
          </a:fillRef>
          <a:effectRef idx="0">
            <a:schemeClr val="accent1"/>
          </a:effectRef>
          <a:fontRef idx="minor">
            <a:schemeClr val="tx1"/>
          </a:fontRef>
        </p:style>
      </p:cxnSp>
      <p:sp>
        <p:nvSpPr>
          <p:cNvPr id="10" name="Foliennummernplatzhalter 16"/>
          <p:cNvSpPr>
            <a:spLocks noGrp="1"/>
          </p:cNvSpPr>
          <p:nvPr>
            <p:ph type="sldNum" sz="quarter" idx="10"/>
          </p:nvPr>
        </p:nvSpPr>
        <p:spPr>
          <a:xfrm>
            <a:off x="11595651" y="198783"/>
            <a:ext cx="490331" cy="940123"/>
          </a:xfrm>
          <a:prstGeom prst="rect">
            <a:avLst/>
          </a:prstGeom>
        </p:spPr>
        <p:txBody>
          <a:bodyPr/>
          <a:lstStyle>
            <a:lvl1pPr>
              <a:defRPr sz="2200">
                <a:solidFill>
                  <a:srgbClr val="016469"/>
                </a:solidFill>
              </a:defRPr>
            </a:lvl1pPr>
          </a:lstStyle>
          <a:p>
            <a:fld id="{44E00974-63E5-4E61-A13C-9F89126AE395}" type="slidenum">
              <a:rPr lang="en-US" smtClean="0"/>
              <a:pPr/>
              <a:t>‹Nr.›</a:t>
            </a:fld>
            <a:endParaRPr lang="en-US" dirty="0"/>
          </a:p>
        </p:txBody>
      </p:sp>
    </p:spTree>
    <p:extLst>
      <p:ext uri="{BB962C8B-B14F-4D97-AF65-F5344CB8AC3E}">
        <p14:creationId xmlns:p14="http://schemas.microsoft.com/office/powerpoint/2010/main" val="39684596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6" name="Titel 1">
            <a:extLst>
              <a:ext uri="{FF2B5EF4-FFF2-40B4-BE49-F238E27FC236}">
                <a16:creationId xmlns:a16="http://schemas.microsoft.com/office/drawing/2014/main" id="{24FF0AF0-F55C-794D-BB42-6B347477D883}"/>
              </a:ext>
            </a:extLst>
          </p:cNvPr>
          <p:cNvSpPr>
            <a:spLocks noGrp="1"/>
          </p:cNvSpPr>
          <p:nvPr>
            <p:ph type="title" hasCustomPrompt="1"/>
          </p:nvPr>
        </p:nvSpPr>
        <p:spPr>
          <a:xfrm>
            <a:off x="543339" y="198783"/>
            <a:ext cx="10810461" cy="940123"/>
          </a:xfrm>
        </p:spPr>
        <p:txBody>
          <a:bodyPr>
            <a:normAutofit/>
          </a:bodyPr>
          <a:lstStyle>
            <a:lvl1pPr>
              <a:defRPr sz="3200" b="1">
                <a:solidFill>
                  <a:srgbClr val="016469"/>
                </a:solidFill>
              </a:defRPr>
            </a:lvl1pPr>
          </a:lstStyle>
          <a:p>
            <a:r>
              <a:rPr lang="en-US" noProof="0" dirty="0" err="1"/>
              <a:t>Seitentitel</a:t>
            </a:r>
            <a:r>
              <a:rPr lang="en-US" noProof="0" dirty="0"/>
              <a:t> </a:t>
            </a:r>
            <a:r>
              <a:rPr lang="en-US" noProof="0" dirty="0" err="1"/>
              <a:t>bearbeiten</a:t>
            </a:r>
            <a:endParaRPr lang="de-CH" noProof="0" dirty="0"/>
          </a:p>
        </p:txBody>
      </p:sp>
      <p:cxnSp>
        <p:nvCxnSpPr>
          <p:cNvPr id="7" name="Gerader Verbinder 6"/>
          <p:cNvCxnSpPr/>
          <p:nvPr userDrawn="1"/>
        </p:nvCxnSpPr>
        <p:spPr>
          <a:xfrm>
            <a:off x="530086" y="1138906"/>
            <a:ext cx="10823715" cy="0"/>
          </a:xfrm>
          <a:prstGeom prst="line">
            <a:avLst/>
          </a:prstGeom>
          <a:ln w="15240">
            <a:solidFill>
              <a:srgbClr val="016469"/>
            </a:solidFill>
          </a:ln>
        </p:spPr>
        <p:style>
          <a:lnRef idx="1">
            <a:schemeClr val="accent1"/>
          </a:lnRef>
          <a:fillRef idx="0">
            <a:schemeClr val="accent1"/>
          </a:fillRef>
          <a:effectRef idx="0">
            <a:schemeClr val="accent1"/>
          </a:effectRef>
          <a:fontRef idx="minor">
            <a:schemeClr val="tx1"/>
          </a:fontRef>
        </p:style>
      </p:cxnSp>
      <p:sp>
        <p:nvSpPr>
          <p:cNvPr id="8" name="Foliennummernplatzhalter 16"/>
          <p:cNvSpPr>
            <a:spLocks noGrp="1"/>
          </p:cNvSpPr>
          <p:nvPr>
            <p:ph type="sldNum" sz="quarter" idx="10"/>
          </p:nvPr>
        </p:nvSpPr>
        <p:spPr>
          <a:xfrm>
            <a:off x="11595651" y="198783"/>
            <a:ext cx="490331" cy="940123"/>
          </a:xfrm>
          <a:prstGeom prst="rect">
            <a:avLst/>
          </a:prstGeom>
        </p:spPr>
        <p:txBody>
          <a:bodyPr/>
          <a:lstStyle>
            <a:lvl1pPr>
              <a:defRPr sz="2200">
                <a:solidFill>
                  <a:srgbClr val="016469"/>
                </a:solidFill>
              </a:defRPr>
            </a:lvl1pPr>
          </a:lstStyle>
          <a:p>
            <a:fld id="{44E00974-63E5-4E61-A13C-9F89126AE395}" type="slidenum">
              <a:rPr lang="en-US" smtClean="0"/>
              <a:pPr/>
              <a:t>‹Nr.›</a:t>
            </a:fld>
            <a:endParaRPr lang="en-US" dirty="0"/>
          </a:p>
        </p:txBody>
      </p:sp>
    </p:spTree>
    <p:extLst>
      <p:ext uri="{BB962C8B-B14F-4D97-AF65-F5344CB8AC3E}">
        <p14:creationId xmlns:p14="http://schemas.microsoft.com/office/powerpoint/2010/main" val="18229422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5" name="Foliennummernplatzhalter 16"/>
          <p:cNvSpPr>
            <a:spLocks noGrp="1"/>
          </p:cNvSpPr>
          <p:nvPr>
            <p:ph type="sldNum" sz="quarter" idx="10"/>
          </p:nvPr>
        </p:nvSpPr>
        <p:spPr>
          <a:xfrm>
            <a:off x="11595651" y="198783"/>
            <a:ext cx="490331" cy="940123"/>
          </a:xfrm>
          <a:prstGeom prst="rect">
            <a:avLst/>
          </a:prstGeom>
        </p:spPr>
        <p:txBody>
          <a:bodyPr/>
          <a:lstStyle>
            <a:lvl1pPr>
              <a:defRPr sz="2200">
                <a:solidFill>
                  <a:srgbClr val="016469"/>
                </a:solidFill>
              </a:defRPr>
            </a:lvl1pPr>
          </a:lstStyle>
          <a:p>
            <a:fld id="{44E00974-63E5-4E61-A13C-9F89126AE395}" type="slidenum">
              <a:rPr lang="en-US" smtClean="0"/>
              <a:pPr/>
              <a:t>‹Nr.›</a:t>
            </a:fld>
            <a:endParaRPr lang="en-US" dirty="0"/>
          </a:p>
        </p:txBody>
      </p:sp>
    </p:spTree>
    <p:extLst>
      <p:ext uri="{BB962C8B-B14F-4D97-AF65-F5344CB8AC3E}">
        <p14:creationId xmlns:p14="http://schemas.microsoft.com/office/powerpoint/2010/main" val="26410229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0D27E47-D610-F54F-8F30-9664F5BA9EA4}"/>
              </a:ext>
            </a:extLst>
          </p:cNvPr>
          <p:cNvSpPr>
            <a:spLocks noGrp="1"/>
          </p:cNvSpPr>
          <p:nvPr>
            <p:ph type="title" hasCustomPrompt="1"/>
          </p:nvPr>
        </p:nvSpPr>
        <p:spPr>
          <a:xfrm>
            <a:off x="530087" y="193432"/>
            <a:ext cx="4386469" cy="1371600"/>
          </a:xfrm>
        </p:spPr>
        <p:txBody>
          <a:bodyPr anchor="ctr"/>
          <a:lstStyle>
            <a:lvl1pPr>
              <a:defRPr sz="3200" b="1" baseline="0">
                <a:solidFill>
                  <a:srgbClr val="016469"/>
                </a:solidFill>
              </a:defRPr>
            </a:lvl1pPr>
          </a:lstStyle>
          <a:p>
            <a:r>
              <a:rPr lang="en-US" noProof="0" dirty="0" err="1"/>
              <a:t>Seitentitel</a:t>
            </a:r>
            <a:r>
              <a:rPr lang="en-US" noProof="0" dirty="0"/>
              <a:t> </a:t>
            </a:r>
            <a:r>
              <a:rPr lang="en-US" noProof="0" dirty="0" err="1"/>
              <a:t>bearbeiten</a:t>
            </a:r>
            <a:endParaRPr lang="de-CH" noProof="0" dirty="0"/>
          </a:p>
        </p:txBody>
      </p:sp>
      <p:sp>
        <p:nvSpPr>
          <p:cNvPr id="3" name="Inhaltsplatzhalter 2">
            <a:extLst>
              <a:ext uri="{FF2B5EF4-FFF2-40B4-BE49-F238E27FC236}">
                <a16:creationId xmlns:a16="http://schemas.microsoft.com/office/drawing/2014/main" id="{F8A3D7A8-B22B-B648-9A5B-1A4FF5F02E19}"/>
              </a:ext>
            </a:extLst>
          </p:cNvPr>
          <p:cNvSpPr>
            <a:spLocks noGrp="1"/>
          </p:cNvSpPr>
          <p:nvPr>
            <p:ph idx="1" hasCustomPrompt="1"/>
          </p:nvPr>
        </p:nvSpPr>
        <p:spPr>
          <a:xfrm>
            <a:off x="5181599" y="198783"/>
            <a:ext cx="6414052" cy="4837044"/>
          </a:xfrm>
        </p:spPr>
        <p:txBody>
          <a:bodyPr>
            <a:normAutofit/>
          </a:bodyPr>
          <a:lstStyle>
            <a:lvl1pPr>
              <a:lnSpc>
                <a:spcPct val="110000"/>
              </a:lnSpc>
              <a:defRPr sz="30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de-CH" noProof="0" dirty="0"/>
              <a:t>Bitte verwenden Sie mind. Schriftgrösse 30 Pt.</a:t>
            </a:r>
          </a:p>
        </p:txBody>
      </p:sp>
      <p:sp>
        <p:nvSpPr>
          <p:cNvPr id="4" name="Textplatzhalter 3">
            <a:extLst>
              <a:ext uri="{FF2B5EF4-FFF2-40B4-BE49-F238E27FC236}">
                <a16:creationId xmlns:a16="http://schemas.microsoft.com/office/drawing/2014/main" id="{DFD50D0C-CFBA-5A45-BD01-0FDDBFF8625B}"/>
              </a:ext>
            </a:extLst>
          </p:cNvPr>
          <p:cNvSpPr>
            <a:spLocks noGrp="1"/>
          </p:cNvSpPr>
          <p:nvPr>
            <p:ph type="body" sz="half" idx="2" hasCustomPrompt="1"/>
          </p:nvPr>
        </p:nvSpPr>
        <p:spPr>
          <a:xfrm>
            <a:off x="530087" y="1738366"/>
            <a:ext cx="4386469" cy="3297462"/>
          </a:xfrm>
        </p:spPr>
        <p:txBody>
          <a:bodyPr>
            <a:noAutofit/>
          </a:bodyPr>
          <a:lstStyle>
            <a:lvl1pPr marL="0" indent="0">
              <a:lnSpc>
                <a:spcPct val="110000"/>
              </a:lnSpc>
              <a:buNone/>
              <a:defRPr sz="30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r>
              <a:rPr lang="de-CH" noProof="0" dirty="0"/>
              <a:t>Bitte verwenden Sie mind. Schriftgrösse 30 Pt.</a:t>
            </a:r>
          </a:p>
        </p:txBody>
      </p:sp>
      <p:cxnSp>
        <p:nvCxnSpPr>
          <p:cNvPr id="10" name="Gerader Verbinder 9"/>
          <p:cNvCxnSpPr/>
          <p:nvPr userDrawn="1"/>
        </p:nvCxnSpPr>
        <p:spPr>
          <a:xfrm>
            <a:off x="530087" y="1575080"/>
            <a:ext cx="4386469" cy="0"/>
          </a:xfrm>
          <a:prstGeom prst="line">
            <a:avLst/>
          </a:prstGeom>
          <a:ln w="15240">
            <a:solidFill>
              <a:srgbClr val="016469"/>
            </a:solidFill>
          </a:ln>
        </p:spPr>
        <p:style>
          <a:lnRef idx="1">
            <a:schemeClr val="accent1"/>
          </a:lnRef>
          <a:fillRef idx="0">
            <a:schemeClr val="accent1"/>
          </a:fillRef>
          <a:effectRef idx="0">
            <a:schemeClr val="accent1"/>
          </a:effectRef>
          <a:fontRef idx="minor">
            <a:schemeClr val="tx1"/>
          </a:fontRef>
        </p:style>
      </p:cxnSp>
      <p:sp>
        <p:nvSpPr>
          <p:cNvPr id="17" name="Foliennummernplatzhalter 16"/>
          <p:cNvSpPr>
            <a:spLocks noGrp="1"/>
          </p:cNvSpPr>
          <p:nvPr>
            <p:ph type="sldNum" sz="quarter" idx="10"/>
          </p:nvPr>
        </p:nvSpPr>
        <p:spPr>
          <a:xfrm>
            <a:off x="11595651" y="198783"/>
            <a:ext cx="490331" cy="940123"/>
          </a:xfrm>
          <a:prstGeom prst="rect">
            <a:avLst/>
          </a:prstGeom>
        </p:spPr>
        <p:txBody>
          <a:bodyPr/>
          <a:lstStyle>
            <a:lvl1pPr>
              <a:defRPr sz="2200">
                <a:solidFill>
                  <a:srgbClr val="016469"/>
                </a:solidFill>
              </a:defRPr>
            </a:lvl1pPr>
          </a:lstStyle>
          <a:p>
            <a:fld id="{44E00974-63E5-4E61-A13C-9F89126AE395}" type="slidenum">
              <a:rPr lang="en-US" smtClean="0"/>
              <a:pPr/>
              <a:t>‹Nr.›</a:t>
            </a:fld>
            <a:endParaRPr lang="en-US" dirty="0"/>
          </a:p>
        </p:txBody>
      </p:sp>
    </p:spTree>
    <p:extLst>
      <p:ext uri="{BB962C8B-B14F-4D97-AF65-F5344CB8AC3E}">
        <p14:creationId xmlns:p14="http://schemas.microsoft.com/office/powerpoint/2010/main" val="10371949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ild mit Überschrift">
    <p:spTree>
      <p:nvGrpSpPr>
        <p:cNvPr id="1" name=""/>
        <p:cNvGrpSpPr/>
        <p:nvPr/>
      </p:nvGrpSpPr>
      <p:grpSpPr>
        <a:xfrm>
          <a:off x="0" y="0"/>
          <a:ext cx="0" cy="0"/>
          <a:chOff x="0" y="0"/>
          <a:chExt cx="0" cy="0"/>
        </a:xfrm>
      </p:grpSpPr>
      <p:sp>
        <p:nvSpPr>
          <p:cNvPr id="3" name="Bildplatzhalter 2">
            <a:extLst>
              <a:ext uri="{FF2B5EF4-FFF2-40B4-BE49-F238E27FC236}">
                <a16:creationId xmlns:a16="http://schemas.microsoft.com/office/drawing/2014/main" id="{BBB717B3-AFFC-964D-9CF1-A8672DEDAA5B}"/>
              </a:ext>
            </a:extLst>
          </p:cNvPr>
          <p:cNvSpPr>
            <a:spLocks noGrp="1"/>
          </p:cNvSpPr>
          <p:nvPr>
            <p:ph type="pic" idx="1"/>
          </p:nvPr>
        </p:nvSpPr>
        <p:spPr>
          <a:xfrm>
            <a:off x="7937938" y="198784"/>
            <a:ext cx="3657712" cy="4837044"/>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de-DE"/>
              <a:t>Bild durch Klicken auf Symbol hinzufügen</a:t>
            </a:r>
            <a:endParaRPr lang="de-DE" dirty="0"/>
          </a:p>
        </p:txBody>
      </p:sp>
      <p:sp>
        <p:nvSpPr>
          <p:cNvPr id="8" name="Titel 1">
            <a:extLst>
              <a:ext uri="{FF2B5EF4-FFF2-40B4-BE49-F238E27FC236}">
                <a16:creationId xmlns:a16="http://schemas.microsoft.com/office/drawing/2014/main" id="{60D27E47-D610-F54F-8F30-9664F5BA9EA4}"/>
              </a:ext>
            </a:extLst>
          </p:cNvPr>
          <p:cNvSpPr>
            <a:spLocks noGrp="1"/>
          </p:cNvSpPr>
          <p:nvPr>
            <p:ph type="title" hasCustomPrompt="1"/>
          </p:nvPr>
        </p:nvSpPr>
        <p:spPr>
          <a:xfrm>
            <a:off x="530087" y="198784"/>
            <a:ext cx="7202899" cy="940122"/>
          </a:xfrm>
        </p:spPr>
        <p:txBody>
          <a:bodyPr anchor="ctr"/>
          <a:lstStyle>
            <a:lvl1pPr>
              <a:defRPr sz="3200" b="1">
                <a:solidFill>
                  <a:srgbClr val="016469"/>
                </a:solidFill>
              </a:defRPr>
            </a:lvl1pPr>
          </a:lstStyle>
          <a:p>
            <a:r>
              <a:rPr lang="de-DE" noProof="0" dirty="0"/>
              <a:t>Seitentitel bearbeiten</a:t>
            </a:r>
            <a:endParaRPr lang="de-CH" noProof="0" dirty="0"/>
          </a:p>
        </p:txBody>
      </p:sp>
      <p:sp>
        <p:nvSpPr>
          <p:cNvPr id="9" name="Textplatzhalter 3">
            <a:extLst>
              <a:ext uri="{FF2B5EF4-FFF2-40B4-BE49-F238E27FC236}">
                <a16:creationId xmlns:a16="http://schemas.microsoft.com/office/drawing/2014/main" id="{DFD50D0C-CFBA-5A45-BD01-0FDDBFF8625B}"/>
              </a:ext>
            </a:extLst>
          </p:cNvPr>
          <p:cNvSpPr>
            <a:spLocks noGrp="1"/>
          </p:cNvSpPr>
          <p:nvPr>
            <p:ph type="body" sz="half" idx="2" hasCustomPrompt="1"/>
          </p:nvPr>
        </p:nvSpPr>
        <p:spPr>
          <a:xfrm>
            <a:off x="530087" y="1371600"/>
            <a:ext cx="7202899" cy="3650975"/>
          </a:xfrm>
        </p:spPr>
        <p:txBody>
          <a:bodyPr>
            <a:noAutofit/>
          </a:bodyPr>
          <a:lstStyle>
            <a:lvl1pPr marL="0" indent="0">
              <a:lnSpc>
                <a:spcPct val="110000"/>
              </a:lnSpc>
              <a:buNone/>
              <a:defRPr sz="30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r>
              <a:rPr lang="de-CH" noProof="0" dirty="0"/>
              <a:t>Bitte verwenden Sie mind. Schriftgrösse 30 Pt.</a:t>
            </a:r>
          </a:p>
        </p:txBody>
      </p:sp>
      <p:cxnSp>
        <p:nvCxnSpPr>
          <p:cNvPr id="10" name="Gerader Verbinder 9"/>
          <p:cNvCxnSpPr/>
          <p:nvPr userDrawn="1"/>
        </p:nvCxnSpPr>
        <p:spPr>
          <a:xfrm>
            <a:off x="530087" y="1164269"/>
            <a:ext cx="7202900" cy="0"/>
          </a:xfrm>
          <a:prstGeom prst="line">
            <a:avLst/>
          </a:prstGeom>
          <a:ln w="15240">
            <a:solidFill>
              <a:srgbClr val="016469"/>
            </a:solidFill>
          </a:ln>
        </p:spPr>
        <p:style>
          <a:lnRef idx="1">
            <a:schemeClr val="accent1"/>
          </a:lnRef>
          <a:fillRef idx="0">
            <a:schemeClr val="accent1"/>
          </a:fillRef>
          <a:effectRef idx="0">
            <a:schemeClr val="accent1"/>
          </a:effectRef>
          <a:fontRef idx="minor">
            <a:schemeClr val="tx1"/>
          </a:fontRef>
        </p:style>
      </p:cxnSp>
      <p:sp>
        <p:nvSpPr>
          <p:cNvPr id="11" name="Foliennummernplatzhalter 16"/>
          <p:cNvSpPr>
            <a:spLocks noGrp="1"/>
          </p:cNvSpPr>
          <p:nvPr>
            <p:ph type="sldNum" sz="quarter" idx="10"/>
          </p:nvPr>
        </p:nvSpPr>
        <p:spPr>
          <a:xfrm>
            <a:off x="11595651" y="198783"/>
            <a:ext cx="490331" cy="940123"/>
          </a:xfrm>
          <a:prstGeom prst="rect">
            <a:avLst/>
          </a:prstGeom>
        </p:spPr>
        <p:txBody>
          <a:bodyPr/>
          <a:lstStyle>
            <a:lvl1pPr>
              <a:defRPr sz="2200">
                <a:solidFill>
                  <a:srgbClr val="016469"/>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44E00974-63E5-4E61-A13C-9F89126AE395}" type="slidenum">
              <a:rPr kumimoji="0" lang="en-US" sz="2200" b="0" i="0" u="none" strike="noStrike" kern="1200" cap="none" spc="0" normalizeH="0" baseline="0" noProof="0" smtClean="0">
                <a:ln>
                  <a:noFill/>
                </a:ln>
                <a:solidFill>
                  <a:srgbClr val="016469"/>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‹Nr.›</a:t>
            </a:fld>
            <a:endParaRPr kumimoji="0" lang="en-US" sz="2200" b="0" i="0" u="none" strike="noStrike" kern="1200" cap="none" spc="0" normalizeH="0" baseline="0" noProof="0" dirty="0">
              <a:ln>
                <a:noFill/>
              </a:ln>
              <a:solidFill>
                <a:srgbClr val="016469"/>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08997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ild mit Überschrift">
    <p:spTree>
      <p:nvGrpSpPr>
        <p:cNvPr id="1" name=""/>
        <p:cNvGrpSpPr/>
        <p:nvPr/>
      </p:nvGrpSpPr>
      <p:grpSpPr>
        <a:xfrm>
          <a:off x="0" y="0"/>
          <a:ext cx="0" cy="0"/>
          <a:chOff x="0" y="0"/>
          <a:chExt cx="0" cy="0"/>
        </a:xfrm>
      </p:grpSpPr>
      <p:sp>
        <p:nvSpPr>
          <p:cNvPr id="3" name="Bildplatzhalter 2">
            <a:extLst>
              <a:ext uri="{FF2B5EF4-FFF2-40B4-BE49-F238E27FC236}">
                <a16:creationId xmlns:a16="http://schemas.microsoft.com/office/drawing/2014/main" id="{BBB717B3-AFFC-964D-9CF1-A8672DEDAA5B}"/>
              </a:ext>
            </a:extLst>
          </p:cNvPr>
          <p:cNvSpPr>
            <a:spLocks noGrp="1"/>
          </p:cNvSpPr>
          <p:nvPr>
            <p:ph type="pic" idx="1"/>
          </p:nvPr>
        </p:nvSpPr>
        <p:spPr>
          <a:xfrm>
            <a:off x="5181599" y="198784"/>
            <a:ext cx="6414051" cy="4837044"/>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de-DE"/>
              <a:t>Bild durch Klicken auf Symbol hinzufügen</a:t>
            </a:r>
            <a:endParaRPr lang="de-DE" dirty="0"/>
          </a:p>
        </p:txBody>
      </p:sp>
      <p:sp>
        <p:nvSpPr>
          <p:cNvPr id="8" name="Titel 1">
            <a:extLst>
              <a:ext uri="{FF2B5EF4-FFF2-40B4-BE49-F238E27FC236}">
                <a16:creationId xmlns:a16="http://schemas.microsoft.com/office/drawing/2014/main" id="{60D27E47-D610-F54F-8F30-9664F5BA9EA4}"/>
              </a:ext>
            </a:extLst>
          </p:cNvPr>
          <p:cNvSpPr>
            <a:spLocks noGrp="1"/>
          </p:cNvSpPr>
          <p:nvPr>
            <p:ph type="title" hasCustomPrompt="1"/>
          </p:nvPr>
        </p:nvSpPr>
        <p:spPr>
          <a:xfrm>
            <a:off x="530087" y="198784"/>
            <a:ext cx="4386469" cy="1371600"/>
          </a:xfrm>
        </p:spPr>
        <p:txBody>
          <a:bodyPr anchor="ctr"/>
          <a:lstStyle>
            <a:lvl1pPr>
              <a:defRPr sz="3200" b="1">
                <a:solidFill>
                  <a:srgbClr val="016469"/>
                </a:solidFill>
              </a:defRPr>
            </a:lvl1pPr>
          </a:lstStyle>
          <a:p>
            <a:r>
              <a:rPr lang="en-US" noProof="0" dirty="0" err="1"/>
              <a:t>Seitentitel</a:t>
            </a:r>
            <a:r>
              <a:rPr lang="en-US" noProof="0" dirty="0"/>
              <a:t> </a:t>
            </a:r>
            <a:r>
              <a:rPr lang="en-US" noProof="0" dirty="0" err="1"/>
              <a:t>bearbeiten</a:t>
            </a:r>
            <a:endParaRPr lang="de-CH" noProof="0" dirty="0"/>
          </a:p>
        </p:txBody>
      </p:sp>
      <p:sp>
        <p:nvSpPr>
          <p:cNvPr id="9" name="Textplatzhalter 3">
            <a:extLst>
              <a:ext uri="{FF2B5EF4-FFF2-40B4-BE49-F238E27FC236}">
                <a16:creationId xmlns:a16="http://schemas.microsoft.com/office/drawing/2014/main" id="{DFD50D0C-CFBA-5A45-BD01-0FDDBFF8625B}"/>
              </a:ext>
            </a:extLst>
          </p:cNvPr>
          <p:cNvSpPr>
            <a:spLocks noGrp="1"/>
          </p:cNvSpPr>
          <p:nvPr>
            <p:ph type="body" sz="half" idx="2" hasCustomPrompt="1"/>
          </p:nvPr>
        </p:nvSpPr>
        <p:spPr>
          <a:xfrm>
            <a:off x="530087" y="1718268"/>
            <a:ext cx="4386469" cy="3304307"/>
          </a:xfrm>
        </p:spPr>
        <p:txBody>
          <a:bodyPr>
            <a:noAutofit/>
          </a:bodyPr>
          <a:lstStyle>
            <a:lvl1pPr marL="0" indent="0">
              <a:lnSpc>
                <a:spcPct val="110000"/>
              </a:lnSpc>
              <a:buNone/>
              <a:defRPr sz="30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r>
              <a:rPr lang="de-CH" noProof="0" dirty="0"/>
              <a:t>Bitte verwenden Sie mind. Schriftgrösse 30 Pt.</a:t>
            </a:r>
          </a:p>
        </p:txBody>
      </p:sp>
      <p:cxnSp>
        <p:nvCxnSpPr>
          <p:cNvPr id="10" name="Gerader Verbinder 9"/>
          <p:cNvCxnSpPr/>
          <p:nvPr userDrawn="1"/>
        </p:nvCxnSpPr>
        <p:spPr>
          <a:xfrm>
            <a:off x="530086" y="1570384"/>
            <a:ext cx="4386469" cy="0"/>
          </a:xfrm>
          <a:prstGeom prst="line">
            <a:avLst/>
          </a:prstGeom>
          <a:ln w="15240">
            <a:solidFill>
              <a:srgbClr val="016469"/>
            </a:solidFill>
          </a:ln>
        </p:spPr>
        <p:style>
          <a:lnRef idx="1">
            <a:schemeClr val="accent1"/>
          </a:lnRef>
          <a:fillRef idx="0">
            <a:schemeClr val="accent1"/>
          </a:fillRef>
          <a:effectRef idx="0">
            <a:schemeClr val="accent1"/>
          </a:effectRef>
          <a:fontRef idx="minor">
            <a:schemeClr val="tx1"/>
          </a:fontRef>
        </p:style>
      </p:cxnSp>
      <p:sp>
        <p:nvSpPr>
          <p:cNvPr id="11" name="Foliennummernplatzhalter 16"/>
          <p:cNvSpPr>
            <a:spLocks noGrp="1"/>
          </p:cNvSpPr>
          <p:nvPr>
            <p:ph type="sldNum" sz="quarter" idx="10"/>
          </p:nvPr>
        </p:nvSpPr>
        <p:spPr>
          <a:xfrm>
            <a:off x="11595651" y="198783"/>
            <a:ext cx="490331" cy="940123"/>
          </a:xfrm>
          <a:prstGeom prst="rect">
            <a:avLst/>
          </a:prstGeom>
        </p:spPr>
        <p:txBody>
          <a:bodyPr/>
          <a:lstStyle>
            <a:lvl1pPr>
              <a:defRPr sz="2200">
                <a:solidFill>
                  <a:srgbClr val="016469"/>
                </a:solidFill>
              </a:defRPr>
            </a:lvl1pPr>
          </a:lstStyle>
          <a:p>
            <a:fld id="{44E00974-63E5-4E61-A13C-9F89126AE395}" type="slidenum">
              <a:rPr lang="en-US" smtClean="0"/>
              <a:pPr/>
              <a:t>‹Nr.›</a:t>
            </a:fld>
            <a:endParaRPr lang="en-US" dirty="0"/>
          </a:p>
        </p:txBody>
      </p:sp>
    </p:spTree>
    <p:extLst>
      <p:ext uri="{BB962C8B-B14F-4D97-AF65-F5344CB8AC3E}">
        <p14:creationId xmlns:p14="http://schemas.microsoft.com/office/powerpoint/2010/main" val="41669378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39D3CA25-BBB6-D449-BF1A-993CE3235F45}"/>
              </a:ext>
            </a:extLst>
          </p:cNvPr>
          <p:cNvSpPr>
            <a:spLocks noGrp="1"/>
          </p:cNvSpPr>
          <p:nvPr>
            <p:ph type="title"/>
          </p:nvPr>
        </p:nvSpPr>
        <p:spPr>
          <a:xfrm>
            <a:off x="543339" y="365127"/>
            <a:ext cx="10810461" cy="1325563"/>
          </a:xfrm>
          <a:prstGeom prst="rect">
            <a:avLst/>
          </a:prstGeom>
        </p:spPr>
        <p:txBody>
          <a:bodyPr vert="horz" lIns="91440" tIns="45720" rIns="91440" bIns="45720" rtlCol="0" anchor="ctr">
            <a:normAutofit/>
          </a:bodyPr>
          <a:lstStyle/>
          <a:p>
            <a:r>
              <a:rPr lang="de-CH" noProof="0" dirty="0"/>
              <a:t>Modifier le format du titre maître</a:t>
            </a:r>
          </a:p>
        </p:txBody>
      </p:sp>
      <p:sp>
        <p:nvSpPr>
          <p:cNvPr id="3" name="Textplatzhalter 2">
            <a:extLst>
              <a:ext uri="{FF2B5EF4-FFF2-40B4-BE49-F238E27FC236}">
                <a16:creationId xmlns:a16="http://schemas.microsoft.com/office/drawing/2014/main" id="{80132B9D-EBCB-6E42-AF60-AA6D3276F9DA}"/>
              </a:ext>
            </a:extLst>
          </p:cNvPr>
          <p:cNvSpPr>
            <a:spLocks noGrp="1"/>
          </p:cNvSpPr>
          <p:nvPr>
            <p:ph type="body" idx="1"/>
          </p:nvPr>
        </p:nvSpPr>
        <p:spPr>
          <a:xfrm>
            <a:off x="543339" y="1825625"/>
            <a:ext cx="10810461" cy="3232375"/>
          </a:xfrm>
          <a:prstGeom prst="rect">
            <a:avLst/>
          </a:prstGeom>
        </p:spPr>
        <p:txBody>
          <a:bodyPr vert="horz" lIns="91440" tIns="45720" rIns="91440" bIns="45720" rtlCol="0">
            <a:normAutofit/>
          </a:bodyPr>
          <a:lstStyle/>
          <a:p>
            <a:r>
              <a:rPr lang="de-CH" noProof="0" dirty="0"/>
              <a:t>Modifier le format du texte maître
Deuxième niveau
Troisième niveau
Quatrième niveau
Cinquième niveau</a:t>
            </a:r>
          </a:p>
        </p:txBody>
      </p:sp>
      <p:sp>
        <p:nvSpPr>
          <p:cNvPr id="7" name="Rechteck 6">
            <a:extLst>
              <a:ext uri="{FF2B5EF4-FFF2-40B4-BE49-F238E27FC236}">
                <a16:creationId xmlns:a16="http://schemas.microsoft.com/office/drawing/2014/main" id="{291680F1-3B9E-3340-BBC1-188BC41A8A4C}"/>
              </a:ext>
            </a:extLst>
          </p:cNvPr>
          <p:cNvSpPr/>
          <p:nvPr userDrawn="1"/>
        </p:nvSpPr>
        <p:spPr>
          <a:xfrm>
            <a:off x="0" y="5058000"/>
            <a:ext cx="12192000" cy="1800000"/>
          </a:xfrm>
          <a:prstGeom prst="rect">
            <a:avLst/>
          </a:prstGeom>
          <a:solidFill>
            <a:srgbClr val="00444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noProof="0" dirty="0">
                <a:solidFill>
                  <a:schemeClr val="bg1"/>
                </a:solidFill>
              </a:rPr>
              <a:t>Veuillez laisser la place au sous-titrage en direct.</a:t>
            </a:r>
          </a:p>
        </p:txBody>
      </p:sp>
    </p:spTree>
    <p:extLst>
      <p:ext uri="{BB962C8B-B14F-4D97-AF65-F5344CB8AC3E}">
        <p14:creationId xmlns:p14="http://schemas.microsoft.com/office/powerpoint/2010/main" val="25164027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 id="2147483656" r:id="rId7"/>
    <p:sldLayoutId id="2147483665" r:id="rId8"/>
    <p:sldLayoutId id="2147483657" r:id="rId9"/>
    <p:sldLayoutId id="2147483663" r:id="rId10"/>
    <p:sldLayoutId id="2147483666" r:id="rId11"/>
  </p:sldLayoutIdLst>
  <p:hf hdr="0" ftr="0" dt="0"/>
  <p:txStyles>
    <p:titleStyle>
      <a:lvl1pPr algn="l" defTabSz="914377" rtl="0" eaLnBrk="1" latinLnBrk="0" hangingPunct="1">
        <a:lnSpc>
          <a:spcPct val="90000"/>
        </a:lnSpc>
        <a:spcBef>
          <a:spcPct val="0"/>
        </a:spcBef>
        <a:buNone/>
        <a:defRPr sz="3200" b="1" kern="1200">
          <a:solidFill>
            <a:srgbClr val="016469"/>
          </a:solidFill>
          <a:latin typeface="+mj-lt"/>
          <a:ea typeface="+mj-ea"/>
          <a:cs typeface="+mj-cs"/>
        </a:defRPr>
      </a:lvl1pPr>
    </p:titleStyle>
    <p:bodyStyle>
      <a:lvl1pPr marL="228594" indent="-228594" algn="l" defTabSz="914377" rtl="0" eaLnBrk="1" latinLnBrk="0" hangingPunct="1">
        <a:lnSpc>
          <a:spcPct val="110000"/>
        </a:lnSpc>
        <a:spcBef>
          <a:spcPts val="1000"/>
        </a:spcBef>
        <a:buFont typeface="Arial" panose="020B0604020202020204" pitchFamily="34" charset="0"/>
        <a:buChar char="•"/>
        <a:defRPr sz="30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0" y="405163"/>
            <a:ext cx="11193418" cy="2651760"/>
          </a:xfrm>
        </p:spPr>
        <p:txBody>
          <a:bodyPr/>
          <a:lstStyle/>
          <a:p>
            <a:pPr algn="ctr"/>
            <a:r>
              <a:rPr lang="de-CH" dirty="0">
                <a:solidFill>
                  <a:schemeClr val="tx1"/>
                </a:solidFill>
              </a:rPr>
              <a:t>Sur la question de l'assistance</a:t>
            </a:r>
            <a:br>
              <a:rPr lang="de-CH" sz="7200" b="1" dirty="0"/>
            </a:br>
            <a:r>
              <a:rPr lang="de-CH" sz="3000" dirty="0">
                <a:solidFill>
                  <a:schemeClr val="tx1"/>
                </a:solidFill>
              </a:rPr>
              <a:t>à l'exemple de l'aide aux personnes handicapées</a:t>
            </a:r>
            <a:br>
              <a:rPr lang="de-CH" sz="3000" dirty="0">
                <a:solidFill>
                  <a:schemeClr val="tx1"/>
                </a:solidFill>
              </a:rPr>
            </a:br>
            <a:r>
              <a:rPr lang="de-CH" sz="3000" dirty="0">
                <a:solidFill>
                  <a:schemeClr val="tx1"/>
                </a:solidFill>
              </a:rPr>
              <a:t> à Bâle-Ville et Bâle-Campagne</a:t>
            </a:r>
            <a:br>
              <a:rPr lang="de-CH" sz="5400" dirty="0"/>
            </a:br>
            <a:endParaRPr lang="de-CH" dirty="0"/>
          </a:p>
        </p:txBody>
      </p:sp>
      <p:sp>
        <p:nvSpPr>
          <p:cNvPr id="3" name="Untertitel 2"/>
          <p:cNvSpPr>
            <a:spLocks noGrp="1"/>
          </p:cNvSpPr>
          <p:nvPr>
            <p:ph type="subTitle" idx="1"/>
          </p:nvPr>
        </p:nvSpPr>
        <p:spPr>
          <a:xfrm>
            <a:off x="76781" y="3429000"/>
            <a:ext cx="12235292" cy="1730412"/>
          </a:xfrm>
        </p:spPr>
        <p:txBody>
          <a:bodyPr/>
          <a:lstStyle/>
          <a:p>
            <a:r>
              <a:rPr lang="de-CH" dirty="0"/>
              <a:t>Stefan Hütten, Office de l'enfance, de la jeunesse et des offres pour handicapés BL</a:t>
            </a:r>
          </a:p>
          <a:p>
            <a:r>
              <a:rPr lang="de-CH" dirty="0"/>
              <a:t>Christoph Fenner, Office des cotisations sociales BS</a:t>
            </a:r>
          </a:p>
        </p:txBody>
      </p:sp>
      <p:sp>
        <p:nvSpPr>
          <p:cNvPr id="4" name="Title 1">
            <a:extLst>
              <a:ext uri="{FF2B5EF4-FFF2-40B4-BE49-F238E27FC236}">
                <a16:creationId xmlns:a16="http://schemas.microsoft.com/office/drawing/2014/main" id="{997A46C1-F9DE-42FF-A9A3-B80DD93146A5}"/>
              </a:ext>
            </a:extLst>
          </p:cNvPr>
          <p:cNvSpPr txBox="1">
            <a:spLocks/>
          </p:cNvSpPr>
          <p:nvPr/>
        </p:nvSpPr>
        <p:spPr>
          <a:xfrm>
            <a:off x="685800" y="2130425"/>
            <a:ext cx="7772400" cy="1470025"/>
          </a:xfrm>
          <a:prstGeom prst="rect">
            <a:avLst/>
          </a:prstGeom>
        </p:spPr>
        <p:txBody>
          <a:bodyPr vert="horz" lIns="91440" tIns="45720" rIns="91440" bIns="45720" rtlCol="0" anchor="b">
            <a:noAutofit/>
          </a:bodyPr>
          <a:lstStyle>
            <a:lvl1pPr algn="l" defTabSz="914377" rtl="0" eaLnBrk="1" latinLnBrk="0" hangingPunct="1">
              <a:lnSpc>
                <a:spcPct val="90000"/>
              </a:lnSpc>
              <a:spcBef>
                <a:spcPct val="0"/>
              </a:spcBef>
              <a:buNone/>
              <a:defRPr sz="5000" b="1" kern="1200" baseline="0">
                <a:solidFill>
                  <a:srgbClr val="016469"/>
                </a:solidFill>
                <a:latin typeface="+mj-lt"/>
                <a:ea typeface="+mj-ea"/>
                <a:cs typeface="+mj-cs"/>
              </a:defRPr>
            </a:lvl1pPr>
          </a:lstStyle>
          <a:p>
            <a:endParaRPr lang="de-CH" dirty="0"/>
          </a:p>
        </p:txBody>
      </p:sp>
    </p:spTree>
    <p:extLst>
      <p:ext uri="{BB962C8B-B14F-4D97-AF65-F5344CB8AC3E}">
        <p14:creationId xmlns:p14="http://schemas.microsoft.com/office/powerpoint/2010/main" val="3974420029"/>
      </p:ext>
    </p:extLst>
  </p:cSld>
  <p:clrMapOvr>
    <a:masterClrMapping/>
  </p:clrMapOvr>
</p:sld>
</file>

<file path=ppt/slides/slide10.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pPr>
              <a:spcAft>
                <a:spcPts val="1100"/>
              </a:spcAft>
            </a:pPr>
            <a:r>
              <a:rPr lang="de-CH" dirty="0">
                <a:solidFill>
                  <a:schemeClr val="tx1"/>
                </a:solidFill>
              </a:rPr>
              <a:t>1. </a:t>
            </a:r>
            <a:r>
              <a:rPr lang="de-CH" dirty="0"/>
              <a:t>qu'est-ce qui caractérise les services d'assistance ?</a:t>
            </a:r>
            <a:endParaRPr lang="de-CH" dirty="0">
              <a:ea typeface="MS Mincho" panose="02020609040205080304" pitchFamily="49" charset="-128"/>
              <a:cs typeface="Times New Roman" panose="02020603050405020304" pitchFamily="18" charset="0"/>
            </a:endParaRPr>
          </a:p>
        </p:txBody>
      </p:sp>
      <p:sp>
        <p:nvSpPr>
          <p:cNvPr id="4" name="Foliennummernplatzhalter 3"/>
          <p:cNvSpPr>
            <a:spLocks noGrp="1"/>
          </p:cNvSpPr>
          <p:nvPr>
            <p:ph type="sldNum" sz="quarter" idx="10"/>
          </p:nvPr>
        </p:nvSpPr>
        <p:spPr/>
        <p:txBody>
          <a:bodyPr/>
          <a:lstStyle/>
          <a:p>
            <a:fld id="{44E00974-63E5-4E61-A13C-9F89126AE395}" type="slidenum">
              <a:rPr lang="en-US" smtClean="0"/>
              <a:t>10</a:t>
            </a:fld>
            <a:endParaRPr lang="en-US" dirty="0"/>
          </a:p>
        </p:txBody>
      </p:sp>
      <p:sp>
        <p:nvSpPr>
          <p:cNvPr id="8" name="Content Placeholder 2">
            <a:extLst>
              <a:ext uri="{FF2B5EF4-FFF2-40B4-BE49-F238E27FC236}">
                <a16:creationId xmlns:a16="http://schemas.microsoft.com/office/drawing/2014/main" id="{CB0926BE-1C95-46D9-B8E1-5295E487FA24}"/>
              </a:ext>
            </a:extLst>
          </p:cNvPr>
          <p:cNvSpPr>
            <a:spLocks noGrp="1"/>
          </p:cNvSpPr>
          <p:nvPr>
            <p:ph idx="1"/>
          </p:nvPr>
        </p:nvSpPr>
        <p:spPr>
          <a:xfrm>
            <a:off x="543339" y="1138906"/>
            <a:ext cx="11325387" cy="4525963"/>
          </a:xfrm>
        </p:spPr>
        <p:txBody>
          <a:bodyPr>
            <a:noAutofit/>
          </a:bodyPr>
          <a:lstStyle/>
          <a:p>
            <a:pPr>
              <a:lnSpc>
                <a:spcPct val="100000"/>
              </a:lnSpc>
              <a:spcBef>
                <a:spcPts val="0"/>
              </a:spcBef>
              <a:buFont typeface="Symbol" panose="05050102010706020507" pitchFamily="18" charset="2"/>
              <a:buChar char="-"/>
            </a:pPr>
            <a:r>
              <a:rPr lang="de-CH" dirty="0"/>
              <a:t>Orientation sur les besoins individuels et sur la compréhension du handicap. En outre, le concept de santé fonctionnelle.</a:t>
            </a:r>
          </a:p>
          <a:p>
            <a:pPr>
              <a:lnSpc>
                <a:spcPct val="100000"/>
              </a:lnSpc>
              <a:spcBef>
                <a:spcPts val="0"/>
              </a:spcBef>
              <a:buFont typeface="Symbol" panose="05050102010706020507" pitchFamily="18" charset="2"/>
              <a:buChar char="-"/>
            </a:pPr>
            <a:r>
              <a:rPr lang="de-CH" dirty="0"/>
              <a:t>Fourniture dans les formes d'offre : ambulatoire, intermédiaire, stationnaire. </a:t>
            </a:r>
          </a:p>
          <a:p>
            <a:pPr>
              <a:lnSpc>
                <a:spcPct val="100000"/>
              </a:lnSpc>
              <a:spcBef>
                <a:spcPts val="0"/>
              </a:spcBef>
              <a:buFont typeface="Symbol" panose="05050102010706020507" pitchFamily="18" charset="2"/>
              <a:buChar char="-"/>
            </a:pPr>
            <a:r>
              <a:rPr lang="de-CH" dirty="0"/>
              <a:t>Partie intégrante des chaînes d'offres et de différents domaines spécialisés, par exemple dans le contexte du </a:t>
            </a:r>
            <a:r>
              <a:rPr lang="de-CH" dirty="0" err="1"/>
              <a:t>recovery</a:t>
            </a:r>
            <a:r>
              <a:rPr lang="de-CH" dirty="0"/>
              <a:t>.</a:t>
            </a:r>
          </a:p>
          <a:p>
            <a:pPr>
              <a:lnSpc>
                <a:spcPct val="100000"/>
              </a:lnSpc>
              <a:spcBef>
                <a:spcPts val="0"/>
              </a:spcBef>
              <a:buFont typeface="Symbol" panose="05050102010706020507" pitchFamily="18" charset="2"/>
              <a:buChar char="-"/>
            </a:pPr>
            <a:r>
              <a:rPr lang="de-CH" dirty="0"/>
              <a:t>Les conditions d'accès aux prestations varient selon le type d'offre. Par exemple, les exigences en matière de qualité, de contenu, d'étendue et de modalités de financement. Elles s'excluent même parfois mutuellement.</a:t>
            </a:r>
          </a:p>
        </p:txBody>
      </p:sp>
      <p:sp>
        <p:nvSpPr>
          <p:cNvPr id="2" name="Rechteck 1">
            <a:extLst>
              <a:ext uri="{FF2B5EF4-FFF2-40B4-BE49-F238E27FC236}">
                <a16:creationId xmlns:a16="http://schemas.microsoft.com/office/drawing/2014/main" id="{01C8D032-B548-4F50-91D3-B05CF534C22B}"/>
              </a:ext>
            </a:extLst>
          </p:cNvPr>
          <p:cNvSpPr/>
          <p:nvPr/>
        </p:nvSpPr>
        <p:spPr>
          <a:xfrm>
            <a:off x="552576" y="369458"/>
            <a:ext cx="620442" cy="544946"/>
          </a:xfrm>
          <a:prstGeom prst="rect">
            <a:avLst/>
          </a:prstGeom>
          <a:solidFill>
            <a:srgbClr val="FAEDB8"/>
          </a:solidFill>
          <a:ln>
            <a:solidFill>
              <a:schemeClr val="tx1"/>
            </a:solidFill>
          </a:ln>
        </p:spPr>
        <p:txBody>
          <a:bodyPr vert="horz" lIns="91440" tIns="45720" rIns="91440" bIns="45720" rtlCol="0" anchor="ctr">
            <a:noAutofit/>
          </a:bodyPr>
          <a:lstStyle/>
          <a:p>
            <a:pPr algn="ctr" defTabSz="457200">
              <a:spcBef>
                <a:spcPts val="600"/>
              </a:spcBef>
            </a:pPr>
            <a:r>
              <a:rPr lang="de-CH" sz="3000" b="1" dirty="0">
                <a:latin typeface="+mj-lt"/>
                <a:ea typeface="+mj-ea"/>
                <a:cs typeface="+mj-cs"/>
              </a:rPr>
              <a:t>2</a:t>
            </a:r>
            <a:r>
              <a:rPr lang="de-CH" sz="3000" b="1" dirty="0">
                <a:solidFill>
                  <a:schemeClr val="tx1"/>
                </a:solidFill>
                <a:latin typeface="+mj-lt"/>
                <a:ea typeface="+mj-ea"/>
                <a:cs typeface="+mj-cs"/>
              </a:rPr>
              <a:t>.</a:t>
            </a:r>
          </a:p>
        </p:txBody>
      </p:sp>
    </p:spTree>
    <p:extLst>
      <p:ext uri="{BB962C8B-B14F-4D97-AF65-F5344CB8AC3E}">
        <p14:creationId xmlns:p14="http://schemas.microsoft.com/office/powerpoint/2010/main" val="2549681664"/>
      </p:ext>
    </p:extLst>
  </p:cSld>
  <p:clrMapOvr>
    <a:masterClrMapping/>
  </p:clrMapOvr>
</p:sld>
</file>

<file path=ppt/slides/slide11.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pPr>
              <a:spcAft>
                <a:spcPts val="1100"/>
              </a:spcAft>
            </a:pPr>
            <a:r>
              <a:rPr lang="de-CH" dirty="0">
                <a:solidFill>
                  <a:schemeClr val="tx1"/>
                </a:solidFill>
              </a:rPr>
              <a:t>1. </a:t>
            </a:r>
            <a:r>
              <a:rPr lang="de-CH" dirty="0">
                <a:ea typeface="MS Mincho" panose="02020609040205080304" pitchFamily="49" charset="-128"/>
                <a:cs typeface="Times New Roman" panose="02020603050405020304" pitchFamily="18" charset="0"/>
              </a:rPr>
              <a:t>quels sont les obstacles à la vie avec une assistance aujourd'hui ? (1/2)</a:t>
            </a:r>
          </a:p>
        </p:txBody>
      </p:sp>
      <p:sp>
        <p:nvSpPr>
          <p:cNvPr id="4" name="Foliennummernplatzhalter 3"/>
          <p:cNvSpPr>
            <a:spLocks noGrp="1"/>
          </p:cNvSpPr>
          <p:nvPr>
            <p:ph type="sldNum" sz="quarter" idx="10"/>
          </p:nvPr>
        </p:nvSpPr>
        <p:spPr/>
        <p:txBody>
          <a:bodyPr/>
          <a:lstStyle/>
          <a:p>
            <a:fld id="{44E00974-63E5-4E61-A13C-9F89126AE395}" type="slidenum">
              <a:rPr lang="en-US" smtClean="0"/>
              <a:t>11</a:t>
            </a:fld>
            <a:endParaRPr lang="en-US" dirty="0"/>
          </a:p>
        </p:txBody>
      </p:sp>
      <p:sp>
        <p:nvSpPr>
          <p:cNvPr id="8" name="Content Placeholder 2">
            <a:extLst>
              <a:ext uri="{FF2B5EF4-FFF2-40B4-BE49-F238E27FC236}">
                <a16:creationId xmlns:a16="http://schemas.microsoft.com/office/drawing/2014/main" id="{CB0926BE-1C95-46D9-B8E1-5295E487FA24}"/>
              </a:ext>
            </a:extLst>
          </p:cNvPr>
          <p:cNvSpPr>
            <a:spLocks noGrp="1"/>
          </p:cNvSpPr>
          <p:nvPr>
            <p:ph idx="1"/>
          </p:nvPr>
        </p:nvSpPr>
        <p:spPr>
          <a:xfrm>
            <a:off x="543339" y="1138906"/>
            <a:ext cx="11325387" cy="4525963"/>
          </a:xfrm>
        </p:spPr>
        <p:txBody>
          <a:bodyPr>
            <a:noAutofit/>
          </a:bodyPr>
          <a:lstStyle/>
          <a:p>
            <a:pPr marL="0" indent="0">
              <a:spcAft>
                <a:spcPts val="1100"/>
              </a:spcAft>
              <a:buNone/>
            </a:pPr>
            <a:r>
              <a:rPr lang="de-CH" b="1" dirty="0"/>
              <a:t>Le système fédéral se heurte à la réalité concrète de la vie des personnes en situation de handicap et à leur besoin de soutien individuel. </a:t>
            </a:r>
          </a:p>
          <a:p>
            <a:pPr marL="0" indent="0">
              <a:spcAft>
                <a:spcPts val="1100"/>
              </a:spcAft>
              <a:buNone/>
            </a:pPr>
            <a:r>
              <a:rPr lang="de-CH" b="1" dirty="0"/>
              <a:t>Citation d'une évaluation des besoins : </a:t>
            </a:r>
            <a:r>
              <a:rPr lang="de-CH" i="1" dirty="0"/>
              <a:t>"Le système pour vivre avec une assistance est très complexe et nécessite un très grand pool de connaissances et un talent d'organisation. En plus des défis quotidiens, il exige de la personne handicapée une énorme énergie supplémentaire".</a:t>
            </a:r>
          </a:p>
        </p:txBody>
      </p:sp>
      <p:sp>
        <p:nvSpPr>
          <p:cNvPr id="2" name="Rechteck 1">
            <a:extLst>
              <a:ext uri="{FF2B5EF4-FFF2-40B4-BE49-F238E27FC236}">
                <a16:creationId xmlns:a16="http://schemas.microsoft.com/office/drawing/2014/main" id="{01C8D032-B548-4F50-91D3-B05CF534C22B}"/>
              </a:ext>
            </a:extLst>
          </p:cNvPr>
          <p:cNvSpPr/>
          <p:nvPr/>
        </p:nvSpPr>
        <p:spPr>
          <a:xfrm>
            <a:off x="552576" y="369458"/>
            <a:ext cx="620442" cy="544946"/>
          </a:xfrm>
          <a:prstGeom prst="rect">
            <a:avLst/>
          </a:prstGeom>
          <a:solidFill>
            <a:srgbClr val="FAEDB8"/>
          </a:solidFill>
          <a:ln>
            <a:solidFill>
              <a:schemeClr val="tx1"/>
            </a:solidFill>
          </a:ln>
        </p:spPr>
        <p:txBody>
          <a:bodyPr vert="horz" lIns="91440" tIns="45720" rIns="91440" bIns="45720" rtlCol="0" anchor="ctr">
            <a:noAutofit/>
          </a:bodyPr>
          <a:lstStyle/>
          <a:p>
            <a:pPr algn="ctr" defTabSz="457200">
              <a:spcBef>
                <a:spcPts val="600"/>
              </a:spcBef>
            </a:pPr>
            <a:r>
              <a:rPr lang="de-CH" sz="3000" b="1" dirty="0">
                <a:latin typeface="+mj-lt"/>
                <a:ea typeface="+mj-ea"/>
                <a:cs typeface="+mj-cs"/>
              </a:rPr>
              <a:t>2</a:t>
            </a:r>
            <a:r>
              <a:rPr lang="de-CH" sz="3000" b="1" dirty="0">
                <a:solidFill>
                  <a:schemeClr val="tx1"/>
                </a:solidFill>
                <a:latin typeface="+mj-lt"/>
                <a:ea typeface="+mj-ea"/>
                <a:cs typeface="+mj-cs"/>
              </a:rPr>
              <a:t>.</a:t>
            </a:r>
          </a:p>
        </p:txBody>
      </p:sp>
    </p:spTree>
    <p:extLst>
      <p:ext uri="{BB962C8B-B14F-4D97-AF65-F5344CB8AC3E}">
        <p14:creationId xmlns:p14="http://schemas.microsoft.com/office/powerpoint/2010/main" val="2480714247"/>
      </p:ext>
    </p:extLst>
  </p:cSld>
  <p:clrMapOvr>
    <a:masterClrMapping/>
  </p:clrMapOvr>
</p:sld>
</file>

<file path=ppt/slides/slide12.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pPr>
              <a:spcAft>
                <a:spcPts val="1100"/>
              </a:spcAft>
            </a:pPr>
            <a:r>
              <a:rPr lang="de-CH" dirty="0">
                <a:solidFill>
                  <a:schemeClr val="tx1"/>
                </a:solidFill>
              </a:rPr>
              <a:t>1. </a:t>
            </a:r>
            <a:r>
              <a:rPr lang="de-CH" dirty="0">
                <a:ea typeface="MS Mincho" panose="02020609040205080304" pitchFamily="49" charset="-128"/>
                <a:cs typeface="Times New Roman" panose="02020603050405020304" pitchFamily="18" charset="0"/>
              </a:rPr>
              <a:t>quels sont les obstacles à la vie avec une assistance aujourd'hui ? (2/2)</a:t>
            </a:r>
          </a:p>
        </p:txBody>
      </p:sp>
      <p:sp>
        <p:nvSpPr>
          <p:cNvPr id="4" name="Foliennummernplatzhalter 3"/>
          <p:cNvSpPr>
            <a:spLocks noGrp="1"/>
          </p:cNvSpPr>
          <p:nvPr>
            <p:ph type="sldNum" sz="quarter" idx="10"/>
          </p:nvPr>
        </p:nvSpPr>
        <p:spPr/>
        <p:txBody>
          <a:bodyPr/>
          <a:lstStyle/>
          <a:p>
            <a:fld id="{44E00974-63E5-4E61-A13C-9F89126AE395}" type="slidenum">
              <a:rPr lang="en-US" smtClean="0"/>
              <a:t>12</a:t>
            </a:fld>
            <a:endParaRPr lang="en-US" dirty="0"/>
          </a:p>
        </p:txBody>
      </p:sp>
      <p:sp>
        <p:nvSpPr>
          <p:cNvPr id="8" name="Content Placeholder 2">
            <a:extLst>
              <a:ext uri="{FF2B5EF4-FFF2-40B4-BE49-F238E27FC236}">
                <a16:creationId xmlns:a16="http://schemas.microsoft.com/office/drawing/2014/main" id="{CB0926BE-1C95-46D9-B8E1-5295E487FA24}"/>
              </a:ext>
            </a:extLst>
          </p:cNvPr>
          <p:cNvSpPr>
            <a:spLocks noGrp="1"/>
          </p:cNvSpPr>
          <p:nvPr>
            <p:ph idx="1"/>
          </p:nvPr>
        </p:nvSpPr>
        <p:spPr>
          <a:xfrm>
            <a:off x="543339" y="1138906"/>
            <a:ext cx="11325387" cy="4525963"/>
          </a:xfrm>
        </p:spPr>
        <p:txBody>
          <a:bodyPr>
            <a:noAutofit/>
          </a:bodyPr>
          <a:lstStyle/>
          <a:p>
            <a:pPr marL="0" indent="0">
              <a:lnSpc>
                <a:spcPct val="100000"/>
              </a:lnSpc>
              <a:spcBef>
                <a:spcPts val="600"/>
              </a:spcBef>
              <a:spcAft>
                <a:spcPts val="600"/>
              </a:spcAft>
              <a:buNone/>
            </a:pPr>
            <a:r>
              <a:rPr lang="de-CH" b="1" dirty="0">
                <a:ea typeface="MS Mincho" panose="02020609040205080304" pitchFamily="49" charset="-128"/>
                <a:cs typeface="Times New Roman" panose="02020603050405020304" pitchFamily="18" charset="0"/>
              </a:rPr>
              <a:t>Une sélection d'obstacles actuels :</a:t>
            </a:r>
          </a:p>
          <a:p>
            <a:pPr>
              <a:lnSpc>
                <a:spcPct val="100000"/>
              </a:lnSpc>
              <a:spcBef>
                <a:spcPts val="600"/>
              </a:spcBef>
              <a:spcAft>
                <a:spcPts val="600"/>
              </a:spcAft>
              <a:buFont typeface="Symbol" panose="05050102010706020507" pitchFamily="18" charset="2"/>
              <a:buChar char="-"/>
            </a:pPr>
            <a:r>
              <a:rPr lang="de-CH" dirty="0">
                <a:ea typeface="MS Mincho" panose="02020609040205080304" pitchFamily="49" charset="-128"/>
                <a:cs typeface="Times New Roman" panose="02020603050405020304" pitchFamily="18" charset="0"/>
              </a:rPr>
              <a:t>Charges administratives ;</a:t>
            </a:r>
          </a:p>
          <a:p>
            <a:pPr>
              <a:lnSpc>
                <a:spcPct val="100000"/>
              </a:lnSpc>
              <a:spcBef>
                <a:spcPts val="600"/>
              </a:spcBef>
              <a:spcAft>
                <a:spcPts val="600"/>
              </a:spcAft>
              <a:buFont typeface="Symbol" panose="05050102010706020507" pitchFamily="18" charset="2"/>
              <a:buChar char="-"/>
            </a:pPr>
            <a:r>
              <a:rPr lang="de-CH" dirty="0">
                <a:ea typeface="MS Mincho" panose="02020609040205080304" pitchFamily="49" charset="-128"/>
                <a:cs typeface="Times New Roman" panose="02020603050405020304" pitchFamily="18" charset="0"/>
              </a:rPr>
              <a:t>Limitation forfaitaire des besoins ;</a:t>
            </a:r>
          </a:p>
          <a:p>
            <a:pPr>
              <a:lnSpc>
                <a:spcPct val="100000"/>
              </a:lnSpc>
              <a:spcBef>
                <a:spcPts val="600"/>
              </a:spcBef>
              <a:spcAft>
                <a:spcPts val="600"/>
              </a:spcAft>
              <a:buFont typeface="Symbol" panose="05050102010706020507" pitchFamily="18" charset="2"/>
              <a:buChar char="-"/>
            </a:pPr>
            <a:r>
              <a:rPr lang="de-CH" dirty="0">
                <a:ea typeface="MS Mincho" panose="02020609040205080304" pitchFamily="49" charset="-128"/>
                <a:cs typeface="Times New Roman" panose="02020603050405020304" pitchFamily="18" charset="0"/>
              </a:rPr>
              <a:t>l'exclusion de certains groupes de personnes handicapées, par exemple les personnes souffrant de troubles psychiques ;</a:t>
            </a:r>
          </a:p>
          <a:p>
            <a:pPr>
              <a:lnSpc>
                <a:spcPct val="100000"/>
              </a:lnSpc>
              <a:spcBef>
                <a:spcPts val="600"/>
              </a:spcBef>
              <a:spcAft>
                <a:spcPts val="600"/>
              </a:spcAft>
              <a:buFont typeface="Symbol" panose="05050102010706020507" pitchFamily="18" charset="2"/>
              <a:buChar char="-"/>
            </a:pPr>
            <a:r>
              <a:rPr lang="de-CH" dirty="0">
                <a:ea typeface="MS Mincho" panose="02020609040205080304" pitchFamily="49" charset="-128"/>
                <a:cs typeface="Times New Roman" panose="02020603050405020304" pitchFamily="18" charset="0"/>
              </a:rPr>
              <a:t>Exclusion des services de soutien professionnel.</a:t>
            </a:r>
          </a:p>
        </p:txBody>
      </p:sp>
      <p:sp>
        <p:nvSpPr>
          <p:cNvPr id="2" name="Rechteck 1">
            <a:extLst>
              <a:ext uri="{FF2B5EF4-FFF2-40B4-BE49-F238E27FC236}">
                <a16:creationId xmlns:a16="http://schemas.microsoft.com/office/drawing/2014/main" id="{01C8D032-B548-4F50-91D3-B05CF534C22B}"/>
              </a:ext>
            </a:extLst>
          </p:cNvPr>
          <p:cNvSpPr/>
          <p:nvPr/>
        </p:nvSpPr>
        <p:spPr>
          <a:xfrm>
            <a:off x="552576" y="369458"/>
            <a:ext cx="620442" cy="544946"/>
          </a:xfrm>
          <a:prstGeom prst="rect">
            <a:avLst/>
          </a:prstGeom>
          <a:solidFill>
            <a:srgbClr val="FAEDB8"/>
          </a:solidFill>
          <a:ln>
            <a:solidFill>
              <a:schemeClr val="tx1"/>
            </a:solidFill>
          </a:ln>
        </p:spPr>
        <p:txBody>
          <a:bodyPr vert="horz" lIns="91440" tIns="45720" rIns="91440" bIns="45720" rtlCol="0" anchor="ctr">
            <a:noAutofit/>
          </a:bodyPr>
          <a:lstStyle/>
          <a:p>
            <a:pPr algn="ctr" defTabSz="457200">
              <a:spcBef>
                <a:spcPts val="600"/>
              </a:spcBef>
            </a:pPr>
            <a:r>
              <a:rPr lang="de-CH" sz="3000" b="1" dirty="0">
                <a:latin typeface="+mj-lt"/>
                <a:ea typeface="+mj-ea"/>
                <a:cs typeface="+mj-cs"/>
              </a:rPr>
              <a:t>2</a:t>
            </a:r>
            <a:r>
              <a:rPr lang="de-CH" sz="3000" b="1" dirty="0">
                <a:solidFill>
                  <a:schemeClr val="tx1"/>
                </a:solidFill>
                <a:latin typeface="+mj-lt"/>
                <a:ea typeface="+mj-ea"/>
                <a:cs typeface="+mj-cs"/>
              </a:rPr>
              <a:t>.</a:t>
            </a:r>
          </a:p>
        </p:txBody>
      </p:sp>
    </p:spTree>
    <p:extLst>
      <p:ext uri="{BB962C8B-B14F-4D97-AF65-F5344CB8AC3E}">
        <p14:creationId xmlns:p14="http://schemas.microsoft.com/office/powerpoint/2010/main" val="2360787994"/>
      </p:ext>
    </p:extLst>
  </p:cSld>
  <p:clrMapOvr>
    <a:masterClrMapping/>
  </p:clrMapOvr>
</p:sld>
</file>

<file path=ppt/slides/slide13.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pPr>
              <a:spcAft>
                <a:spcPts val="1100"/>
              </a:spcAft>
            </a:pPr>
            <a:r>
              <a:rPr lang="de-CH" dirty="0">
                <a:solidFill>
                  <a:schemeClr val="tx1"/>
                </a:solidFill>
              </a:rPr>
              <a:t>1. </a:t>
            </a:r>
            <a:r>
              <a:rPr lang="de-CH" dirty="0">
                <a:ea typeface="MS Mincho" panose="02020609040205080304" pitchFamily="49" charset="-128"/>
                <a:cs typeface="Times New Roman" panose="02020603050405020304" pitchFamily="18" charset="0"/>
              </a:rPr>
              <a:t>conclusions</a:t>
            </a:r>
          </a:p>
        </p:txBody>
      </p:sp>
      <p:sp>
        <p:nvSpPr>
          <p:cNvPr id="4" name="Foliennummernplatzhalter 3"/>
          <p:cNvSpPr>
            <a:spLocks noGrp="1"/>
          </p:cNvSpPr>
          <p:nvPr>
            <p:ph type="sldNum" sz="quarter" idx="10"/>
          </p:nvPr>
        </p:nvSpPr>
        <p:spPr/>
        <p:txBody>
          <a:bodyPr/>
          <a:lstStyle/>
          <a:p>
            <a:fld id="{44E00974-63E5-4E61-A13C-9F89126AE395}" type="slidenum">
              <a:rPr lang="en-US" smtClean="0"/>
              <a:t>13</a:t>
            </a:fld>
            <a:endParaRPr lang="en-US" dirty="0"/>
          </a:p>
        </p:txBody>
      </p:sp>
      <p:sp>
        <p:nvSpPr>
          <p:cNvPr id="8" name="Content Placeholder 2">
            <a:extLst>
              <a:ext uri="{FF2B5EF4-FFF2-40B4-BE49-F238E27FC236}">
                <a16:creationId xmlns:a16="http://schemas.microsoft.com/office/drawing/2014/main" id="{CB0926BE-1C95-46D9-B8E1-5295E487FA24}"/>
              </a:ext>
            </a:extLst>
          </p:cNvPr>
          <p:cNvSpPr>
            <a:spLocks noGrp="1"/>
          </p:cNvSpPr>
          <p:nvPr>
            <p:ph idx="1"/>
          </p:nvPr>
        </p:nvSpPr>
        <p:spPr>
          <a:xfrm>
            <a:off x="543339" y="1138906"/>
            <a:ext cx="11325387" cy="4525963"/>
          </a:xfrm>
        </p:spPr>
        <p:txBody>
          <a:bodyPr>
            <a:noAutofit/>
          </a:bodyPr>
          <a:lstStyle/>
          <a:p>
            <a:pPr>
              <a:lnSpc>
                <a:spcPct val="100000"/>
              </a:lnSpc>
              <a:spcAft>
                <a:spcPts val="1000"/>
              </a:spcAft>
              <a:buFont typeface="Symbol" panose="05050102010706020507" pitchFamily="18" charset="2"/>
              <a:buChar char="-"/>
            </a:pPr>
            <a:r>
              <a:rPr lang="de-CH" dirty="0">
                <a:ea typeface="MS Mincho" panose="02020609040205080304" pitchFamily="49" charset="-128"/>
                <a:cs typeface="Times New Roman" panose="02020603050405020304" pitchFamily="18" charset="0"/>
              </a:rPr>
              <a:t>L'action de la Confédération et des cantons n'est pas suffisamment coordonnée ;</a:t>
            </a:r>
          </a:p>
          <a:p>
            <a:pPr>
              <a:lnSpc>
                <a:spcPct val="100000"/>
              </a:lnSpc>
              <a:spcAft>
                <a:spcPts val="1000"/>
              </a:spcAft>
              <a:buFont typeface="Symbol" panose="05050102010706020507" pitchFamily="18" charset="2"/>
              <a:buChar char="-"/>
            </a:pPr>
            <a:r>
              <a:rPr lang="de-CH" dirty="0">
                <a:ea typeface="MS Mincho" panose="02020609040205080304" pitchFamily="49" charset="-128"/>
                <a:cs typeface="Times New Roman" panose="02020603050405020304" pitchFamily="18" charset="0"/>
              </a:rPr>
              <a:t>Il existe des lacunes et donc des points de rupture </a:t>
            </a:r>
            <a:r>
              <a:rPr lang="de-CH" dirty="0"/>
              <a:t>dans la coordination des prestations ainsi que dans leur financement.</a:t>
            </a:r>
          </a:p>
          <a:p>
            <a:pPr>
              <a:lnSpc>
                <a:spcPct val="100000"/>
              </a:lnSpc>
              <a:spcAft>
                <a:spcPts val="1000"/>
              </a:spcAft>
              <a:buFont typeface="Wingdings" panose="05000000000000000000" pitchFamily="2" charset="2"/>
              <a:buChar char="Ø"/>
            </a:pPr>
            <a:r>
              <a:rPr lang="de-CH" dirty="0"/>
              <a:t>Les prestations en faveur des personnes en situation de handicap doivent </a:t>
            </a:r>
            <a:r>
              <a:rPr lang="de-CH" b="1" dirty="0"/>
              <a:t>être harmonisées </a:t>
            </a:r>
            <a:r>
              <a:rPr lang="de-CH" dirty="0"/>
              <a:t>en tant que </a:t>
            </a:r>
            <a:r>
              <a:rPr lang="de-CH" b="1" dirty="0"/>
              <a:t>tâches communes de la Confédération, des cantons et des communes.</a:t>
            </a:r>
          </a:p>
        </p:txBody>
      </p:sp>
      <p:sp>
        <p:nvSpPr>
          <p:cNvPr id="2" name="Rechteck 1">
            <a:extLst>
              <a:ext uri="{FF2B5EF4-FFF2-40B4-BE49-F238E27FC236}">
                <a16:creationId xmlns:a16="http://schemas.microsoft.com/office/drawing/2014/main" id="{01C8D032-B548-4F50-91D3-B05CF534C22B}"/>
              </a:ext>
            </a:extLst>
          </p:cNvPr>
          <p:cNvSpPr/>
          <p:nvPr/>
        </p:nvSpPr>
        <p:spPr>
          <a:xfrm>
            <a:off x="552576" y="369458"/>
            <a:ext cx="620442" cy="544946"/>
          </a:xfrm>
          <a:prstGeom prst="rect">
            <a:avLst/>
          </a:prstGeom>
          <a:solidFill>
            <a:srgbClr val="FAEDB8"/>
          </a:solidFill>
          <a:ln>
            <a:solidFill>
              <a:schemeClr val="tx1"/>
            </a:solidFill>
          </a:ln>
        </p:spPr>
        <p:txBody>
          <a:bodyPr vert="horz" lIns="91440" tIns="45720" rIns="91440" bIns="45720" rtlCol="0" anchor="ctr">
            <a:noAutofit/>
          </a:bodyPr>
          <a:lstStyle/>
          <a:p>
            <a:pPr algn="ctr" defTabSz="457200">
              <a:spcBef>
                <a:spcPts val="600"/>
              </a:spcBef>
            </a:pPr>
            <a:r>
              <a:rPr lang="de-CH" sz="3000" b="1" dirty="0">
                <a:latin typeface="+mj-lt"/>
                <a:ea typeface="+mj-ea"/>
                <a:cs typeface="+mj-cs"/>
              </a:rPr>
              <a:t>2</a:t>
            </a:r>
            <a:r>
              <a:rPr lang="de-CH" sz="3000" b="1" dirty="0">
                <a:solidFill>
                  <a:schemeClr val="tx1"/>
                </a:solidFill>
                <a:latin typeface="+mj-lt"/>
                <a:ea typeface="+mj-ea"/>
                <a:cs typeface="+mj-cs"/>
              </a:rPr>
              <a:t>.</a:t>
            </a:r>
          </a:p>
        </p:txBody>
      </p:sp>
    </p:spTree>
    <p:extLst>
      <p:ext uri="{BB962C8B-B14F-4D97-AF65-F5344CB8AC3E}">
        <p14:creationId xmlns:p14="http://schemas.microsoft.com/office/powerpoint/2010/main" val="3309020451"/>
      </p:ext>
    </p:extLst>
  </p:cSld>
  <p:clrMapOvr>
    <a:masterClrMapping/>
  </p:clrMapOvr>
</p:sld>
</file>

<file path=ppt/slides/slide14.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p:txBody>
          <a:bodyPr/>
          <a:lstStyle/>
          <a:p>
            <a:r>
              <a:rPr lang="de-CH" dirty="0"/>
              <a:t>3. focus sur l'aide aux personnes handicapées BL et BS</a:t>
            </a:r>
            <a:br>
              <a:rPr lang="de-CH" dirty="0"/>
            </a:br>
            <a:endParaRPr lang="de-CH" dirty="0"/>
          </a:p>
        </p:txBody>
      </p:sp>
      <p:sp>
        <p:nvSpPr>
          <p:cNvPr id="7" name="Textplatzhalter 6"/>
          <p:cNvSpPr>
            <a:spLocks noGrp="1"/>
          </p:cNvSpPr>
          <p:nvPr>
            <p:ph type="body" idx="1"/>
          </p:nvPr>
        </p:nvSpPr>
        <p:spPr/>
        <p:txBody>
          <a:bodyPr/>
          <a:lstStyle/>
          <a:p>
            <a:endParaRPr lang="de-CH"/>
          </a:p>
        </p:txBody>
      </p:sp>
      <p:sp>
        <p:nvSpPr>
          <p:cNvPr id="5" name="Foliennummernplatzhalter 4"/>
          <p:cNvSpPr>
            <a:spLocks noGrp="1"/>
          </p:cNvSpPr>
          <p:nvPr>
            <p:ph type="sldNum" sz="quarter" idx="10"/>
          </p:nvPr>
        </p:nvSpPr>
        <p:spPr/>
        <p:txBody>
          <a:bodyPr/>
          <a:lstStyle/>
          <a:p>
            <a:fld id="{44E00974-63E5-4E61-A13C-9F89126AE395}" type="slidenum">
              <a:rPr lang="en-US" smtClean="0"/>
              <a:t>14</a:t>
            </a:fld>
            <a:endParaRPr lang="en-US" dirty="0"/>
          </a:p>
        </p:txBody>
      </p:sp>
    </p:spTree>
    <p:extLst>
      <p:ext uri="{BB962C8B-B14F-4D97-AF65-F5344CB8AC3E}">
        <p14:creationId xmlns:p14="http://schemas.microsoft.com/office/powerpoint/2010/main" val="131897862"/>
      </p:ext>
    </p:extLst>
  </p:cSld>
  <p:clrMapOvr>
    <a:masterClrMapping/>
  </p:clrMapOvr>
</p:sld>
</file>

<file path=ppt/slides/slide15.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fontScale="90000"/>
          </a:bodyPr>
          <a:lstStyle/>
          <a:p>
            <a:pPr>
              <a:spcAft>
                <a:spcPts val="1100"/>
              </a:spcAft>
            </a:pPr>
            <a:r>
              <a:rPr lang="de-CH" sz="3600" dirty="0">
                <a:ea typeface="MS Mincho" panose="02020609040205080304" pitchFamily="49" charset="-128"/>
                <a:cs typeface="Times New Roman" panose="02020603050405020304" pitchFamily="18" charset="0"/>
              </a:rPr>
              <a:t>	Quelles sont les réponses actuelles de l'aide aux personnes handicapées BL et BS (1/2)</a:t>
            </a:r>
          </a:p>
        </p:txBody>
      </p:sp>
      <p:sp>
        <p:nvSpPr>
          <p:cNvPr id="4" name="Foliennummernplatzhalter 3"/>
          <p:cNvSpPr>
            <a:spLocks noGrp="1"/>
          </p:cNvSpPr>
          <p:nvPr>
            <p:ph type="sldNum" sz="quarter" idx="10"/>
          </p:nvPr>
        </p:nvSpPr>
        <p:spPr/>
        <p:txBody>
          <a:bodyPr/>
          <a:lstStyle/>
          <a:p>
            <a:fld id="{44E00974-63E5-4E61-A13C-9F89126AE395}" type="slidenum">
              <a:rPr lang="en-US" smtClean="0"/>
              <a:t>15</a:t>
            </a:fld>
            <a:endParaRPr lang="en-US" dirty="0"/>
          </a:p>
        </p:txBody>
      </p:sp>
      <p:sp>
        <p:nvSpPr>
          <p:cNvPr id="8" name="Content Placeholder 2">
            <a:extLst>
              <a:ext uri="{FF2B5EF4-FFF2-40B4-BE49-F238E27FC236}">
                <a16:creationId xmlns:a16="http://schemas.microsoft.com/office/drawing/2014/main" id="{CB0926BE-1C95-46D9-B8E1-5295E487FA24}"/>
              </a:ext>
            </a:extLst>
          </p:cNvPr>
          <p:cNvSpPr>
            <a:spLocks noGrp="1"/>
          </p:cNvSpPr>
          <p:nvPr>
            <p:ph idx="1"/>
          </p:nvPr>
        </p:nvSpPr>
        <p:spPr>
          <a:xfrm>
            <a:off x="543339" y="1138906"/>
            <a:ext cx="11325387" cy="4525963"/>
          </a:xfrm>
        </p:spPr>
        <p:txBody>
          <a:bodyPr>
            <a:noAutofit/>
          </a:bodyPr>
          <a:lstStyle/>
          <a:p>
            <a:pPr>
              <a:spcAft>
                <a:spcPts val="1100"/>
              </a:spcAft>
              <a:buFont typeface="Symbol" panose="05050102010706020507" pitchFamily="18" charset="2"/>
              <a:buChar char="-"/>
            </a:pPr>
            <a:r>
              <a:rPr lang="de-CH" u="sng" dirty="0">
                <a:ea typeface="MS Mincho" panose="02020609040205080304" pitchFamily="49" charset="-128"/>
                <a:cs typeface="Times New Roman" panose="02020603050405020304" pitchFamily="18" charset="0"/>
              </a:rPr>
              <a:t>Charge administrative</a:t>
            </a:r>
            <a:br>
              <a:rPr lang="de-CH" u="sng" dirty="0">
                <a:ea typeface="MS Mincho" panose="02020609040205080304" pitchFamily="49" charset="-128"/>
                <a:cs typeface="Times New Roman" panose="02020603050405020304" pitchFamily="18" charset="0"/>
              </a:rPr>
            </a:br>
            <a:r>
              <a:rPr lang="de-CH" dirty="0">
                <a:ea typeface="MS Mincho" panose="02020609040205080304" pitchFamily="49" charset="-128"/>
                <a:cs typeface="Times New Roman" panose="02020603050405020304" pitchFamily="18" charset="0"/>
              </a:rPr>
              <a:t>Compléter de manière ciblée la contribution d'assistance par des prestations qui peuvent également être fournies en tant que prestations déléguées.</a:t>
            </a:r>
          </a:p>
          <a:p>
            <a:pPr>
              <a:spcAft>
                <a:spcPts val="1100"/>
              </a:spcAft>
              <a:buFont typeface="Symbol" panose="05050102010706020507" pitchFamily="18" charset="2"/>
              <a:buChar char="-"/>
            </a:pPr>
            <a:r>
              <a:rPr lang="de-CH" u="sng" dirty="0">
                <a:ea typeface="MS Mincho" panose="02020609040205080304" pitchFamily="49" charset="-128"/>
                <a:cs typeface="Times New Roman" panose="02020603050405020304" pitchFamily="18" charset="0"/>
              </a:rPr>
              <a:t>Limitation forfaitaire des besoins</a:t>
            </a:r>
            <a:br>
              <a:rPr lang="de-CH" u="sng" dirty="0">
                <a:ea typeface="MS Mincho" panose="02020609040205080304" pitchFamily="49" charset="-128"/>
                <a:cs typeface="Times New Roman" panose="02020603050405020304" pitchFamily="18" charset="0"/>
              </a:rPr>
            </a:br>
            <a:r>
              <a:rPr lang="de-CH" dirty="0">
                <a:ea typeface="MS Mincho" panose="02020609040205080304" pitchFamily="49" charset="-128"/>
                <a:cs typeface="Times New Roman" panose="02020603050405020304" pitchFamily="18" charset="0"/>
              </a:rPr>
              <a:t>Possibilité d'augmentation dans le cadre des frais de maladie et d'invalidité des prestations complémentaires.</a:t>
            </a:r>
          </a:p>
        </p:txBody>
      </p:sp>
      <p:sp>
        <p:nvSpPr>
          <p:cNvPr id="2" name="Rechteck 1">
            <a:extLst>
              <a:ext uri="{FF2B5EF4-FFF2-40B4-BE49-F238E27FC236}">
                <a16:creationId xmlns:a16="http://schemas.microsoft.com/office/drawing/2014/main" id="{01C8D032-B548-4F50-91D3-B05CF534C22B}"/>
              </a:ext>
            </a:extLst>
          </p:cNvPr>
          <p:cNvSpPr/>
          <p:nvPr/>
        </p:nvSpPr>
        <p:spPr>
          <a:xfrm>
            <a:off x="552576" y="369458"/>
            <a:ext cx="620442" cy="544946"/>
          </a:xfrm>
          <a:prstGeom prst="rect">
            <a:avLst/>
          </a:prstGeom>
          <a:solidFill>
            <a:schemeClr val="accent6">
              <a:lumMod val="40000"/>
              <a:lumOff val="60000"/>
            </a:schemeClr>
          </a:solidFill>
          <a:ln>
            <a:solidFill>
              <a:schemeClr val="tx1"/>
            </a:solidFill>
          </a:ln>
        </p:spPr>
        <p:txBody>
          <a:bodyPr vert="horz" lIns="91440" tIns="45720" rIns="91440" bIns="45720" rtlCol="0" anchor="ctr">
            <a:noAutofit/>
          </a:bodyPr>
          <a:lstStyle/>
          <a:p>
            <a:pPr algn="ctr" defTabSz="457200">
              <a:spcBef>
                <a:spcPts val="600"/>
              </a:spcBef>
            </a:pPr>
            <a:r>
              <a:rPr lang="de-CH" sz="3000" b="1" dirty="0">
                <a:latin typeface="+mj-lt"/>
                <a:ea typeface="+mj-ea"/>
                <a:cs typeface="+mj-cs"/>
              </a:rPr>
              <a:t>3</a:t>
            </a:r>
            <a:r>
              <a:rPr lang="de-CH" sz="3000" b="1" dirty="0">
                <a:solidFill>
                  <a:schemeClr val="tx1"/>
                </a:solidFill>
                <a:latin typeface="+mj-lt"/>
                <a:ea typeface="+mj-ea"/>
                <a:cs typeface="+mj-cs"/>
              </a:rPr>
              <a:t>.</a:t>
            </a:r>
          </a:p>
        </p:txBody>
      </p:sp>
    </p:spTree>
    <p:extLst>
      <p:ext uri="{BB962C8B-B14F-4D97-AF65-F5344CB8AC3E}">
        <p14:creationId xmlns:p14="http://schemas.microsoft.com/office/powerpoint/2010/main" val="2881636285"/>
      </p:ext>
    </p:extLst>
  </p:cSld>
  <p:clrMapOvr>
    <a:masterClrMapping/>
  </p:clrMapOvr>
</p:sld>
</file>

<file path=ppt/slides/slide16.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fontScale="90000"/>
          </a:bodyPr>
          <a:lstStyle/>
          <a:p>
            <a:pPr>
              <a:spcAft>
                <a:spcPts val="1100"/>
              </a:spcAft>
            </a:pPr>
            <a:r>
              <a:rPr lang="de-CH" sz="3600" dirty="0">
                <a:ea typeface="MS Mincho" panose="02020609040205080304" pitchFamily="49" charset="-128"/>
                <a:cs typeface="Times New Roman" panose="02020603050405020304" pitchFamily="18" charset="0"/>
              </a:rPr>
              <a:t>	Quelles sont les réponses actuelles de l'aide aux personnes handicapées BL et BS (2/2)</a:t>
            </a:r>
          </a:p>
        </p:txBody>
      </p:sp>
      <p:sp>
        <p:nvSpPr>
          <p:cNvPr id="4" name="Foliennummernplatzhalter 3"/>
          <p:cNvSpPr>
            <a:spLocks noGrp="1"/>
          </p:cNvSpPr>
          <p:nvPr>
            <p:ph type="sldNum" sz="quarter" idx="10"/>
          </p:nvPr>
        </p:nvSpPr>
        <p:spPr/>
        <p:txBody>
          <a:bodyPr/>
          <a:lstStyle/>
          <a:p>
            <a:fld id="{44E00974-63E5-4E61-A13C-9F89126AE395}" type="slidenum">
              <a:rPr lang="en-US" smtClean="0"/>
              <a:t>16</a:t>
            </a:fld>
            <a:endParaRPr lang="en-US" dirty="0"/>
          </a:p>
        </p:txBody>
      </p:sp>
      <p:sp>
        <p:nvSpPr>
          <p:cNvPr id="8" name="Content Placeholder 2">
            <a:extLst>
              <a:ext uri="{FF2B5EF4-FFF2-40B4-BE49-F238E27FC236}">
                <a16:creationId xmlns:a16="http://schemas.microsoft.com/office/drawing/2014/main" id="{CB0926BE-1C95-46D9-B8E1-5295E487FA24}"/>
              </a:ext>
            </a:extLst>
          </p:cNvPr>
          <p:cNvSpPr>
            <a:spLocks noGrp="1"/>
          </p:cNvSpPr>
          <p:nvPr>
            <p:ph idx="1"/>
          </p:nvPr>
        </p:nvSpPr>
        <p:spPr>
          <a:xfrm>
            <a:off x="543339" y="1138906"/>
            <a:ext cx="11325387" cy="4525963"/>
          </a:xfrm>
        </p:spPr>
        <p:txBody>
          <a:bodyPr>
            <a:noAutofit/>
          </a:bodyPr>
          <a:lstStyle/>
          <a:p>
            <a:pPr>
              <a:lnSpc>
                <a:spcPct val="100000"/>
              </a:lnSpc>
              <a:spcAft>
                <a:spcPts val="1100"/>
              </a:spcAft>
              <a:buFont typeface="Symbol" panose="05050102010706020507" pitchFamily="18" charset="2"/>
              <a:buChar char="-"/>
            </a:pPr>
            <a:r>
              <a:rPr lang="de-CH" u="sng" dirty="0">
                <a:ea typeface="MS Mincho" panose="02020609040205080304" pitchFamily="49" charset="-128"/>
                <a:cs typeface="Times New Roman" panose="02020603050405020304" pitchFamily="18" charset="0"/>
              </a:rPr>
              <a:t>Exclusion de groupes de handicaps, par exemple de personnes souffrant de troubles psychiques.</a:t>
            </a:r>
            <a:br>
              <a:rPr lang="de-CH" dirty="0">
                <a:ea typeface="MS Mincho" panose="02020609040205080304" pitchFamily="49" charset="-128"/>
                <a:cs typeface="Times New Roman" panose="02020603050405020304" pitchFamily="18" charset="0"/>
              </a:rPr>
            </a:br>
            <a:r>
              <a:rPr lang="de-CH" dirty="0">
                <a:ea typeface="MS Mincho" panose="02020609040205080304" pitchFamily="49" charset="-128"/>
                <a:cs typeface="Times New Roman" panose="02020603050405020304" pitchFamily="18" charset="0"/>
              </a:rPr>
              <a:t>Le financement cantonal de l'assistance est possible dans le cadre de l'accompagnement au logement et au travail, même sans perception d'une allocation pour personnes sans ressources et d'une contribution d'assistance de l'AI.</a:t>
            </a:r>
          </a:p>
          <a:p>
            <a:pPr>
              <a:lnSpc>
                <a:spcPct val="100000"/>
              </a:lnSpc>
              <a:spcAft>
                <a:spcPts val="1100"/>
              </a:spcAft>
              <a:buFont typeface="Symbol" panose="05050102010706020507" pitchFamily="18" charset="2"/>
              <a:buChar char="-"/>
            </a:pPr>
            <a:r>
              <a:rPr lang="de-CH" u="sng" dirty="0">
                <a:ea typeface="MS Mincho" panose="02020609040205080304" pitchFamily="49" charset="-128"/>
                <a:cs typeface="Times New Roman" panose="02020603050405020304" pitchFamily="18" charset="0"/>
              </a:rPr>
              <a:t>Exclusion des prestations d'assistance spécialisées</a:t>
            </a:r>
            <a:br>
              <a:rPr lang="de-CH" dirty="0">
                <a:ea typeface="MS Mincho" panose="02020609040205080304" pitchFamily="49" charset="-128"/>
                <a:cs typeface="Times New Roman" panose="02020603050405020304" pitchFamily="18" charset="0"/>
              </a:rPr>
            </a:br>
            <a:r>
              <a:rPr lang="de-CH" dirty="0">
                <a:ea typeface="MS Mincho" panose="02020609040205080304" pitchFamily="49" charset="-128"/>
                <a:cs typeface="Times New Roman" panose="02020603050405020304" pitchFamily="18" charset="0"/>
              </a:rPr>
              <a:t>Attribution cantonale des prestations spécialisées et lien avec les prestations d'assistance sur la base des besoins individuels.</a:t>
            </a:r>
          </a:p>
        </p:txBody>
      </p:sp>
      <p:sp>
        <p:nvSpPr>
          <p:cNvPr id="2" name="Rechteck 1">
            <a:extLst>
              <a:ext uri="{FF2B5EF4-FFF2-40B4-BE49-F238E27FC236}">
                <a16:creationId xmlns:a16="http://schemas.microsoft.com/office/drawing/2014/main" id="{01C8D032-B548-4F50-91D3-B05CF534C22B}"/>
              </a:ext>
            </a:extLst>
          </p:cNvPr>
          <p:cNvSpPr/>
          <p:nvPr/>
        </p:nvSpPr>
        <p:spPr>
          <a:xfrm>
            <a:off x="552576" y="369458"/>
            <a:ext cx="620442" cy="544946"/>
          </a:xfrm>
          <a:prstGeom prst="rect">
            <a:avLst/>
          </a:prstGeom>
          <a:solidFill>
            <a:schemeClr val="accent6">
              <a:lumMod val="40000"/>
              <a:lumOff val="60000"/>
            </a:schemeClr>
          </a:solidFill>
          <a:ln>
            <a:solidFill>
              <a:schemeClr val="tx1"/>
            </a:solidFill>
          </a:ln>
        </p:spPr>
        <p:txBody>
          <a:bodyPr vert="horz" lIns="91440" tIns="45720" rIns="91440" bIns="45720" rtlCol="0" anchor="ctr">
            <a:noAutofit/>
          </a:bodyPr>
          <a:lstStyle/>
          <a:p>
            <a:pPr algn="ctr" defTabSz="457200">
              <a:spcBef>
                <a:spcPts val="600"/>
              </a:spcBef>
            </a:pPr>
            <a:r>
              <a:rPr lang="de-CH" sz="3000" b="1" dirty="0">
                <a:latin typeface="+mj-lt"/>
                <a:ea typeface="+mj-ea"/>
                <a:cs typeface="+mj-cs"/>
              </a:rPr>
              <a:t>3</a:t>
            </a:r>
            <a:r>
              <a:rPr lang="de-CH" sz="3000" b="1" dirty="0">
                <a:solidFill>
                  <a:schemeClr val="tx1"/>
                </a:solidFill>
                <a:latin typeface="+mj-lt"/>
                <a:ea typeface="+mj-ea"/>
                <a:cs typeface="+mj-cs"/>
              </a:rPr>
              <a:t>.</a:t>
            </a:r>
          </a:p>
        </p:txBody>
      </p:sp>
    </p:spTree>
    <p:extLst>
      <p:ext uri="{BB962C8B-B14F-4D97-AF65-F5344CB8AC3E}">
        <p14:creationId xmlns:p14="http://schemas.microsoft.com/office/powerpoint/2010/main" val="571516715"/>
      </p:ext>
    </p:extLst>
  </p:cSld>
  <p:clrMapOvr>
    <a:masterClrMapping/>
  </p:clrMapOvr>
</p:sld>
</file>

<file path=ppt/slides/slide17.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fontScale="90000"/>
          </a:bodyPr>
          <a:lstStyle/>
          <a:p>
            <a:pPr>
              <a:spcAft>
                <a:spcPts val="1100"/>
              </a:spcAft>
            </a:pPr>
            <a:r>
              <a:rPr lang="de-CH" sz="3600" dirty="0">
                <a:ea typeface="MS Mincho" panose="02020609040205080304" pitchFamily="49" charset="-128"/>
                <a:cs typeface="Times New Roman" panose="02020603050405020304" pitchFamily="18" charset="0"/>
              </a:rPr>
              <a:t>	Quels sont les défis qui subsistent ?</a:t>
            </a:r>
            <a:br>
              <a:rPr lang="de-CH" sz="3600" dirty="0">
                <a:ea typeface="MS Mincho" panose="02020609040205080304" pitchFamily="49" charset="-128"/>
                <a:cs typeface="Times New Roman" panose="02020603050405020304" pitchFamily="18" charset="0"/>
              </a:rPr>
            </a:br>
            <a:r>
              <a:rPr lang="de-CH" sz="3600" dirty="0">
                <a:ea typeface="MS Mincho" panose="02020609040205080304" pitchFamily="49" charset="-128"/>
                <a:cs typeface="Times New Roman" panose="02020603050405020304" pitchFamily="18" charset="0"/>
              </a:rPr>
              <a:t>	Quelles sont les approches actuelles dans les cantons de Bâle-Campagne et de Bâle-Ville ? (1/2)</a:t>
            </a:r>
          </a:p>
        </p:txBody>
      </p:sp>
      <p:sp>
        <p:nvSpPr>
          <p:cNvPr id="4" name="Foliennummernplatzhalter 3"/>
          <p:cNvSpPr>
            <a:spLocks noGrp="1"/>
          </p:cNvSpPr>
          <p:nvPr>
            <p:ph type="sldNum" sz="quarter" idx="10"/>
          </p:nvPr>
        </p:nvSpPr>
        <p:spPr/>
        <p:txBody>
          <a:bodyPr/>
          <a:lstStyle/>
          <a:p>
            <a:fld id="{44E00974-63E5-4E61-A13C-9F89126AE395}" type="slidenum">
              <a:rPr lang="en-US" smtClean="0"/>
              <a:t>17</a:t>
            </a:fld>
            <a:endParaRPr lang="en-US" dirty="0"/>
          </a:p>
        </p:txBody>
      </p:sp>
      <p:sp>
        <p:nvSpPr>
          <p:cNvPr id="8" name="Content Placeholder 2">
            <a:extLst>
              <a:ext uri="{FF2B5EF4-FFF2-40B4-BE49-F238E27FC236}">
                <a16:creationId xmlns:a16="http://schemas.microsoft.com/office/drawing/2014/main" id="{CB0926BE-1C95-46D9-B8E1-5295E487FA24}"/>
              </a:ext>
            </a:extLst>
          </p:cNvPr>
          <p:cNvSpPr>
            <a:spLocks noGrp="1"/>
          </p:cNvSpPr>
          <p:nvPr>
            <p:ph idx="1"/>
          </p:nvPr>
        </p:nvSpPr>
        <p:spPr>
          <a:xfrm>
            <a:off x="543339" y="1138906"/>
            <a:ext cx="11325387" cy="4525963"/>
          </a:xfrm>
        </p:spPr>
        <p:txBody>
          <a:bodyPr>
            <a:noAutofit/>
          </a:bodyPr>
          <a:lstStyle/>
          <a:p>
            <a:pPr>
              <a:lnSpc>
                <a:spcPct val="107000"/>
              </a:lnSpc>
              <a:spcAft>
                <a:spcPts val="600"/>
              </a:spcAft>
              <a:buFont typeface="Symbol" panose="05050102010706020507" pitchFamily="18" charset="2"/>
              <a:buChar char="-"/>
            </a:pPr>
            <a:r>
              <a:rPr lang="de-CH" dirty="0">
                <a:ea typeface="MS Mincho" panose="02020609040205080304" pitchFamily="49" charset="-128"/>
                <a:cs typeface="Times New Roman" panose="02020603050405020304" pitchFamily="18" charset="0"/>
              </a:rPr>
              <a:t>Les prestations d'assistance dans le domaine ambulatoire doivent être financées de manière uniforme - par exemple lorsque les besoins réels dépassent les prestations d'assistance AI accordées. Les prestations complémentaires doivent alors couvrir les lacunes qui en résultent.</a:t>
            </a:r>
          </a:p>
          <a:p>
            <a:pPr>
              <a:spcAft>
                <a:spcPts val="1100"/>
              </a:spcAft>
              <a:buFont typeface="Symbol" panose="05050102010706020507" pitchFamily="18" charset="2"/>
              <a:buChar char="-"/>
            </a:pPr>
            <a:r>
              <a:rPr lang="de-CH" dirty="0">
                <a:ea typeface="MS Mincho" panose="02020609040205080304" pitchFamily="49" charset="-128"/>
                <a:cs typeface="Times New Roman" panose="02020603050405020304" pitchFamily="18" charset="0"/>
              </a:rPr>
              <a:t>Permettre à la personne handicapée d'accéder aux services nécessaires et de les associer.</a:t>
            </a:r>
          </a:p>
          <a:p>
            <a:pPr>
              <a:spcAft>
                <a:spcPts val="1100"/>
              </a:spcAft>
              <a:buFont typeface="Symbol" panose="05050102010706020507" pitchFamily="18" charset="2"/>
              <a:buChar char="-"/>
            </a:pPr>
            <a:r>
              <a:rPr lang="de-CH" dirty="0">
                <a:ea typeface="MS Mincho" panose="02020609040205080304" pitchFamily="49" charset="-128"/>
                <a:cs typeface="Times New Roman" panose="02020603050405020304" pitchFamily="18" charset="0"/>
              </a:rPr>
              <a:t>Simplifier les processus administratifs - en vue de la numérisation</a:t>
            </a:r>
          </a:p>
        </p:txBody>
      </p:sp>
      <p:sp>
        <p:nvSpPr>
          <p:cNvPr id="2" name="Rechteck 1">
            <a:extLst>
              <a:ext uri="{FF2B5EF4-FFF2-40B4-BE49-F238E27FC236}">
                <a16:creationId xmlns:a16="http://schemas.microsoft.com/office/drawing/2014/main" id="{01C8D032-B548-4F50-91D3-B05CF534C22B}"/>
              </a:ext>
            </a:extLst>
          </p:cNvPr>
          <p:cNvSpPr/>
          <p:nvPr/>
        </p:nvSpPr>
        <p:spPr>
          <a:xfrm>
            <a:off x="552576" y="369458"/>
            <a:ext cx="620442" cy="544946"/>
          </a:xfrm>
          <a:prstGeom prst="rect">
            <a:avLst/>
          </a:prstGeom>
          <a:solidFill>
            <a:schemeClr val="accent6">
              <a:lumMod val="40000"/>
              <a:lumOff val="60000"/>
            </a:schemeClr>
          </a:solidFill>
          <a:ln>
            <a:solidFill>
              <a:schemeClr val="tx1"/>
            </a:solidFill>
          </a:ln>
        </p:spPr>
        <p:txBody>
          <a:bodyPr vert="horz" lIns="91440" tIns="45720" rIns="91440" bIns="45720" rtlCol="0" anchor="ctr">
            <a:noAutofit/>
          </a:bodyPr>
          <a:lstStyle/>
          <a:p>
            <a:pPr algn="ctr" defTabSz="457200">
              <a:spcBef>
                <a:spcPts val="600"/>
              </a:spcBef>
            </a:pPr>
            <a:r>
              <a:rPr lang="de-CH" sz="3000" b="1" dirty="0">
                <a:latin typeface="+mj-lt"/>
                <a:ea typeface="+mj-ea"/>
                <a:cs typeface="+mj-cs"/>
              </a:rPr>
              <a:t>3</a:t>
            </a:r>
            <a:r>
              <a:rPr lang="de-CH" sz="3000" b="1" dirty="0">
                <a:solidFill>
                  <a:schemeClr val="tx1"/>
                </a:solidFill>
                <a:latin typeface="+mj-lt"/>
                <a:ea typeface="+mj-ea"/>
                <a:cs typeface="+mj-cs"/>
              </a:rPr>
              <a:t>.</a:t>
            </a:r>
          </a:p>
        </p:txBody>
      </p:sp>
    </p:spTree>
    <p:extLst>
      <p:ext uri="{BB962C8B-B14F-4D97-AF65-F5344CB8AC3E}">
        <p14:creationId xmlns:p14="http://schemas.microsoft.com/office/powerpoint/2010/main" val="1796312048"/>
      </p:ext>
    </p:extLst>
  </p:cSld>
  <p:clrMapOvr>
    <a:masterClrMapping/>
  </p:clrMapOvr>
</p:sld>
</file>

<file path=ppt/slides/slide18.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fontScale="90000"/>
          </a:bodyPr>
          <a:lstStyle/>
          <a:p>
            <a:pPr>
              <a:spcAft>
                <a:spcPts val="1100"/>
              </a:spcAft>
            </a:pPr>
            <a:r>
              <a:rPr lang="de-CH" sz="3600" dirty="0">
                <a:ea typeface="MS Mincho" panose="02020609040205080304" pitchFamily="49" charset="-128"/>
                <a:cs typeface="Times New Roman" panose="02020603050405020304" pitchFamily="18" charset="0"/>
              </a:rPr>
              <a:t>	Quels sont les défis qui subsistent ?</a:t>
            </a:r>
            <a:br>
              <a:rPr lang="de-CH" sz="3600" dirty="0">
                <a:ea typeface="MS Mincho" panose="02020609040205080304" pitchFamily="49" charset="-128"/>
                <a:cs typeface="Times New Roman" panose="02020603050405020304" pitchFamily="18" charset="0"/>
              </a:rPr>
            </a:br>
            <a:r>
              <a:rPr lang="de-CH" sz="3600" dirty="0">
                <a:ea typeface="MS Mincho" panose="02020609040205080304" pitchFamily="49" charset="-128"/>
                <a:cs typeface="Times New Roman" panose="02020603050405020304" pitchFamily="18" charset="0"/>
              </a:rPr>
              <a:t>	Quelles sont les approches actuelles dans les cantons de Bâle-Campagne et de Bâle-Ville ? (2/2)</a:t>
            </a:r>
          </a:p>
        </p:txBody>
      </p:sp>
      <p:sp>
        <p:nvSpPr>
          <p:cNvPr id="4" name="Foliennummernplatzhalter 3"/>
          <p:cNvSpPr>
            <a:spLocks noGrp="1"/>
          </p:cNvSpPr>
          <p:nvPr>
            <p:ph type="sldNum" sz="quarter" idx="10"/>
          </p:nvPr>
        </p:nvSpPr>
        <p:spPr/>
        <p:txBody>
          <a:bodyPr/>
          <a:lstStyle/>
          <a:p>
            <a:fld id="{44E00974-63E5-4E61-A13C-9F89126AE395}" type="slidenum">
              <a:rPr lang="en-US" smtClean="0"/>
              <a:t>18</a:t>
            </a:fld>
            <a:endParaRPr lang="en-US" dirty="0"/>
          </a:p>
        </p:txBody>
      </p:sp>
      <p:sp>
        <p:nvSpPr>
          <p:cNvPr id="8" name="Content Placeholder 2">
            <a:extLst>
              <a:ext uri="{FF2B5EF4-FFF2-40B4-BE49-F238E27FC236}">
                <a16:creationId xmlns:a16="http://schemas.microsoft.com/office/drawing/2014/main" id="{CB0926BE-1C95-46D9-B8E1-5295E487FA24}"/>
              </a:ext>
            </a:extLst>
          </p:cNvPr>
          <p:cNvSpPr>
            <a:spLocks noGrp="1"/>
          </p:cNvSpPr>
          <p:nvPr>
            <p:ph idx="1"/>
          </p:nvPr>
        </p:nvSpPr>
        <p:spPr>
          <a:xfrm>
            <a:off x="543339" y="1138906"/>
            <a:ext cx="11325387" cy="4525963"/>
          </a:xfrm>
        </p:spPr>
        <p:txBody>
          <a:bodyPr>
            <a:noAutofit/>
          </a:bodyPr>
          <a:lstStyle/>
          <a:p>
            <a:pPr>
              <a:spcAft>
                <a:spcPts val="1100"/>
              </a:spcAft>
              <a:buFont typeface="Symbol" panose="05050102010706020507" pitchFamily="18" charset="2"/>
              <a:buChar char="-"/>
            </a:pPr>
            <a:r>
              <a:rPr lang="de-CH" dirty="0">
                <a:ea typeface="MS Mincho" panose="02020609040205080304" pitchFamily="49" charset="-128"/>
                <a:cs typeface="Times New Roman" panose="02020603050405020304" pitchFamily="18" charset="0"/>
              </a:rPr>
              <a:t>Harmonisation des outils d'évaluation des besoins :</a:t>
            </a:r>
          </a:p>
          <a:p>
            <a:pPr marL="360000" lvl="1" indent="-144000">
              <a:spcAft>
                <a:spcPts val="1100"/>
              </a:spcAft>
              <a:buFont typeface="Courier New" panose="02070309020205020404" pitchFamily="49" charset="0"/>
              <a:buChar char="o"/>
            </a:pPr>
            <a:r>
              <a:rPr lang="de-CH" sz="3000" dirty="0">
                <a:ea typeface="MS Mincho" panose="02020609040205080304" pitchFamily="49" charset="-128"/>
                <a:cs typeface="Times New Roman" panose="02020603050405020304" pitchFamily="18" charset="0"/>
              </a:rPr>
              <a:t>En cas de perception de prestations ambulatoires et stationnaires (à BL et BS)</a:t>
            </a:r>
          </a:p>
          <a:p>
            <a:pPr marL="360000" lvl="1" indent="-144000">
              <a:spcAft>
                <a:spcPts val="1100"/>
              </a:spcAft>
              <a:buFont typeface="Courier New" panose="02070309020205020404" pitchFamily="49" charset="0"/>
              <a:buChar char="o"/>
            </a:pPr>
            <a:r>
              <a:rPr lang="de-CH" sz="3000" dirty="0">
                <a:ea typeface="MS Mincho" panose="02020609040205080304" pitchFamily="49" charset="-128"/>
                <a:cs typeface="Times New Roman" panose="02020603050405020304" pitchFamily="18" charset="0"/>
              </a:rPr>
              <a:t>Exigence : norme uniforme (Confédération/cantons). Instrument uniforme pour la saisie des besoins individuels comme base pour les prestations d'assistance de la Confédération et des cantons - Proposition : reprise du plan d'aide individuel (PAI)</a:t>
            </a:r>
          </a:p>
          <a:p>
            <a:pPr>
              <a:spcAft>
                <a:spcPts val="1100"/>
              </a:spcAft>
              <a:buFont typeface="Symbol" panose="05050102010706020507" pitchFamily="18" charset="2"/>
              <a:buChar char="-"/>
            </a:pPr>
            <a:r>
              <a:rPr lang="de-CH" dirty="0">
                <a:ea typeface="MS Mincho" panose="02020609040205080304" pitchFamily="49" charset="-128"/>
                <a:cs typeface="Times New Roman" panose="02020603050405020304" pitchFamily="18" charset="0"/>
              </a:rPr>
              <a:t>Changement culturel : alternatives à l'entrée et au maintien en institution.</a:t>
            </a:r>
          </a:p>
        </p:txBody>
      </p:sp>
      <p:sp>
        <p:nvSpPr>
          <p:cNvPr id="2" name="Rechteck 1">
            <a:extLst>
              <a:ext uri="{FF2B5EF4-FFF2-40B4-BE49-F238E27FC236}">
                <a16:creationId xmlns:a16="http://schemas.microsoft.com/office/drawing/2014/main" id="{01C8D032-B548-4F50-91D3-B05CF534C22B}"/>
              </a:ext>
            </a:extLst>
          </p:cNvPr>
          <p:cNvSpPr/>
          <p:nvPr/>
        </p:nvSpPr>
        <p:spPr>
          <a:xfrm>
            <a:off x="552576" y="369458"/>
            <a:ext cx="620442" cy="544946"/>
          </a:xfrm>
          <a:prstGeom prst="rect">
            <a:avLst/>
          </a:prstGeom>
          <a:solidFill>
            <a:schemeClr val="accent6">
              <a:lumMod val="40000"/>
              <a:lumOff val="60000"/>
            </a:schemeClr>
          </a:solidFill>
          <a:ln>
            <a:solidFill>
              <a:schemeClr val="tx1"/>
            </a:solidFill>
          </a:ln>
        </p:spPr>
        <p:txBody>
          <a:bodyPr vert="horz" lIns="91440" tIns="45720" rIns="91440" bIns="45720" rtlCol="0" anchor="ctr">
            <a:noAutofit/>
          </a:bodyPr>
          <a:lstStyle/>
          <a:p>
            <a:pPr algn="ctr" defTabSz="457200">
              <a:spcBef>
                <a:spcPts val="600"/>
              </a:spcBef>
            </a:pPr>
            <a:r>
              <a:rPr lang="de-CH" sz="3000" b="1" dirty="0">
                <a:latin typeface="+mj-lt"/>
                <a:ea typeface="+mj-ea"/>
                <a:cs typeface="+mj-cs"/>
              </a:rPr>
              <a:t>3</a:t>
            </a:r>
            <a:r>
              <a:rPr lang="de-CH" sz="3000" b="1" dirty="0">
                <a:solidFill>
                  <a:schemeClr val="tx1"/>
                </a:solidFill>
                <a:latin typeface="+mj-lt"/>
                <a:ea typeface="+mj-ea"/>
                <a:cs typeface="+mj-cs"/>
              </a:rPr>
              <a:t>.</a:t>
            </a:r>
          </a:p>
        </p:txBody>
      </p:sp>
    </p:spTree>
    <p:extLst>
      <p:ext uri="{BB962C8B-B14F-4D97-AF65-F5344CB8AC3E}">
        <p14:creationId xmlns:p14="http://schemas.microsoft.com/office/powerpoint/2010/main" val="1978496402"/>
      </p:ext>
    </p:extLst>
  </p:cSld>
  <p:clrMapOvr>
    <a:masterClrMapping/>
  </p:clrMapOvr>
</p:sld>
</file>

<file path=ppt/slides/slide19.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pPr>
              <a:spcAft>
                <a:spcPts val="1100"/>
              </a:spcAft>
            </a:pPr>
            <a:r>
              <a:rPr lang="de-CH" dirty="0">
                <a:ea typeface="MS Mincho" panose="02020609040205080304" pitchFamily="49" charset="-128"/>
                <a:cs typeface="Times New Roman" panose="02020603050405020304" pitchFamily="18" charset="0"/>
              </a:rPr>
              <a:t>	 Transitions et interfaces</a:t>
            </a:r>
          </a:p>
        </p:txBody>
      </p:sp>
      <p:sp>
        <p:nvSpPr>
          <p:cNvPr id="4" name="Foliennummernplatzhalter 3"/>
          <p:cNvSpPr>
            <a:spLocks noGrp="1"/>
          </p:cNvSpPr>
          <p:nvPr>
            <p:ph type="sldNum" sz="quarter" idx="10"/>
          </p:nvPr>
        </p:nvSpPr>
        <p:spPr/>
        <p:txBody>
          <a:bodyPr/>
          <a:lstStyle/>
          <a:p>
            <a:fld id="{44E00974-63E5-4E61-A13C-9F89126AE395}" type="slidenum">
              <a:rPr lang="en-US" smtClean="0"/>
              <a:t>19</a:t>
            </a:fld>
            <a:endParaRPr lang="en-US" dirty="0"/>
          </a:p>
        </p:txBody>
      </p:sp>
      <p:sp>
        <p:nvSpPr>
          <p:cNvPr id="8" name="Content Placeholder 2">
            <a:extLst>
              <a:ext uri="{FF2B5EF4-FFF2-40B4-BE49-F238E27FC236}">
                <a16:creationId xmlns:a16="http://schemas.microsoft.com/office/drawing/2014/main" id="{CB0926BE-1C95-46D9-B8E1-5295E487FA24}"/>
              </a:ext>
            </a:extLst>
          </p:cNvPr>
          <p:cNvSpPr>
            <a:spLocks noGrp="1"/>
          </p:cNvSpPr>
          <p:nvPr>
            <p:ph idx="1"/>
          </p:nvPr>
        </p:nvSpPr>
        <p:spPr>
          <a:xfrm>
            <a:off x="543339" y="1138906"/>
            <a:ext cx="11325387" cy="4525963"/>
          </a:xfrm>
        </p:spPr>
        <p:txBody>
          <a:bodyPr>
            <a:noAutofit/>
          </a:bodyPr>
          <a:lstStyle/>
          <a:p>
            <a:pPr>
              <a:lnSpc>
                <a:spcPct val="100000"/>
              </a:lnSpc>
              <a:spcBef>
                <a:spcPts val="600"/>
              </a:spcBef>
              <a:spcAft>
                <a:spcPts val="600"/>
              </a:spcAft>
              <a:buFont typeface="Symbol" panose="05050102010706020507" pitchFamily="18" charset="2"/>
              <a:buChar char="-"/>
            </a:pPr>
            <a:r>
              <a:rPr lang="de-CH" dirty="0">
                <a:ea typeface="MS Mincho" panose="02020609040205080304" pitchFamily="49" charset="-128"/>
                <a:cs typeface="Times New Roman" panose="02020603050405020304" pitchFamily="18" charset="0"/>
              </a:rPr>
              <a:t>Lien entre les domaines spécialisés : Psychiatrie aiguë / soins / logement autonome ;</a:t>
            </a:r>
          </a:p>
          <a:p>
            <a:pPr>
              <a:spcAft>
                <a:spcPts val="1100"/>
              </a:spcAft>
              <a:buFont typeface="Symbol" panose="05050102010706020507" pitchFamily="18" charset="2"/>
              <a:buChar char="-"/>
            </a:pPr>
            <a:r>
              <a:rPr lang="de-CH" dirty="0">
                <a:ea typeface="MS Mincho" panose="02020609040205080304" pitchFamily="49" charset="-128"/>
                <a:cs typeface="Times New Roman" panose="02020603050405020304" pitchFamily="18" charset="0"/>
              </a:rPr>
              <a:t>Âge de la vie - Biographie :</a:t>
            </a:r>
          </a:p>
          <a:p>
            <a:pPr lvl="1">
              <a:spcAft>
                <a:spcPts val="1100"/>
              </a:spcAft>
              <a:buFont typeface="Symbol" panose="05050102010706020507" pitchFamily="18" charset="2"/>
              <a:buChar char="-"/>
            </a:pPr>
            <a:r>
              <a:rPr lang="de-CH" sz="3000" dirty="0">
                <a:ea typeface="MS Mincho" panose="02020609040205080304" pitchFamily="49" charset="-128"/>
                <a:cs typeface="Times New Roman" panose="02020603050405020304" pitchFamily="18" charset="0"/>
              </a:rPr>
              <a:t>Coordination du secteur jeunes - adultes (structure de soins adaptée à l'âge) ;</a:t>
            </a:r>
          </a:p>
          <a:p>
            <a:pPr lvl="1">
              <a:spcAft>
                <a:spcPts val="1100"/>
              </a:spcAft>
              <a:buFont typeface="Symbol" panose="05050102010706020507" pitchFamily="18" charset="2"/>
              <a:buChar char="-"/>
            </a:pPr>
            <a:r>
              <a:rPr lang="de-CH" sz="3000" dirty="0">
                <a:ea typeface="MS Mincho" panose="02020609040205080304" pitchFamily="49" charset="-128"/>
                <a:cs typeface="Times New Roman" panose="02020603050405020304" pitchFamily="18" charset="0"/>
              </a:rPr>
              <a:t> dans la vieillesse ;</a:t>
            </a:r>
          </a:p>
          <a:p>
            <a:pPr lvl="1">
              <a:spcAft>
                <a:spcPts val="1100"/>
              </a:spcAft>
              <a:buFont typeface="Symbol" panose="05050102010706020507" pitchFamily="18" charset="2"/>
              <a:buChar char="-"/>
            </a:pPr>
            <a:r>
              <a:rPr lang="de-CH" sz="3000" dirty="0">
                <a:ea typeface="MS Mincho" panose="02020609040205080304" pitchFamily="49" charset="-128"/>
                <a:cs typeface="Times New Roman" panose="02020603050405020304" pitchFamily="18" charset="0"/>
              </a:rPr>
              <a:t>Soutien à la transition vers une vie indépendante - Care </a:t>
            </a:r>
            <a:r>
              <a:rPr lang="de-CH" sz="3000" dirty="0" err="1">
                <a:ea typeface="MS Mincho" panose="02020609040205080304" pitchFamily="49" charset="-128"/>
                <a:cs typeface="Times New Roman" panose="02020603050405020304" pitchFamily="18" charset="0"/>
              </a:rPr>
              <a:t>Leaver</a:t>
            </a:r>
            <a:r>
              <a:rPr lang="de-CH" sz="3000" dirty="0">
                <a:ea typeface="MS Mincho" panose="02020609040205080304" pitchFamily="49" charset="-128"/>
                <a:cs typeface="Times New Roman" panose="02020603050405020304" pitchFamily="18" charset="0"/>
              </a:rPr>
              <a:t>.</a:t>
            </a:r>
          </a:p>
        </p:txBody>
      </p:sp>
      <p:sp>
        <p:nvSpPr>
          <p:cNvPr id="2" name="Rechteck 1">
            <a:extLst>
              <a:ext uri="{FF2B5EF4-FFF2-40B4-BE49-F238E27FC236}">
                <a16:creationId xmlns:a16="http://schemas.microsoft.com/office/drawing/2014/main" id="{01C8D032-B548-4F50-91D3-B05CF534C22B}"/>
              </a:ext>
            </a:extLst>
          </p:cNvPr>
          <p:cNvSpPr/>
          <p:nvPr/>
        </p:nvSpPr>
        <p:spPr>
          <a:xfrm>
            <a:off x="552576" y="369458"/>
            <a:ext cx="620442" cy="544946"/>
          </a:xfrm>
          <a:prstGeom prst="rect">
            <a:avLst/>
          </a:prstGeom>
          <a:solidFill>
            <a:schemeClr val="accent6">
              <a:lumMod val="40000"/>
              <a:lumOff val="60000"/>
            </a:schemeClr>
          </a:solidFill>
          <a:ln>
            <a:solidFill>
              <a:schemeClr val="tx1"/>
            </a:solidFill>
          </a:ln>
        </p:spPr>
        <p:txBody>
          <a:bodyPr vert="horz" lIns="91440" tIns="45720" rIns="91440" bIns="45720" rtlCol="0" anchor="ctr">
            <a:noAutofit/>
          </a:bodyPr>
          <a:lstStyle/>
          <a:p>
            <a:pPr algn="ctr" defTabSz="457200">
              <a:spcBef>
                <a:spcPts val="600"/>
              </a:spcBef>
            </a:pPr>
            <a:r>
              <a:rPr lang="de-CH" sz="3000" b="1" dirty="0">
                <a:latin typeface="+mj-lt"/>
                <a:ea typeface="+mj-ea"/>
                <a:cs typeface="+mj-cs"/>
              </a:rPr>
              <a:t>3</a:t>
            </a:r>
            <a:r>
              <a:rPr lang="de-CH" sz="3000" b="1" dirty="0">
                <a:solidFill>
                  <a:schemeClr val="tx1"/>
                </a:solidFill>
                <a:latin typeface="+mj-lt"/>
                <a:ea typeface="+mj-ea"/>
                <a:cs typeface="+mj-cs"/>
              </a:rPr>
              <a:t>.</a:t>
            </a:r>
          </a:p>
        </p:txBody>
      </p:sp>
    </p:spTree>
    <p:extLst>
      <p:ext uri="{BB962C8B-B14F-4D97-AF65-F5344CB8AC3E}">
        <p14:creationId xmlns:p14="http://schemas.microsoft.com/office/powerpoint/2010/main" val="1295612466"/>
      </p:ext>
    </p:extLst>
  </p:cSld>
  <p:clrMapOvr>
    <a:masterClrMapping/>
  </p:clrMapOvr>
</p:sld>
</file>

<file path=ppt/slides/slide2.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a:solidFill>
                  <a:schemeClr val="tx1"/>
                </a:solidFill>
              </a:rPr>
              <a:t>Agenda</a:t>
            </a:r>
          </a:p>
        </p:txBody>
      </p:sp>
      <p:sp>
        <p:nvSpPr>
          <p:cNvPr id="4" name="Foliennummernplatzhalter 3"/>
          <p:cNvSpPr>
            <a:spLocks noGrp="1"/>
          </p:cNvSpPr>
          <p:nvPr>
            <p:ph type="sldNum" sz="quarter" idx="10"/>
          </p:nvPr>
        </p:nvSpPr>
        <p:spPr/>
        <p:txBody>
          <a:bodyPr/>
          <a:lstStyle/>
          <a:p>
            <a:fld id="{44E00974-63E5-4E61-A13C-9F89126AE395}" type="slidenum">
              <a:rPr lang="en-US" smtClean="0"/>
              <a:t>2</a:t>
            </a:fld>
            <a:endParaRPr lang="en-US" dirty="0"/>
          </a:p>
        </p:txBody>
      </p:sp>
      <p:sp>
        <p:nvSpPr>
          <p:cNvPr id="5" name="Title 1">
            <a:extLst>
              <a:ext uri="{FF2B5EF4-FFF2-40B4-BE49-F238E27FC236}">
                <a16:creationId xmlns:a16="http://schemas.microsoft.com/office/drawing/2014/main" id="{BB0D027C-FCC8-48AA-AE1A-6B97ABF73591}"/>
              </a:ext>
            </a:extLst>
          </p:cNvPr>
          <p:cNvSpPr txBox="1">
            <a:spLocks/>
          </p:cNvSpPr>
          <p:nvPr/>
        </p:nvSpPr>
        <p:spPr>
          <a:xfrm>
            <a:off x="530087" y="1612409"/>
            <a:ext cx="11163149" cy="489225"/>
          </a:xfrm>
          <a:prstGeom prst="rect">
            <a:avLst/>
          </a:prstGeom>
          <a:solidFill>
            <a:srgbClr val="4BACC6">
              <a:lumMod val="40000"/>
              <a:lumOff val="60000"/>
            </a:srgbClr>
          </a:solidFill>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de-CH" sz="3000" b="0" i="0" u="none" strike="noStrike" kern="1200" cap="none" spc="0" normalizeH="0" baseline="0" noProof="0" dirty="0">
                <a:ln>
                  <a:noFill/>
                </a:ln>
                <a:solidFill>
                  <a:prstClr val="black"/>
                </a:solidFill>
                <a:effectLst/>
                <a:uLnTx/>
                <a:uFillTx/>
                <a:latin typeface="Calibri"/>
                <a:ea typeface="+mj-ea"/>
                <a:cs typeface="+mj-cs"/>
              </a:rPr>
              <a:t>1er principe d'action de la CRDPH des Nations unies</a:t>
            </a:r>
          </a:p>
        </p:txBody>
      </p:sp>
      <p:sp>
        <p:nvSpPr>
          <p:cNvPr id="9" name="Title 1">
            <a:extLst>
              <a:ext uri="{FF2B5EF4-FFF2-40B4-BE49-F238E27FC236}">
                <a16:creationId xmlns:a16="http://schemas.microsoft.com/office/drawing/2014/main" id="{55E91624-F417-4871-9DCA-69655D06FDFC}"/>
              </a:ext>
            </a:extLst>
          </p:cNvPr>
          <p:cNvSpPr txBox="1">
            <a:spLocks/>
          </p:cNvSpPr>
          <p:nvPr/>
        </p:nvSpPr>
        <p:spPr>
          <a:xfrm>
            <a:off x="530087" y="2337226"/>
            <a:ext cx="11163149" cy="421877"/>
          </a:xfrm>
          <a:prstGeom prst="rect">
            <a:avLst/>
          </a:prstGeom>
          <a:solidFill>
            <a:srgbClr val="FAEDB8"/>
          </a:solidFill>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514350" marR="0" lvl="0" indent="-514350" algn="l" defTabSz="457200" rtl="0" eaLnBrk="1" fontAlgn="auto" latinLnBrk="0" hangingPunct="1">
              <a:lnSpc>
                <a:spcPct val="100000"/>
              </a:lnSpc>
              <a:spcBef>
                <a:spcPct val="0"/>
              </a:spcBef>
              <a:spcAft>
                <a:spcPts val="0"/>
              </a:spcAft>
              <a:buClrTx/>
              <a:buSzTx/>
              <a:buFontTx/>
              <a:buAutoNum type="arabicPeriod" startAt="2"/>
              <a:tabLst/>
              <a:defRPr/>
            </a:pPr>
            <a:r>
              <a:rPr kumimoji="0" lang="de-CH" sz="3000" b="0" i="0" u="none" strike="noStrike" kern="1200" cap="none" spc="0" normalizeH="0" baseline="0" noProof="0" dirty="0">
                <a:ln>
                  <a:noFill/>
                </a:ln>
                <a:solidFill>
                  <a:prstClr val="black"/>
                </a:solidFill>
                <a:effectLst/>
                <a:uLnTx/>
                <a:uFillTx/>
                <a:latin typeface="Calibri"/>
                <a:ea typeface="+mj-ea"/>
                <a:cs typeface="+mj-cs"/>
              </a:rPr>
              <a:t>Focus sur l'assistance - </a:t>
            </a:r>
            <a:r>
              <a:rPr lang="de-CH" sz="3000" dirty="0">
                <a:solidFill>
                  <a:prstClr val="black"/>
                </a:solidFill>
                <a:latin typeface="Calibri"/>
              </a:rPr>
              <a:t>Que font déjà la Confédération et les cantons aujourd'hui ?</a:t>
            </a:r>
            <a:endParaRPr kumimoji="0" lang="de-CH" sz="3000" b="0" i="0" u="none" strike="noStrike" kern="1200" cap="none" spc="0" normalizeH="0" baseline="0" noProof="0" dirty="0">
              <a:ln>
                <a:noFill/>
              </a:ln>
              <a:solidFill>
                <a:prstClr val="black"/>
              </a:solidFill>
              <a:effectLst/>
              <a:uLnTx/>
              <a:uFillTx/>
              <a:latin typeface="Calibri"/>
              <a:ea typeface="+mj-ea"/>
              <a:cs typeface="+mj-cs"/>
            </a:endParaRPr>
          </a:p>
        </p:txBody>
      </p:sp>
      <p:sp>
        <p:nvSpPr>
          <p:cNvPr id="12" name="Title 1">
            <a:extLst>
              <a:ext uri="{FF2B5EF4-FFF2-40B4-BE49-F238E27FC236}">
                <a16:creationId xmlns:a16="http://schemas.microsoft.com/office/drawing/2014/main" id="{6CBAD981-FD99-4603-901A-37C270A8485E}"/>
              </a:ext>
            </a:extLst>
          </p:cNvPr>
          <p:cNvSpPr txBox="1">
            <a:spLocks/>
          </p:cNvSpPr>
          <p:nvPr/>
        </p:nvSpPr>
        <p:spPr>
          <a:xfrm>
            <a:off x="530086" y="2999769"/>
            <a:ext cx="11163149" cy="421877"/>
          </a:xfrm>
          <a:prstGeom prst="rect">
            <a:avLst/>
          </a:prstGeom>
          <a:solidFill>
            <a:srgbClr val="CBF2C0"/>
          </a:solidFill>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lang="de-CH" sz="3000" dirty="0">
                <a:solidFill>
                  <a:prstClr val="black"/>
                </a:solidFill>
                <a:latin typeface="Calibri"/>
              </a:rPr>
              <a:t>3</a:t>
            </a:r>
            <a:r>
              <a:rPr kumimoji="0" lang="de-CH" sz="3000" b="0" i="0" u="none" strike="noStrike" kern="1200" cap="none" spc="0" normalizeH="0" baseline="0" noProof="0" dirty="0">
                <a:ln>
                  <a:noFill/>
                </a:ln>
                <a:solidFill>
                  <a:prstClr val="black"/>
                </a:solidFill>
                <a:effectLst/>
                <a:uLnTx/>
                <a:uFillTx/>
                <a:latin typeface="Calibri"/>
                <a:ea typeface="+mj-ea"/>
                <a:cs typeface="+mj-cs"/>
              </a:rPr>
              <a:t>. focus sur l'aide aux personnes handicapées BL et BS</a:t>
            </a:r>
          </a:p>
        </p:txBody>
      </p:sp>
      <p:sp>
        <p:nvSpPr>
          <p:cNvPr id="13" name="Title 1">
            <a:extLst>
              <a:ext uri="{FF2B5EF4-FFF2-40B4-BE49-F238E27FC236}">
                <a16:creationId xmlns:a16="http://schemas.microsoft.com/office/drawing/2014/main" id="{53FD12C5-ABE9-4A75-8714-4DC8FFFF4B11}"/>
              </a:ext>
            </a:extLst>
          </p:cNvPr>
          <p:cNvSpPr txBox="1">
            <a:spLocks/>
          </p:cNvSpPr>
          <p:nvPr/>
        </p:nvSpPr>
        <p:spPr>
          <a:xfrm>
            <a:off x="530087" y="3647292"/>
            <a:ext cx="11163149" cy="421877"/>
          </a:xfrm>
          <a:prstGeom prst="rect">
            <a:avLst/>
          </a:prstGeom>
          <a:solidFill>
            <a:srgbClr val="F79646">
              <a:lumMod val="40000"/>
              <a:lumOff val="60000"/>
            </a:srgbClr>
          </a:solidFill>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lang="de-CH" sz="3000" dirty="0">
                <a:solidFill>
                  <a:prstClr val="black"/>
                </a:solidFill>
                <a:latin typeface="Calibri"/>
              </a:rPr>
              <a:t>4</a:t>
            </a:r>
            <a:r>
              <a:rPr kumimoji="0" lang="de-CH" sz="3000" b="0" i="0" u="none" strike="noStrike" kern="1200" cap="none" spc="0" normalizeH="0" baseline="0" noProof="0" dirty="0">
                <a:ln>
                  <a:noFill/>
                </a:ln>
                <a:solidFill>
                  <a:prstClr val="black"/>
                </a:solidFill>
                <a:effectLst/>
                <a:uLnTx/>
                <a:uFillTx/>
                <a:latin typeface="Calibri"/>
                <a:ea typeface="+mj-ea"/>
                <a:cs typeface="+mj-cs"/>
              </a:rPr>
              <a:t>. conclusion</a:t>
            </a:r>
          </a:p>
        </p:txBody>
      </p:sp>
    </p:spTree>
    <p:extLst>
      <p:ext uri="{BB962C8B-B14F-4D97-AF65-F5344CB8AC3E}">
        <p14:creationId xmlns:p14="http://schemas.microsoft.com/office/powerpoint/2010/main" val="3148482051"/>
      </p:ext>
    </p:extLst>
  </p:cSld>
  <p:clrMapOvr>
    <a:masterClrMapping/>
  </p:clrMapOvr>
</p:sld>
</file>

<file path=ppt/slides/slide20.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pPr>
              <a:spcAft>
                <a:spcPts val="1100"/>
              </a:spcAft>
            </a:pPr>
            <a:r>
              <a:rPr lang="de-CH" dirty="0">
                <a:ea typeface="MS Mincho" panose="02020609040205080304" pitchFamily="49" charset="-128"/>
                <a:cs typeface="Times New Roman" panose="02020603050405020304" pitchFamily="18" charset="0"/>
              </a:rPr>
              <a:t>	 Autres thèmes</a:t>
            </a:r>
          </a:p>
        </p:txBody>
      </p:sp>
      <p:sp>
        <p:nvSpPr>
          <p:cNvPr id="4" name="Foliennummernplatzhalter 3"/>
          <p:cNvSpPr>
            <a:spLocks noGrp="1"/>
          </p:cNvSpPr>
          <p:nvPr>
            <p:ph type="sldNum" sz="quarter" idx="10"/>
          </p:nvPr>
        </p:nvSpPr>
        <p:spPr/>
        <p:txBody>
          <a:bodyPr/>
          <a:lstStyle/>
          <a:p>
            <a:fld id="{44E00974-63E5-4E61-A13C-9F89126AE395}" type="slidenum">
              <a:rPr lang="en-US" smtClean="0"/>
              <a:t>20</a:t>
            </a:fld>
            <a:endParaRPr lang="en-US" dirty="0"/>
          </a:p>
        </p:txBody>
      </p:sp>
      <p:sp>
        <p:nvSpPr>
          <p:cNvPr id="8" name="Content Placeholder 2">
            <a:extLst>
              <a:ext uri="{FF2B5EF4-FFF2-40B4-BE49-F238E27FC236}">
                <a16:creationId xmlns:a16="http://schemas.microsoft.com/office/drawing/2014/main" id="{CB0926BE-1C95-46D9-B8E1-5295E487FA24}"/>
              </a:ext>
            </a:extLst>
          </p:cNvPr>
          <p:cNvSpPr>
            <a:spLocks noGrp="1"/>
          </p:cNvSpPr>
          <p:nvPr>
            <p:ph idx="1"/>
          </p:nvPr>
        </p:nvSpPr>
        <p:spPr>
          <a:xfrm>
            <a:off x="543339" y="1138906"/>
            <a:ext cx="11325387" cy="4525963"/>
          </a:xfrm>
        </p:spPr>
        <p:txBody>
          <a:bodyPr>
            <a:noAutofit/>
          </a:bodyPr>
          <a:lstStyle/>
          <a:p>
            <a:pPr>
              <a:spcAft>
                <a:spcPts val="1100"/>
              </a:spcAft>
              <a:buFont typeface="Symbol" panose="05050102010706020507" pitchFamily="18" charset="2"/>
              <a:buChar char="-"/>
            </a:pPr>
            <a:r>
              <a:rPr lang="de-CH" dirty="0">
                <a:ea typeface="MS Mincho" panose="02020609040205080304" pitchFamily="49" charset="-128"/>
                <a:cs typeface="Times New Roman" panose="02020603050405020304" pitchFamily="18" charset="0"/>
              </a:rPr>
              <a:t>Question de proportionnalité : l'individualisation ne peut pas être entièrement financée en institution, il y a aussi des limites en ambulatoire.</a:t>
            </a:r>
          </a:p>
          <a:p>
            <a:pPr>
              <a:spcAft>
                <a:spcPts val="1100"/>
              </a:spcAft>
              <a:buFont typeface="Symbol" panose="05050102010706020507" pitchFamily="18" charset="2"/>
              <a:buChar char="-"/>
            </a:pPr>
            <a:r>
              <a:rPr lang="de-CH" dirty="0">
                <a:ea typeface="MS Mincho" panose="02020609040205080304" pitchFamily="49" charset="-128"/>
                <a:cs typeface="Times New Roman" panose="02020603050405020304" pitchFamily="18" charset="0"/>
              </a:rPr>
              <a:t>Quelles sont les responsabilités de la personne handicapée en termes de supervision et de financement ?</a:t>
            </a:r>
          </a:p>
          <a:p>
            <a:pPr>
              <a:spcAft>
                <a:spcPts val="1100"/>
              </a:spcAft>
              <a:buFont typeface="Symbol" panose="05050102010706020507" pitchFamily="18" charset="2"/>
              <a:buChar char="-"/>
            </a:pPr>
            <a:r>
              <a:rPr lang="de-CH" dirty="0">
                <a:ea typeface="MS Mincho" panose="02020609040205080304" pitchFamily="49" charset="-128"/>
                <a:cs typeface="Times New Roman" panose="02020603050405020304" pitchFamily="18" charset="0"/>
              </a:rPr>
              <a:t>Le goulet d'étranglement du logement : comment rendre les logements accessibles ? </a:t>
            </a:r>
          </a:p>
          <a:p>
            <a:pPr>
              <a:spcAft>
                <a:spcPts val="1100"/>
              </a:spcAft>
              <a:buFont typeface="Symbol" panose="05050102010706020507" pitchFamily="18" charset="2"/>
              <a:buChar char="-"/>
            </a:pPr>
            <a:r>
              <a:rPr lang="de-CH" dirty="0">
                <a:ea typeface="MS Mincho" panose="02020609040205080304" pitchFamily="49" charset="-128"/>
                <a:cs typeface="Times New Roman" panose="02020603050405020304" pitchFamily="18" charset="0"/>
              </a:rPr>
              <a:t>Orientation vers l'espace social : service communautaire</a:t>
            </a:r>
          </a:p>
        </p:txBody>
      </p:sp>
      <p:sp>
        <p:nvSpPr>
          <p:cNvPr id="2" name="Rechteck 1">
            <a:extLst>
              <a:ext uri="{FF2B5EF4-FFF2-40B4-BE49-F238E27FC236}">
                <a16:creationId xmlns:a16="http://schemas.microsoft.com/office/drawing/2014/main" id="{01C8D032-B548-4F50-91D3-B05CF534C22B}"/>
              </a:ext>
            </a:extLst>
          </p:cNvPr>
          <p:cNvSpPr/>
          <p:nvPr/>
        </p:nvSpPr>
        <p:spPr>
          <a:xfrm>
            <a:off x="552576" y="369458"/>
            <a:ext cx="620442" cy="544946"/>
          </a:xfrm>
          <a:prstGeom prst="rect">
            <a:avLst/>
          </a:prstGeom>
          <a:solidFill>
            <a:schemeClr val="accent6">
              <a:lumMod val="40000"/>
              <a:lumOff val="60000"/>
            </a:schemeClr>
          </a:solidFill>
          <a:ln>
            <a:solidFill>
              <a:schemeClr val="tx1"/>
            </a:solidFill>
          </a:ln>
        </p:spPr>
        <p:txBody>
          <a:bodyPr vert="horz" lIns="91440" tIns="45720" rIns="91440" bIns="45720" rtlCol="0" anchor="ctr">
            <a:noAutofit/>
          </a:bodyPr>
          <a:lstStyle/>
          <a:p>
            <a:pPr algn="ctr" defTabSz="457200">
              <a:spcBef>
                <a:spcPts val="600"/>
              </a:spcBef>
            </a:pPr>
            <a:r>
              <a:rPr lang="de-CH" sz="3000" b="1" dirty="0">
                <a:latin typeface="+mj-lt"/>
                <a:ea typeface="+mj-ea"/>
                <a:cs typeface="+mj-cs"/>
              </a:rPr>
              <a:t>3</a:t>
            </a:r>
            <a:r>
              <a:rPr lang="de-CH" sz="3000" b="1" dirty="0">
                <a:solidFill>
                  <a:schemeClr val="tx1"/>
                </a:solidFill>
                <a:latin typeface="+mj-lt"/>
                <a:ea typeface="+mj-ea"/>
                <a:cs typeface="+mj-cs"/>
              </a:rPr>
              <a:t>.</a:t>
            </a:r>
          </a:p>
        </p:txBody>
      </p:sp>
    </p:spTree>
    <p:extLst>
      <p:ext uri="{BB962C8B-B14F-4D97-AF65-F5344CB8AC3E}">
        <p14:creationId xmlns:p14="http://schemas.microsoft.com/office/powerpoint/2010/main" val="597386107"/>
      </p:ext>
    </p:extLst>
  </p:cSld>
  <p:clrMapOvr>
    <a:masterClrMapping/>
  </p:clrMapOvr>
</p:sld>
</file>

<file path=ppt/slides/slide21.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p:txBody>
          <a:bodyPr/>
          <a:lstStyle/>
          <a:p>
            <a:r>
              <a:rPr lang="de-CH" dirty="0"/>
              <a:t>4. conclusion</a:t>
            </a:r>
            <a:br>
              <a:rPr lang="de-CH" dirty="0"/>
            </a:br>
            <a:endParaRPr lang="de-CH" dirty="0"/>
          </a:p>
        </p:txBody>
      </p:sp>
      <p:sp>
        <p:nvSpPr>
          <p:cNvPr id="7" name="Textplatzhalter 6"/>
          <p:cNvSpPr>
            <a:spLocks noGrp="1"/>
          </p:cNvSpPr>
          <p:nvPr>
            <p:ph type="body" idx="1"/>
          </p:nvPr>
        </p:nvSpPr>
        <p:spPr/>
        <p:txBody>
          <a:bodyPr/>
          <a:lstStyle/>
          <a:p>
            <a:endParaRPr lang="de-CH"/>
          </a:p>
        </p:txBody>
      </p:sp>
      <p:sp>
        <p:nvSpPr>
          <p:cNvPr id="5" name="Foliennummernplatzhalter 4"/>
          <p:cNvSpPr>
            <a:spLocks noGrp="1"/>
          </p:cNvSpPr>
          <p:nvPr>
            <p:ph type="sldNum" sz="quarter" idx="10"/>
          </p:nvPr>
        </p:nvSpPr>
        <p:spPr/>
        <p:txBody>
          <a:bodyPr/>
          <a:lstStyle/>
          <a:p>
            <a:fld id="{44E00974-63E5-4E61-A13C-9F89126AE395}" type="slidenum">
              <a:rPr lang="en-US" smtClean="0"/>
              <a:t>21</a:t>
            </a:fld>
            <a:endParaRPr lang="en-US" dirty="0"/>
          </a:p>
        </p:txBody>
      </p:sp>
    </p:spTree>
    <p:extLst>
      <p:ext uri="{BB962C8B-B14F-4D97-AF65-F5344CB8AC3E}">
        <p14:creationId xmlns:p14="http://schemas.microsoft.com/office/powerpoint/2010/main" val="3055274412"/>
      </p:ext>
    </p:extLst>
  </p:cSld>
  <p:clrMapOvr>
    <a:masterClrMapping/>
  </p:clrMapOvr>
</p:sld>
</file>

<file path=ppt/slides/slide22.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pPr>
              <a:spcAft>
                <a:spcPts val="1100"/>
              </a:spcAft>
            </a:pPr>
            <a:r>
              <a:rPr lang="de-CH" dirty="0">
                <a:ea typeface="MS Mincho" panose="02020609040205080304" pitchFamily="49" charset="-128"/>
                <a:cs typeface="Times New Roman" panose="02020603050405020304" pitchFamily="18" charset="0"/>
              </a:rPr>
              <a:t>	 Conclusion (1/2)</a:t>
            </a:r>
          </a:p>
        </p:txBody>
      </p:sp>
      <p:sp>
        <p:nvSpPr>
          <p:cNvPr id="4" name="Foliennummernplatzhalter 3"/>
          <p:cNvSpPr>
            <a:spLocks noGrp="1"/>
          </p:cNvSpPr>
          <p:nvPr>
            <p:ph type="sldNum" sz="quarter" idx="10"/>
          </p:nvPr>
        </p:nvSpPr>
        <p:spPr/>
        <p:txBody>
          <a:bodyPr/>
          <a:lstStyle/>
          <a:p>
            <a:fld id="{44E00974-63E5-4E61-A13C-9F89126AE395}" type="slidenum">
              <a:rPr lang="en-US" smtClean="0"/>
              <a:t>22</a:t>
            </a:fld>
            <a:endParaRPr lang="en-US" dirty="0"/>
          </a:p>
        </p:txBody>
      </p:sp>
      <p:sp>
        <p:nvSpPr>
          <p:cNvPr id="8" name="Content Placeholder 2">
            <a:extLst>
              <a:ext uri="{FF2B5EF4-FFF2-40B4-BE49-F238E27FC236}">
                <a16:creationId xmlns:a16="http://schemas.microsoft.com/office/drawing/2014/main" id="{CB0926BE-1C95-46D9-B8E1-5295E487FA24}"/>
              </a:ext>
            </a:extLst>
          </p:cNvPr>
          <p:cNvSpPr>
            <a:spLocks noGrp="1"/>
          </p:cNvSpPr>
          <p:nvPr>
            <p:ph idx="1"/>
          </p:nvPr>
        </p:nvSpPr>
        <p:spPr>
          <a:xfrm>
            <a:off x="543339" y="1138906"/>
            <a:ext cx="11325387" cy="4525963"/>
          </a:xfrm>
        </p:spPr>
        <p:txBody>
          <a:bodyPr>
            <a:noAutofit/>
          </a:bodyPr>
          <a:lstStyle/>
          <a:p>
            <a:pPr>
              <a:lnSpc>
                <a:spcPct val="100000"/>
              </a:lnSpc>
              <a:spcBef>
                <a:spcPts val="600"/>
              </a:spcBef>
              <a:buFont typeface="Symbol" panose="05050102010706020507" pitchFamily="18" charset="2"/>
              <a:buChar char="-"/>
            </a:pPr>
            <a:r>
              <a:rPr lang="de-CH" dirty="0"/>
              <a:t>Pour mettre en œuvre ce droit de manière efficace, il est essentiel d'adopter une approche centrée sur la personne, qui intègre à la fois les conditions personnelles et les conditions environnementales.</a:t>
            </a:r>
          </a:p>
          <a:p>
            <a:pPr>
              <a:lnSpc>
                <a:spcPct val="100000"/>
              </a:lnSpc>
              <a:spcBef>
                <a:spcPts val="600"/>
              </a:spcBef>
              <a:buFont typeface="Symbol" panose="05050102010706020507" pitchFamily="18" charset="2"/>
              <a:buChar char="-"/>
            </a:pPr>
            <a:r>
              <a:rPr lang="de-CH" dirty="0" err="1"/>
              <a:t>L'empowerment </a:t>
            </a:r>
            <a:r>
              <a:rPr lang="de-CH" dirty="0"/>
              <a:t>et l'efficacité personnelle ne peuvent être encouragés que si les personnes sont considérées et soutenues comme des acteurs actifs de leur environnement.</a:t>
            </a:r>
          </a:p>
          <a:p>
            <a:pPr>
              <a:lnSpc>
                <a:spcPct val="100000"/>
              </a:lnSpc>
              <a:spcBef>
                <a:spcPts val="600"/>
              </a:spcBef>
              <a:buFont typeface="Symbol" panose="05050102010706020507" pitchFamily="18" charset="2"/>
              <a:buChar char="-"/>
            </a:pPr>
            <a:r>
              <a:rPr lang="de-CH" dirty="0"/>
              <a:t>Les prestations en faveur des personnes en situation de handicap sont des tâches communes à la Confédération, aux cantons et aux communes.</a:t>
            </a:r>
          </a:p>
        </p:txBody>
      </p:sp>
      <p:sp>
        <p:nvSpPr>
          <p:cNvPr id="2" name="Rechteck 1">
            <a:extLst>
              <a:ext uri="{FF2B5EF4-FFF2-40B4-BE49-F238E27FC236}">
                <a16:creationId xmlns:a16="http://schemas.microsoft.com/office/drawing/2014/main" id="{01C8D032-B548-4F50-91D3-B05CF534C22B}"/>
              </a:ext>
            </a:extLst>
          </p:cNvPr>
          <p:cNvSpPr/>
          <p:nvPr/>
        </p:nvSpPr>
        <p:spPr>
          <a:xfrm>
            <a:off x="552576" y="369458"/>
            <a:ext cx="620442" cy="544946"/>
          </a:xfrm>
          <a:prstGeom prst="rect">
            <a:avLst/>
          </a:prstGeom>
          <a:solidFill>
            <a:schemeClr val="accent2">
              <a:lumMod val="40000"/>
              <a:lumOff val="60000"/>
            </a:schemeClr>
          </a:solidFill>
          <a:ln>
            <a:solidFill>
              <a:schemeClr val="tx1"/>
            </a:solidFill>
          </a:ln>
        </p:spPr>
        <p:txBody>
          <a:bodyPr vert="horz" lIns="91440" tIns="45720" rIns="91440" bIns="45720" rtlCol="0" anchor="ctr">
            <a:noAutofit/>
          </a:bodyPr>
          <a:lstStyle/>
          <a:p>
            <a:pPr algn="ctr" defTabSz="457200">
              <a:spcBef>
                <a:spcPts val="600"/>
              </a:spcBef>
            </a:pPr>
            <a:r>
              <a:rPr lang="de-CH" sz="3000" b="1" dirty="0">
                <a:latin typeface="+mj-lt"/>
                <a:ea typeface="+mj-ea"/>
                <a:cs typeface="+mj-cs"/>
              </a:rPr>
              <a:t>4</a:t>
            </a:r>
            <a:r>
              <a:rPr lang="de-CH" sz="3000" b="1" dirty="0">
                <a:solidFill>
                  <a:schemeClr val="tx1"/>
                </a:solidFill>
                <a:latin typeface="+mj-lt"/>
                <a:ea typeface="+mj-ea"/>
                <a:cs typeface="+mj-cs"/>
              </a:rPr>
              <a:t>.</a:t>
            </a:r>
          </a:p>
        </p:txBody>
      </p:sp>
    </p:spTree>
    <p:extLst>
      <p:ext uri="{BB962C8B-B14F-4D97-AF65-F5344CB8AC3E}">
        <p14:creationId xmlns:p14="http://schemas.microsoft.com/office/powerpoint/2010/main" val="2416130136"/>
      </p:ext>
    </p:extLst>
  </p:cSld>
  <p:clrMapOvr>
    <a:masterClrMapping/>
  </p:clrMapOvr>
</p:sld>
</file>

<file path=ppt/slides/slide23.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pPr>
              <a:spcAft>
                <a:spcPts val="1100"/>
              </a:spcAft>
            </a:pPr>
            <a:r>
              <a:rPr lang="de-CH" dirty="0">
                <a:ea typeface="MS Mincho" panose="02020609040205080304" pitchFamily="49" charset="-128"/>
                <a:cs typeface="Times New Roman" panose="02020603050405020304" pitchFamily="18" charset="0"/>
              </a:rPr>
              <a:t>	 Conclusion (1/2)</a:t>
            </a:r>
          </a:p>
        </p:txBody>
      </p:sp>
      <p:sp>
        <p:nvSpPr>
          <p:cNvPr id="4" name="Foliennummernplatzhalter 3"/>
          <p:cNvSpPr>
            <a:spLocks noGrp="1"/>
          </p:cNvSpPr>
          <p:nvPr>
            <p:ph type="sldNum" sz="quarter" idx="10"/>
          </p:nvPr>
        </p:nvSpPr>
        <p:spPr/>
        <p:txBody>
          <a:bodyPr/>
          <a:lstStyle/>
          <a:p>
            <a:fld id="{44E00974-63E5-4E61-A13C-9F89126AE395}" type="slidenum">
              <a:rPr lang="en-US" smtClean="0"/>
              <a:t>23</a:t>
            </a:fld>
            <a:endParaRPr lang="en-US" dirty="0"/>
          </a:p>
        </p:txBody>
      </p:sp>
      <p:sp>
        <p:nvSpPr>
          <p:cNvPr id="8" name="Content Placeholder 2">
            <a:extLst>
              <a:ext uri="{FF2B5EF4-FFF2-40B4-BE49-F238E27FC236}">
                <a16:creationId xmlns:a16="http://schemas.microsoft.com/office/drawing/2014/main" id="{CB0926BE-1C95-46D9-B8E1-5295E487FA24}"/>
              </a:ext>
            </a:extLst>
          </p:cNvPr>
          <p:cNvSpPr>
            <a:spLocks noGrp="1"/>
          </p:cNvSpPr>
          <p:nvPr>
            <p:ph idx="1"/>
          </p:nvPr>
        </p:nvSpPr>
        <p:spPr>
          <a:xfrm>
            <a:off x="543339" y="1138906"/>
            <a:ext cx="11325387" cy="4525963"/>
          </a:xfrm>
        </p:spPr>
        <p:txBody>
          <a:bodyPr>
            <a:noAutofit/>
          </a:bodyPr>
          <a:lstStyle/>
          <a:p>
            <a:pPr defTabSz="363538">
              <a:buFont typeface="Symbol" panose="05050102010706020507" pitchFamily="18" charset="2"/>
              <a:buChar char="-"/>
            </a:pPr>
            <a:r>
              <a:rPr lang="de-CH" dirty="0"/>
              <a:t>Concevoir les réformes ensemble.</a:t>
            </a:r>
          </a:p>
          <a:p>
            <a:pPr>
              <a:buFont typeface="Symbol" panose="05050102010706020507" pitchFamily="18" charset="2"/>
              <a:buChar char="-"/>
            </a:pPr>
            <a:r>
              <a:rPr lang="de-CH" dirty="0"/>
              <a:t>Il est nécessaire de coordonner et de relier les domaines spécialisés tout au long du parcours de vie (domaines de l'enfance, de la jeunesse, des adultes, de la vieillesse). Des prestations intersectorielles flexibles doivent être possibles.</a:t>
            </a:r>
          </a:p>
          <a:p>
            <a:pPr>
              <a:buFont typeface="Symbol" panose="05050102010706020507" pitchFamily="18" charset="2"/>
              <a:buChar char="-"/>
            </a:pPr>
            <a:r>
              <a:rPr lang="de-CH" dirty="0"/>
              <a:t>Il faut relier les autres domaines par la coopération : </a:t>
            </a:r>
          </a:p>
          <a:p>
            <a:pPr lvl="1">
              <a:buFont typeface="Courier New" panose="02070309020205020404" pitchFamily="49" charset="0"/>
              <a:buChar char="o"/>
            </a:pPr>
            <a:r>
              <a:rPr lang="de-CH" sz="3000" dirty="0"/>
              <a:t>Par exemple, psychiatrie aiguë et prise en charge des personnes handicapées</a:t>
            </a:r>
          </a:p>
        </p:txBody>
      </p:sp>
      <p:sp>
        <p:nvSpPr>
          <p:cNvPr id="2" name="Rechteck 1">
            <a:extLst>
              <a:ext uri="{FF2B5EF4-FFF2-40B4-BE49-F238E27FC236}">
                <a16:creationId xmlns:a16="http://schemas.microsoft.com/office/drawing/2014/main" id="{01C8D032-B548-4F50-91D3-B05CF534C22B}"/>
              </a:ext>
            </a:extLst>
          </p:cNvPr>
          <p:cNvSpPr/>
          <p:nvPr/>
        </p:nvSpPr>
        <p:spPr>
          <a:xfrm>
            <a:off x="552576" y="369458"/>
            <a:ext cx="620442" cy="544946"/>
          </a:xfrm>
          <a:prstGeom prst="rect">
            <a:avLst/>
          </a:prstGeom>
          <a:solidFill>
            <a:schemeClr val="accent2">
              <a:lumMod val="40000"/>
              <a:lumOff val="60000"/>
            </a:schemeClr>
          </a:solidFill>
          <a:ln>
            <a:solidFill>
              <a:schemeClr val="tx1"/>
            </a:solidFill>
          </a:ln>
        </p:spPr>
        <p:txBody>
          <a:bodyPr vert="horz" lIns="91440" tIns="45720" rIns="91440" bIns="45720" rtlCol="0" anchor="ctr">
            <a:noAutofit/>
          </a:bodyPr>
          <a:lstStyle/>
          <a:p>
            <a:pPr algn="ctr" defTabSz="457200">
              <a:spcBef>
                <a:spcPts val="600"/>
              </a:spcBef>
            </a:pPr>
            <a:r>
              <a:rPr lang="de-CH" sz="3000" b="1" dirty="0">
                <a:latin typeface="+mj-lt"/>
                <a:ea typeface="+mj-ea"/>
                <a:cs typeface="+mj-cs"/>
              </a:rPr>
              <a:t>4</a:t>
            </a:r>
            <a:r>
              <a:rPr lang="de-CH" sz="3000" b="1" dirty="0">
                <a:solidFill>
                  <a:schemeClr val="tx1"/>
                </a:solidFill>
                <a:latin typeface="+mj-lt"/>
                <a:ea typeface="+mj-ea"/>
                <a:cs typeface="+mj-cs"/>
              </a:rPr>
              <a:t>.</a:t>
            </a:r>
          </a:p>
        </p:txBody>
      </p:sp>
    </p:spTree>
    <p:extLst>
      <p:ext uri="{BB962C8B-B14F-4D97-AF65-F5344CB8AC3E}">
        <p14:creationId xmlns:p14="http://schemas.microsoft.com/office/powerpoint/2010/main" val="1221688746"/>
      </p:ext>
    </p:extLst>
  </p:cSld>
  <p:clrMapOvr>
    <a:masterClrMapping/>
  </p:clrMapOvr>
</p:sld>
</file>

<file path=ppt/slides/slide3.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p:txBody>
          <a:bodyPr/>
          <a:lstStyle/>
          <a:p>
            <a:r>
              <a:rPr lang="de-CH" b="0" dirty="0">
                <a:latin typeface="Calibri"/>
              </a:rPr>
              <a:t>1er principe d'action de la CDE-ONU</a:t>
            </a:r>
            <a:br>
              <a:rPr lang="de-CH" dirty="0"/>
            </a:br>
            <a:endParaRPr lang="de-CH" dirty="0"/>
          </a:p>
        </p:txBody>
      </p:sp>
      <p:sp>
        <p:nvSpPr>
          <p:cNvPr id="7" name="Textplatzhalter 6"/>
          <p:cNvSpPr>
            <a:spLocks noGrp="1"/>
          </p:cNvSpPr>
          <p:nvPr>
            <p:ph type="body" idx="1"/>
          </p:nvPr>
        </p:nvSpPr>
        <p:spPr/>
        <p:txBody>
          <a:bodyPr/>
          <a:lstStyle/>
          <a:p>
            <a:endParaRPr lang="de-CH" dirty="0"/>
          </a:p>
        </p:txBody>
      </p:sp>
      <p:sp>
        <p:nvSpPr>
          <p:cNvPr id="5" name="Foliennummernplatzhalter 4"/>
          <p:cNvSpPr>
            <a:spLocks noGrp="1"/>
          </p:cNvSpPr>
          <p:nvPr>
            <p:ph type="sldNum" sz="quarter" idx="10"/>
          </p:nvPr>
        </p:nvSpPr>
        <p:spPr/>
        <p:txBody>
          <a:bodyPr/>
          <a:lstStyle/>
          <a:p>
            <a:fld id="{44E00974-63E5-4E61-A13C-9F89126AE395}" type="slidenum">
              <a:rPr lang="en-US" smtClean="0"/>
              <a:t>3</a:t>
            </a:fld>
            <a:endParaRPr lang="en-US" dirty="0"/>
          </a:p>
        </p:txBody>
      </p:sp>
    </p:spTree>
    <p:extLst>
      <p:ext uri="{BB962C8B-B14F-4D97-AF65-F5344CB8AC3E}">
        <p14:creationId xmlns:p14="http://schemas.microsoft.com/office/powerpoint/2010/main" val="1384246470"/>
      </p:ext>
    </p:extLst>
  </p:cSld>
  <p:clrMapOvr>
    <a:masterClrMapping/>
  </p:clrMapOvr>
</p:sld>
</file>

<file path=ppt/slides/slide4.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pPr>
              <a:tabLst>
                <a:tab pos="534988" algn="l"/>
              </a:tabLst>
            </a:pPr>
            <a:r>
              <a:rPr lang="de-CH" dirty="0">
                <a:solidFill>
                  <a:schemeClr val="tx1"/>
                </a:solidFill>
              </a:rPr>
              <a:t>1. </a:t>
            </a:r>
            <a:r>
              <a:rPr lang="de-CH" dirty="0"/>
              <a:t>point de départ de la CRDPH (</a:t>
            </a:r>
            <a:r>
              <a:rPr lang="de-CH" sz="3200" dirty="0"/>
              <a:t>art. 19 et art. 27, paragraphe 1)</a:t>
            </a:r>
            <a:endParaRPr lang="de-CH" dirty="0"/>
          </a:p>
        </p:txBody>
      </p:sp>
      <p:sp>
        <p:nvSpPr>
          <p:cNvPr id="4" name="Foliennummernplatzhalter 3"/>
          <p:cNvSpPr>
            <a:spLocks noGrp="1"/>
          </p:cNvSpPr>
          <p:nvPr>
            <p:ph type="sldNum" sz="quarter" idx="10"/>
          </p:nvPr>
        </p:nvSpPr>
        <p:spPr/>
        <p:txBody>
          <a:bodyPr/>
          <a:lstStyle/>
          <a:p>
            <a:fld id="{44E00974-63E5-4E61-A13C-9F89126AE395}" type="slidenum">
              <a:rPr lang="en-US" smtClean="0"/>
              <a:t>4</a:t>
            </a:fld>
            <a:endParaRPr lang="en-US" dirty="0"/>
          </a:p>
        </p:txBody>
      </p:sp>
      <p:sp>
        <p:nvSpPr>
          <p:cNvPr id="8" name="Content Placeholder 2">
            <a:extLst>
              <a:ext uri="{FF2B5EF4-FFF2-40B4-BE49-F238E27FC236}">
                <a16:creationId xmlns:a16="http://schemas.microsoft.com/office/drawing/2014/main" id="{CB0926BE-1C95-46D9-B8E1-5295E487FA24}"/>
              </a:ext>
            </a:extLst>
          </p:cNvPr>
          <p:cNvSpPr>
            <a:spLocks noGrp="1"/>
          </p:cNvSpPr>
          <p:nvPr>
            <p:ph idx="1"/>
          </p:nvPr>
        </p:nvSpPr>
        <p:spPr>
          <a:xfrm>
            <a:off x="543339" y="1138906"/>
            <a:ext cx="11325387" cy="4525963"/>
          </a:xfrm>
        </p:spPr>
        <p:txBody>
          <a:bodyPr>
            <a:normAutofit/>
          </a:bodyPr>
          <a:lstStyle/>
          <a:p>
            <a:pPr>
              <a:spcAft>
                <a:spcPts val="600"/>
              </a:spcAft>
              <a:buFont typeface="Symbol" panose="05050102010706020507" pitchFamily="18" charset="2"/>
              <a:buChar char="-"/>
            </a:pPr>
            <a:r>
              <a:rPr lang="de-CH" dirty="0"/>
              <a:t>Droit des personnes en situation de handicap à une vie indépendante et à la participation à la communauté ;</a:t>
            </a:r>
          </a:p>
          <a:p>
            <a:pPr>
              <a:spcBef>
                <a:spcPts val="600"/>
              </a:spcBef>
              <a:spcAft>
                <a:spcPts val="600"/>
              </a:spcAft>
              <a:buFont typeface="Symbol" panose="05050102010706020507" pitchFamily="18" charset="2"/>
              <a:buChar char="-"/>
            </a:pPr>
            <a:r>
              <a:rPr lang="de-CH" dirty="0"/>
              <a:t>Mêmes possibilités de choix du lieu de résidence et de travail que pour tous les autres.</a:t>
            </a:r>
          </a:p>
          <a:p>
            <a:pPr>
              <a:buFont typeface="Wingdings" panose="05000000000000000000" pitchFamily="2" charset="2"/>
              <a:buChar char="Ø"/>
            </a:pPr>
            <a:r>
              <a:rPr lang="de-CH" dirty="0"/>
              <a:t>Nécessaire : mesures pour l'exercice de ce droit (par ex. assistance).</a:t>
            </a:r>
          </a:p>
          <a:p>
            <a:pPr>
              <a:buFont typeface="Symbol" panose="05050102010706020507" pitchFamily="18" charset="2"/>
              <a:buChar char="-"/>
            </a:pPr>
            <a:endParaRPr lang="de-CH" dirty="0"/>
          </a:p>
        </p:txBody>
      </p:sp>
      <p:sp>
        <p:nvSpPr>
          <p:cNvPr id="2" name="Rechteck 1">
            <a:extLst>
              <a:ext uri="{FF2B5EF4-FFF2-40B4-BE49-F238E27FC236}">
                <a16:creationId xmlns:a16="http://schemas.microsoft.com/office/drawing/2014/main" id="{01C8D032-B548-4F50-91D3-B05CF534C22B}"/>
              </a:ext>
            </a:extLst>
          </p:cNvPr>
          <p:cNvSpPr/>
          <p:nvPr/>
        </p:nvSpPr>
        <p:spPr>
          <a:xfrm>
            <a:off x="552576" y="369458"/>
            <a:ext cx="620442" cy="544946"/>
          </a:xfrm>
          <a:prstGeom prst="rect">
            <a:avLst/>
          </a:prstGeom>
          <a:solidFill>
            <a:schemeClr val="accent5">
              <a:lumMod val="40000"/>
              <a:lumOff val="60000"/>
            </a:schemeClr>
          </a:solidFill>
          <a:ln>
            <a:solidFill>
              <a:schemeClr val="tx1"/>
            </a:solidFill>
          </a:ln>
        </p:spPr>
        <p:txBody>
          <a:bodyPr vert="horz" lIns="91440" tIns="45720" rIns="91440" bIns="45720" rtlCol="0" anchor="ctr">
            <a:noAutofit/>
          </a:bodyPr>
          <a:lstStyle/>
          <a:p>
            <a:pPr algn="ctr" defTabSz="457200">
              <a:spcBef>
                <a:spcPts val="600"/>
              </a:spcBef>
            </a:pPr>
            <a:r>
              <a:rPr lang="de-CH" sz="3000" b="1" dirty="0">
                <a:solidFill>
                  <a:schemeClr val="tx1"/>
                </a:solidFill>
                <a:latin typeface="+mj-lt"/>
                <a:ea typeface="+mj-ea"/>
                <a:cs typeface="+mj-cs"/>
              </a:rPr>
              <a:t>1.</a:t>
            </a:r>
          </a:p>
        </p:txBody>
      </p:sp>
    </p:spTree>
    <p:extLst>
      <p:ext uri="{BB962C8B-B14F-4D97-AF65-F5344CB8AC3E}">
        <p14:creationId xmlns:p14="http://schemas.microsoft.com/office/powerpoint/2010/main" val="3072548822"/>
      </p:ext>
    </p:extLst>
  </p:cSld>
  <p:clrMapOvr>
    <a:masterClrMapping/>
  </p:clrMapOvr>
</p:sld>
</file>

<file path=ppt/slides/slide5.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pPr>
              <a:tabLst>
                <a:tab pos="534988" algn="l"/>
              </a:tabLst>
            </a:pPr>
            <a:r>
              <a:rPr lang="de-CH" dirty="0">
                <a:solidFill>
                  <a:schemeClr val="tx1"/>
                </a:solidFill>
              </a:rPr>
              <a:t>1er </a:t>
            </a:r>
            <a:r>
              <a:rPr lang="de-CH" dirty="0"/>
              <a:t>principe d'action de la CRDPH des Nations unies</a:t>
            </a:r>
            <a:endParaRPr lang="de-CH" dirty="0">
              <a:solidFill>
                <a:schemeClr val="tx1"/>
              </a:solidFill>
            </a:endParaRPr>
          </a:p>
        </p:txBody>
      </p:sp>
      <p:sp>
        <p:nvSpPr>
          <p:cNvPr id="4" name="Foliennummernplatzhalter 3"/>
          <p:cNvSpPr>
            <a:spLocks noGrp="1"/>
          </p:cNvSpPr>
          <p:nvPr>
            <p:ph type="sldNum" sz="quarter" idx="10"/>
          </p:nvPr>
        </p:nvSpPr>
        <p:spPr/>
        <p:txBody>
          <a:bodyPr/>
          <a:lstStyle/>
          <a:p>
            <a:fld id="{44E00974-63E5-4E61-A13C-9F89126AE395}" type="slidenum">
              <a:rPr lang="en-US" smtClean="0"/>
              <a:t>5</a:t>
            </a:fld>
            <a:endParaRPr lang="en-US" dirty="0"/>
          </a:p>
        </p:txBody>
      </p:sp>
      <p:sp>
        <p:nvSpPr>
          <p:cNvPr id="8" name="Content Placeholder 2">
            <a:extLst>
              <a:ext uri="{FF2B5EF4-FFF2-40B4-BE49-F238E27FC236}">
                <a16:creationId xmlns:a16="http://schemas.microsoft.com/office/drawing/2014/main" id="{CB0926BE-1C95-46D9-B8E1-5295E487FA24}"/>
              </a:ext>
            </a:extLst>
          </p:cNvPr>
          <p:cNvSpPr>
            <a:spLocks noGrp="1"/>
          </p:cNvSpPr>
          <p:nvPr>
            <p:ph idx="1"/>
          </p:nvPr>
        </p:nvSpPr>
        <p:spPr>
          <a:xfrm>
            <a:off x="543339" y="1138906"/>
            <a:ext cx="11325387" cy="4525963"/>
          </a:xfrm>
        </p:spPr>
        <p:txBody>
          <a:bodyPr>
            <a:noAutofit/>
          </a:bodyPr>
          <a:lstStyle/>
          <a:p>
            <a:pPr>
              <a:lnSpc>
                <a:spcPct val="100000"/>
              </a:lnSpc>
              <a:spcAft>
                <a:spcPts val="600"/>
              </a:spcAft>
              <a:buFont typeface="Symbol" panose="05050102010706020507" pitchFamily="18" charset="2"/>
              <a:buChar char="-"/>
            </a:pPr>
            <a:r>
              <a:rPr lang="de-CH" dirty="0"/>
              <a:t>Une approche centrée sur la personne est essentielle pour la mise en œuvre de ce droit. Celle-ci doit également tenir compte des facteurs environnementaux.</a:t>
            </a:r>
          </a:p>
          <a:p>
            <a:pPr>
              <a:lnSpc>
                <a:spcPct val="100000"/>
              </a:lnSpc>
              <a:spcAft>
                <a:spcPts val="600"/>
              </a:spcAft>
              <a:buFont typeface="Symbol" panose="05050102010706020507" pitchFamily="18" charset="2"/>
              <a:buChar char="-"/>
            </a:pPr>
            <a:r>
              <a:rPr lang="de-CH" dirty="0"/>
              <a:t>Les prestations sont centrées sur la personne et non sur l'institution : </a:t>
            </a:r>
          </a:p>
          <a:p>
            <a:pPr marL="795338" indent="-457200">
              <a:lnSpc>
                <a:spcPct val="100000"/>
              </a:lnSpc>
              <a:spcBef>
                <a:spcPts val="0"/>
              </a:spcBef>
              <a:buFont typeface="Courier New" panose="02070309020205020404" pitchFamily="49" charset="0"/>
              <a:buChar char="o"/>
              <a:tabLst>
                <a:tab pos="623888" algn="l"/>
              </a:tabLst>
            </a:pPr>
            <a:r>
              <a:rPr lang="de-CH" dirty="0"/>
              <a:t>Ils suivent les besoins individuels de la personne ;</a:t>
            </a:r>
          </a:p>
          <a:p>
            <a:pPr marL="795338" indent="-457200">
              <a:lnSpc>
                <a:spcPct val="100000"/>
              </a:lnSpc>
              <a:spcBef>
                <a:spcPts val="0"/>
              </a:spcBef>
              <a:buFont typeface="Courier New" panose="02070309020205020404" pitchFamily="49" charset="0"/>
              <a:buChar char="o"/>
              <a:tabLst>
                <a:tab pos="623888" algn="l"/>
              </a:tabLst>
            </a:pPr>
            <a:r>
              <a:rPr lang="de-CH" dirty="0"/>
              <a:t>Les prestations de différents domaines doivent être mises en réseau et pouvoir se connecter ;</a:t>
            </a:r>
          </a:p>
          <a:p>
            <a:pPr marL="795338" indent="-457200">
              <a:lnSpc>
                <a:spcPct val="100000"/>
              </a:lnSpc>
              <a:spcBef>
                <a:spcPts val="0"/>
              </a:spcBef>
              <a:buFont typeface="Courier New" panose="02070309020205020404" pitchFamily="49" charset="0"/>
              <a:buChar char="o"/>
              <a:tabLst>
                <a:tab pos="623888" algn="l"/>
              </a:tabLst>
            </a:pPr>
            <a:r>
              <a:rPr lang="de-CH" dirty="0"/>
              <a:t>Les possibilités d'autodétermination et d'initiative personnelle sont d'une importance capitale (renforcement de l'efficacité personnelle).</a:t>
            </a:r>
          </a:p>
        </p:txBody>
      </p:sp>
      <p:sp>
        <p:nvSpPr>
          <p:cNvPr id="2" name="Rechteck 1">
            <a:extLst>
              <a:ext uri="{FF2B5EF4-FFF2-40B4-BE49-F238E27FC236}">
                <a16:creationId xmlns:a16="http://schemas.microsoft.com/office/drawing/2014/main" id="{01C8D032-B548-4F50-91D3-B05CF534C22B}"/>
              </a:ext>
            </a:extLst>
          </p:cNvPr>
          <p:cNvSpPr/>
          <p:nvPr/>
        </p:nvSpPr>
        <p:spPr>
          <a:xfrm>
            <a:off x="552576" y="369458"/>
            <a:ext cx="620442" cy="544946"/>
          </a:xfrm>
          <a:prstGeom prst="rect">
            <a:avLst/>
          </a:prstGeom>
          <a:solidFill>
            <a:schemeClr val="accent5">
              <a:lumMod val="40000"/>
              <a:lumOff val="60000"/>
            </a:schemeClr>
          </a:solidFill>
          <a:ln>
            <a:solidFill>
              <a:schemeClr val="tx1"/>
            </a:solidFill>
          </a:ln>
        </p:spPr>
        <p:txBody>
          <a:bodyPr vert="horz" lIns="91440" tIns="45720" rIns="91440" bIns="45720" rtlCol="0" anchor="ctr">
            <a:noAutofit/>
          </a:bodyPr>
          <a:lstStyle/>
          <a:p>
            <a:pPr algn="ctr" defTabSz="457200">
              <a:spcBef>
                <a:spcPts val="600"/>
              </a:spcBef>
            </a:pPr>
            <a:r>
              <a:rPr lang="de-CH" sz="3000" b="1" dirty="0">
                <a:solidFill>
                  <a:schemeClr val="tx1"/>
                </a:solidFill>
                <a:latin typeface="+mj-lt"/>
                <a:ea typeface="+mj-ea"/>
                <a:cs typeface="+mj-cs"/>
              </a:rPr>
              <a:t>1.</a:t>
            </a:r>
          </a:p>
        </p:txBody>
      </p:sp>
    </p:spTree>
    <p:extLst>
      <p:ext uri="{BB962C8B-B14F-4D97-AF65-F5344CB8AC3E}">
        <p14:creationId xmlns:p14="http://schemas.microsoft.com/office/powerpoint/2010/main" val="1141838188"/>
      </p:ext>
    </p:extLst>
  </p:cSld>
  <p:clrMapOvr>
    <a:masterClrMapping/>
  </p:clrMapOvr>
</p:sld>
</file>

<file path=ppt/slides/slide6.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p:txBody>
          <a:bodyPr/>
          <a:lstStyle/>
          <a:p>
            <a:r>
              <a:rPr lang="de-CH" dirty="0"/>
              <a:t>2. focus sur l'assistance - </a:t>
            </a:r>
            <a:br>
              <a:rPr lang="de-CH" dirty="0"/>
            </a:br>
            <a:r>
              <a:rPr lang="de-CH" dirty="0"/>
              <a:t>Que font déjà la Confédération et les cantons aujourd'hui ?</a:t>
            </a:r>
            <a:br>
              <a:rPr lang="de-CH" dirty="0"/>
            </a:br>
            <a:endParaRPr lang="de-CH" dirty="0"/>
          </a:p>
        </p:txBody>
      </p:sp>
      <p:sp>
        <p:nvSpPr>
          <p:cNvPr id="7" name="Textplatzhalter 6"/>
          <p:cNvSpPr>
            <a:spLocks noGrp="1"/>
          </p:cNvSpPr>
          <p:nvPr>
            <p:ph type="body" idx="1"/>
          </p:nvPr>
        </p:nvSpPr>
        <p:spPr/>
        <p:txBody>
          <a:bodyPr/>
          <a:lstStyle/>
          <a:p>
            <a:endParaRPr lang="de-CH"/>
          </a:p>
        </p:txBody>
      </p:sp>
      <p:sp>
        <p:nvSpPr>
          <p:cNvPr id="5" name="Foliennummernplatzhalter 4"/>
          <p:cNvSpPr>
            <a:spLocks noGrp="1"/>
          </p:cNvSpPr>
          <p:nvPr>
            <p:ph type="sldNum" sz="quarter" idx="10"/>
          </p:nvPr>
        </p:nvSpPr>
        <p:spPr/>
        <p:txBody>
          <a:bodyPr/>
          <a:lstStyle/>
          <a:p>
            <a:fld id="{44E00974-63E5-4E61-A13C-9F89126AE395}" type="slidenum">
              <a:rPr lang="en-US" smtClean="0"/>
              <a:t>6</a:t>
            </a:fld>
            <a:endParaRPr lang="en-US" dirty="0"/>
          </a:p>
        </p:txBody>
      </p:sp>
    </p:spTree>
    <p:extLst>
      <p:ext uri="{BB962C8B-B14F-4D97-AF65-F5344CB8AC3E}">
        <p14:creationId xmlns:p14="http://schemas.microsoft.com/office/powerpoint/2010/main" val="2962854432"/>
      </p:ext>
    </p:extLst>
  </p:cSld>
  <p:clrMapOvr>
    <a:masterClrMapping/>
  </p:clrMapOvr>
</p:sld>
</file>

<file path=ppt/slides/slide7.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fontScale="90000"/>
          </a:bodyPr>
          <a:lstStyle/>
          <a:p>
            <a:pPr>
              <a:spcAft>
                <a:spcPts val="1100"/>
              </a:spcAft>
            </a:pPr>
            <a:r>
              <a:rPr lang="de-CH" dirty="0">
                <a:solidFill>
                  <a:schemeClr val="tx1"/>
                </a:solidFill>
              </a:rPr>
              <a:t>1. </a:t>
            </a:r>
            <a:r>
              <a:rPr lang="de-CH" sz="3600" dirty="0">
                <a:ea typeface="MS Mincho" panose="02020609040205080304" pitchFamily="49" charset="-128"/>
                <a:cs typeface="Times New Roman" panose="02020603050405020304" pitchFamily="18" charset="0"/>
              </a:rPr>
              <a:t>que font déjà les cantons en matière d'aide aux personnes handicapées ?</a:t>
            </a:r>
          </a:p>
        </p:txBody>
      </p:sp>
      <p:sp>
        <p:nvSpPr>
          <p:cNvPr id="4" name="Foliennummernplatzhalter 3"/>
          <p:cNvSpPr>
            <a:spLocks noGrp="1"/>
          </p:cNvSpPr>
          <p:nvPr>
            <p:ph type="sldNum" sz="quarter" idx="10"/>
          </p:nvPr>
        </p:nvSpPr>
        <p:spPr/>
        <p:txBody>
          <a:bodyPr/>
          <a:lstStyle/>
          <a:p>
            <a:fld id="{44E00974-63E5-4E61-A13C-9F89126AE395}" type="slidenum">
              <a:rPr lang="en-US" smtClean="0"/>
              <a:t>7</a:t>
            </a:fld>
            <a:endParaRPr lang="en-US" dirty="0"/>
          </a:p>
        </p:txBody>
      </p:sp>
      <p:sp>
        <p:nvSpPr>
          <p:cNvPr id="8" name="Content Placeholder 2">
            <a:extLst>
              <a:ext uri="{FF2B5EF4-FFF2-40B4-BE49-F238E27FC236}">
                <a16:creationId xmlns:a16="http://schemas.microsoft.com/office/drawing/2014/main" id="{CB0926BE-1C95-46D9-B8E1-5295E487FA24}"/>
              </a:ext>
            </a:extLst>
          </p:cNvPr>
          <p:cNvSpPr>
            <a:spLocks noGrp="1"/>
          </p:cNvSpPr>
          <p:nvPr>
            <p:ph idx="1"/>
          </p:nvPr>
        </p:nvSpPr>
        <p:spPr>
          <a:xfrm>
            <a:off x="543339" y="1138906"/>
            <a:ext cx="11325387" cy="4525963"/>
          </a:xfrm>
        </p:spPr>
        <p:txBody>
          <a:bodyPr>
            <a:noAutofit/>
          </a:bodyPr>
          <a:lstStyle/>
          <a:p>
            <a:pPr marL="0" indent="0">
              <a:spcAft>
                <a:spcPts val="1100"/>
              </a:spcAft>
              <a:buNone/>
            </a:pPr>
            <a:r>
              <a:rPr lang="de-CH" dirty="0">
                <a:ea typeface="MS Mincho" panose="02020609040205080304" pitchFamily="49" charset="-128"/>
                <a:cs typeface="Times New Roman" panose="02020603050405020304" pitchFamily="18" charset="0"/>
              </a:rPr>
              <a:t>L'</a:t>
            </a:r>
            <a:r>
              <a:rPr lang="de-CH" b="1" dirty="0">
                <a:ea typeface="MS Mincho" panose="02020609040205080304" pitchFamily="49" charset="-128"/>
                <a:cs typeface="Times New Roman" panose="02020603050405020304" pitchFamily="18" charset="0"/>
              </a:rPr>
              <a:t>aide aux personnes handicapées </a:t>
            </a:r>
            <a:r>
              <a:rPr lang="de-CH" dirty="0">
                <a:ea typeface="MS Mincho" panose="02020609040205080304" pitchFamily="49" charset="-128"/>
                <a:cs typeface="Times New Roman" panose="02020603050405020304" pitchFamily="18" charset="0"/>
              </a:rPr>
              <a:t>offre</a:t>
            </a:r>
            <a:r>
              <a:rPr lang="de-CH" dirty="0">
                <a:ea typeface="MS Mincho" panose="02020609040205080304" pitchFamily="49" charset="-128"/>
                <a:cs typeface="Times New Roman" panose="02020603050405020304" pitchFamily="18" charset="0"/>
              </a:rPr>
              <a:t> de nombreux </a:t>
            </a:r>
            <a:r>
              <a:rPr lang="de-CH" b="1" dirty="0">
                <a:ea typeface="MS Mincho" panose="02020609040205080304" pitchFamily="49" charset="-128"/>
                <a:cs typeface="Times New Roman" panose="02020603050405020304" pitchFamily="18" charset="0"/>
              </a:rPr>
              <a:t>services spécialisés : </a:t>
            </a:r>
          </a:p>
          <a:p>
            <a:pPr>
              <a:spcAft>
                <a:spcPts val="1100"/>
              </a:spcAft>
              <a:buFont typeface="Symbol" panose="05050102010706020507" pitchFamily="18" charset="2"/>
              <a:buChar char="-"/>
            </a:pPr>
            <a:r>
              <a:rPr lang="de-CH" dirty="0">
                <a:ea typeface="MS Mincho" panose="02020609040205080304" pitchFamily="49" charset="-128"/>
                <a:cs typeface="Times New Roman" panose="02020603050405020304" pitchFamily="18" charset="0"/>
              </a:rPr>
              <a:t>Les cantons de BS et BL ont un système élaboré de prestations agogiques pour le logement et la structure de jour - également en ambulatoire.</a:t>
            </a:r>
          </a:p>
          <a:p>
            <a:pPr>
              <a:spcAft>
                <a:spcPts val="1100"/>
              </a:spcAft>
              <a:buFont typeface="Symbol" panose="05050102010706020507" pitchFamily="18" charset="2"/>
              <a:buChar char="-"/>
            </a:pPr>
            <a:r>
              <a:rPr lang="de-CH" dirty="0">
                <a:ea typeface="MS Mincho" panose="02020609040205080304" pitchFamily="49" charset="-128"/>
                <a:cs typeface="Times New Roman" panose="02020603050405020304" pitchFamily="18" charset="0"/>
              </a:rPr>
              <a:t>Par agogique, nous entendons en principe une prestation de soutien habilitante fournie par des spécialistes confirmés. </a:t>
            </a:r>
          </a:p>
          <a:p>
            <a:pPr>
              <a:spcAft>
                <a:spcPts val="1100"/>
              </a:spcAft>
              <a:buFont typeface="Symbol" panose="05050102010706020507" pitchFamily="18" charset="2"/>
              <a:buChar char="-"/>
            </a:pPr>
            <a:r>
              <a:rPr lang="de-CH" dirty="0" err="1">
                <a:ea typeface="MS Mincho" panose="02020609040205080304" pitchFamily="49" charset="-128"/>
                <a:cs typeface="Times New Roman" panose="02020603050405020304" pitchFamily="18" charset="0"/>
              </a:rPr>
              <a:t>L'empowerment </a:t>
            </a:r>
            <a:r>
              <a:rPr lang="de-CH" dirty="0">
                <a:ea typeface="MS Mincho" panose="02020609040205080304" pitchFamily="49" charset="-128"/>
                <a:cs typeface="Times New Roman" panose="02020603050405020304" pitchFamily="18" charset="0"/>
              </a:rPr>
              <a:t>est une partie importante de l'agogique.</a:t>
            </a:r>
          </a:p>
        </p:txBody>
      </p:sp>
      <p:sp>
        <p:nvSpPr>
          <p:cNvPr id="2" name="Rechteck 1">
            <a:extLst>
              <a:ext uri="{FF2B5EF4-FFF2-40B4-BE49-F238E27FC236}">
                <a16:creationId xmlns:a16="http://schemas.microsoft.com/office/drawing/2014/main" id="{01C8D032-B548-4F50-91D3-B05CF534C22B}"/>
              </a:ext>
            </a:extLst>
          </p:cNvPr>
          <p:cNvSpPr/>
          <p:nvPr/>
        </p:nvSpPr>
        <p:spPr>
          <a:xfrm>
            <a:off x="552576" y="369458"/>
            <a:ext cx="620442" cy="544946"/>
          </a:xfrm>
          <a:prstGeom prst="rect">
            <a:avLst/>
          </a:prstGeom>
          <a:solidFill>
            <a:srgbClr val="FAEDB8"/>
          </a:solidFill>
          <a:ln>
            <a:solidFill>
              <a:schemeClr val="tx1"/>
            </a:solidFill>
          </a:ln>
        </p:spPr>
        <p:txBody>
          <a:bodyPr vert="horz" lIns="91440" tIns="45720" rIns="91440" bIns="45720" rtlCol="0" anchor="ctr">
            <a:noAutofit/>
          </a:bodyPr>
          <a:lstStyle/>
          <a:p>
            <a:pPr algn="ctr" defTabSz="457200">
              <a:spcBef>
                <a:spcPts val="600"/>
              </a:spcBef>
            </a:pPr>
            <a:r>
              <a:rPr lang="de-CH" sz="3000" b="1" dirty="0">
                <a:latin typeface="+mj-lt"/>
                <a:ea typeface="+mj-ea"/>
                <a:cs typeface="+mj-cs"/>
              </a:rPr>
              <a:t>2</a:t>
            </a:r>
            <a:r>
              <a:rPr lang="de-CH" sz="3000" b="1" dirty="0">
                <a:solidFill>
                  <a:schemeClr val="tx1"/>
                </a:solidFill>
                <a:latin typeface="+mj-lt"/>
                <a:ea typeface="+mj-ea"/>
                <a:cs typeface="+mj-cs"/>
              </a:rPr>
              <a:t>.</a:t>
            </a:r>
          </a:p>
        </p:txBody>
      </p:sp>
    </p:spTree>
    <p:extLst>
      <p:ext uri="{BB962C8B-B14F-4D97-AF65-F5344CB8AC3E}">
        <p14:creationId xmlns:p14="http://schemas.microsoft.com/office/powerpoint/2010/main" val="3999894801"/>
      </p:ext>
    </p:extLst>
  </p:cSld>
  <p:clrMapOvr>
    <a:masterClrMapping/>
  </p:clrMapOvr>
</p:sld>
</file>

<file path=ppt/slides/slide8.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fontScale="90000"/>
          </a:bodyPr>
          <a:lstStyle/>
          <a:p>
            <a:pPr>
              <a:tabLst>
                <a:tab pos="534988" algn="l"/>
              </a:tabLst>
            </a:pPr>
            <a:r>
              <a:rPr lang="de-CH" dirty="0">
                <a:solidFill>
                  <a:schemeClr val="tx1"/>
                </a:solidFill>
              </a:rPr>
              <a:t>		</a:t>
            </a:r>
            <a:br>
              <a:rPr lang="de-CH" dirty="0">
                <a:solidFill>
                  <a:schemeClr val="tx1"/>
                </a:solidFill>
              </a:rPr>
            </a:br>
            <a:r>
              <a:rPr lang="de-CH" sz="3600" dirty="0">
                <a:ea typeface="MS Mincho" panose="02020609040205080304" pitchFamily="49" charset="-128"/>
                <a:cs typeface="Times New Roman" panose="02020603050405020304" pitchFamily="18" charset="0"/>
              </a:rPr>
              <a:t>		Que fait déjà la Confédération aujourd'hui ?</a:t>
            </a:r>
            <a:br>
              <a:rPr lang="de-CH" sz="3600" dirty="0">
                <a:ea typeface="MS Mincho" panose="02020609040205080304" pitchFamily="49" charset="-128"/>
                <a:cs typeface="Times New Roman" panose="02020603050405020304" pitchFamily="18" charset="0"/>
              </a:rPr>
            </a:br>
            <a:endParaRPr lang="de-CH" sz="3600" dirty="0">
              <a:solidFill>
                <a:schemeClr val="tx1"/>
              </a:solidFill>
            </a:endParaRPr>
          </a:p>
        </p:txBody>
      </p:sp>
      <p:sp>
        <p:nvSpPr>
          <p:cNvPr id="4" name="Foliennummernplatzhalter 3"/>
          <p:cNvSpPr>
            <a:spLocks noGrp="1"/>
          </p:cNvSpPr>
          <p:nvPr>
            <p:ph type="sldNum" sz="quarter" idx="10"/>
          </p:nvPr>
        </p:nvSpPr>
        <p:spPr/>
        <p:txBody>
          <a:bodyPr/>
          <a:lstStyle/>
          <a:p>
            <a:fld id="{44E00974-63E5-4E61-A13C-9F89126AE395}" type="slidenum">
              <a:rPr lang="en-US" smtClean="0"/>
              <a:t>8</a:t>
            </a:fld>
            <a:endParaRPr lang="en-US" dirty="0"/>
          </a:p>
        </p:txBody>
      </p:sp>
      <p:sp>
        <p:nvSpPr>
          <p:cNvPr id="8" name="Content Placeholder 2">
            <a:extLst>
              <a:ext uri="{FF2B5EF4-FFF2-40B4-BE49-F238E27FC236}">
                <a16:creationId xmlns:a16="http://schemas.microsoft.com/office/drawing/2014/main" id="{CB0926BE-1C95-46D9-B8E1-5295E487FA24}"/>
              </a:ext>
            </a:extLst>
          </p:cNvPr>
          <p:cNvSpPr>
            <a:spLocks noGrp="1"/>
          </p:cNvSpPr>
          <p:nvPr>
            <p:ph idx="1"/>
          </p:nvPr>
        </p:nvSpPr>
        <p:spPr>
          <a:xfrm>
            <a:off x="543339" y="1138906"/>
            <a:ext cx="11325387" cy="4525963"/>
          </a:xfrm>
        </p:spPr>
        <p:txBody>
          <a:bodyPr>
            <a:noAutofit/>
          </a:bodyPr>
          <a:lstStyle/>
          <a:p>
            <a:pPr marL="0" indent="0">
              <a:lnSpc>
                <a:spcPct val="100000"/>
              </a:lnSpc>
              <a:buNone/>
            </a:pPr>
            <a:r>
              <a:rPr lang="de-CH" dirty="0">
                <a:ea typeface="MS Mincho" panose="02020609040205080304" pitchFamily="49" charset="-128"/>
                <a:cs typeface="Times New Roman" panose="02020603050405020304" pitchFamily="18" charset="0"/>
              </a:rPr>
              <a:t>La Confédération réglemente l'</a:t>
            </a:r>
            <a:r>
              <a:rPr lang="de-CH" b="1" dirty="0">
                <a:ea typeface="MS Mincho" panose="02020609040205080304" pitchFamily="49" charset="-128"/>
                <a:cs typeface="Times New Roman" panose="02020603050405020304" pitchFamily="18" charset="0"/>
              </a:rPr>
              <a:t>assistance</a:t>
            </a:r>
            <a:r>
              <a:rPr lang="de-CH" dirty="0">
                <a:ea typeface="MS Mincho" panose="02020609040205080304" pitchFamily="49" charset="-128"/>
                <a:cs typeface="Times New Roman" panose="02020603050405020304" pitchFamily="18" charset="0"/>
              </a:rPr>
              <a:t>, notamment dans le domaine des assurances sociales :</a:t>
            </a:r>
          </a:p>
          <a:p>
            <a:pPr>
              <a:lnSpc>
                <a:spcPct val="100000"/>
              </a:lnSpc>
              <a:buFont typeface="Symbol" panose="05050102010706020507" pitchFamily="18" charset="2"/>
              <a:buChar char="-"/>
            </a:pPr>
            <a:r>
              <a:rPr lang="de-CH" dirty="0">
                <a:ea typeface="MS Mincho" panose="02020609040205080304" pitchFamily="49" charset="-128"/>
                <a:cs typeface="Times New Roman" panose="02020603050405020304" pitchFamily="18" charset="0"/>
              </a:rPr>
              <a:t>Exemples : Allocation pour impotent AI ou AA, contributions d'assistance AI, prestations d'aide et de soins selon la LAMal et la LAA. </a:t>
            </a:r>
          </a:p>
          <a:p>
            <a:pPr>
              <a:lnSpc>
                <a:spcPct val="100000"/>
              </a:lnSpc>
              <a:spcBef>
                <a:spcPts val="0"/>
              </a:spcBef>
              <a:buFont typeface="Symbol" panose="05050102010706020507" pitchFamily="18" charset="2"/>
              <a:buChar char="-"/>
            </a:pPr>
            <a:r>
              <a:rPr lang="de-CH" dirty="0">
                <a:ea typeface="MS Mincho" panose="02020609040205080304" pitchFamily="49" charset="-128"/>
                <a:cs typeface="Times New Roman" panose="02020603050405020304" pitchFamily="18" charset="0"/>
              </a:rPr>
              <a:t>Il crée des possibilités par le biais de la loi fédérale sur les prestations complémentaires : Les cantons obtiennent des compétences réglementaires en matière de frais de maladie et d'invalidité.</a:t>
            </a:r>
          </a:p>
          <a:p>
            <a:pPr lvl="1">
              <a:lnSpc>
                <a:spcPct val="100000"/>
              </a:lnSpc>
              <a:buFont typeface="Courier New" panose="02070309020205020404" pitchFamily="49" charset="0"/>
              <a:buChar char="o"/>
            </a:pPr>
            <a:r>
              <a:rPr lang="de-CH" sz="3000" dirty="0">
                <a:ea typeface="MS Mincho" panose="02020609040205080304" pitchFamily="49" charset="-128"/>
                <a:cs typeface="Times New Roman" panose="02020603050405020304" pitchFamily="18" charset="0"/>
              </a:rPr>
              <a:t>Le financement de l'encadrement et des aides doit être étendu et renforcé par la réforme actuelle des PC.  </a:t>
            </a:r>
          </a:p>
        </p:txBody>
      </p:sp>
      <p:sp>
        <p:nvSpPr>
          <p:cNvPr id="2" name="Rechteck 1">
            <a:extLst>
              <a:ext uri="{FF2B5EF4-FFF2-40B4-BE49-F238E27FC236}">
                <a16:creationId xmlns:a16="http://schemas.microsoft.com/office/drawing/2014/main" id="{01C8D032-B548-4F50-91D3-B05CF534C22B}"/>
              </a:ext>
            </a:extLst>
          </p:cNvPr>
          <p:cNvSpPr/>
          <p:nvPr/>
        </p:nvSpPr>
        <p:spPr>
          <a:xfrm>
            <a:off x="552576" y="369458"/>
            <a:ext cx="620442" cy="544946"/>
          </a:xfrm>
          <a:prstGeom prst="rect">
            <a:avLst/>
          </a:prstGeom>
          <a:solidFill>
            <a:srgbClr val="FAEDB8"/>
          </a:solidFill>
          <a:ln>
            <a:solidFill>
              <a:schemeClr val="tx1"/>
            </a:solidFill>
          </a:ln>
        </p:spPr>
        <p:txBody>
          <a:bodyPr vert="horz" lIns="91440" tIns="45720" rIns="91440" bIns="45720" rtlCol="0" anchor="ctr">
            <a:noAutofit/>
          </a:bodyPr>
          <a:lstStyle/>
          <a:p>
            <a:pPr algn="ctr" defTabSz="457200">
              <a:spcBef>
                <a:spcPts val="600"/>
              </a:spcBef>
            </a:pPr>
            <a:r>
              <a:rPr lang="de-CH" sz="3000" b="1" dirty="0">
                <a:latin typeface="+mj-lt"/>
                <a:ea typeface="+mj-ea"/>
                <a:cs typeface="+mj-cs"/>
              </a:rPr>
              <a:t>2</a:t>
            </a:r>
            <a:r>
              <a:rPr lang="de-CH" sz="3000" b="1" dirty="0">
                <a:solidFill>
                  <a:schemeClr val="tx1"/>
                </a:solidFill>
                <a:latin typeface="+mj-lt"/>
                <a:ea typeface="+mj-ea"/>
                <a:cs typeface="+mj-cs"/>
              </a:rPr>
              <a:t>.</a:t>
            </a:r>
          </a:p>
        </p:txBody>
      </p:sp>
    </p:spTree>
    <p:extLst>
      <p:ext uri="{BB962C8B-B14F-4D97-AF65-F5344CB8AC3E}">
        <p14:creationId xmlns:p14="http://schemas.microsoft.com/office/powerpoint/2010/main" val="1707000177"/>
      </p:ext>
    </p:extLst>
  </p:cSld>
  <p:clrMapOvr>
    <a:masterClrMapping/>
  </p:clrMapOvr>
</p:sld>
</file>

<file path=ppt/slides/slide9.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pPr>
              <a:spcAft>
                <a:spcPts val="1100"/>
              </a:spcAft>
            </a:pPr>
            <a:r>
              <a:rPr lang="de-CH" dirty="0">
                <a:solidFill>
                  <a:schemeClr val="tx1"/>
                </a:solidFill>
              </a:rPr>
              <a:t>1) </a:t>
            </a:r>
            <a:r>
              <a:rPr lang="de-CH" dirty="0">
                <a:ea typeface="MS Mincho" panose="02020609040205080304" pitchFamily="49" charset="-128"/>
                <a:cs typeface="Times New Roman" panose="02020603050405020304" pitchFamily="18" charset="0"/>
              </a:rPr>
              <a:t>Par assistance, nous entendons</a:t>
            </a:r>
          </a:p>
        </p:txBody>
      </p:sp>
      <p:sp>
        <p:nvSpPr>
          <p:cNvPr id="4" name="Foliennummernplatzhalter 3"/>
          <p:cNvSpPr>
            <a:spLocks noGrp="1"/>
          </p:cNvSpPr>
          <p:nvPr>
            <p:ph type="sldNum" sz="quarter" idx="10"/>
          </p:nvPr>
        </p:nvSpPr>
        <p:spPr/>
        <p:txBody>
          <a:bodyPr/>
          <a:lstStyle/>
          <a:p>
            <a:fld id="{44E00974-63E5-4E61-A13C-9F89126AE395}" type="slidenum">
              <a:rPr lang="en-US" smtClean="0"/>
              <a:t>9</a:t>
            </a:fld>
            <a:endParaRPr lang="en-US" dirty="0"/>
          </a:p>
        </p:txBody>
      </p:sp>
      <p:sp>
        <p:nvSpPr>
          <p:cNvPr id="8" name="Content Placeholder 2">
            <a:extLst>
              <a:ext uri="{FF2B5EF4-FFF2-40B4-BE49-F238E27FC236}">
                <a16:creationId xmlns:a16="http://schemas.microsoft.com/office/drawing/2014/main" id="{CB0926BE-1C95-46D9-B8E1-5295E487FA24}"/>
              </a:ext>
            </a:extLst>
          </p:cNvPr>
          <p:cNvSpPr>
            <a:spLocks noGrp="1"/>
          </p:cNvSpPr>
          <p:nvPr>
            <p:ph idx="1"/>
          </p:nvPr>
        </p:nvSpPr>
        <p:spPr>
          <a:xfrm>
            <a:off x="543339" y="1138906"/>
            <a:ext cx="11325387" cy="4525963"/>
          </a:xfrm>
        </p:spPr>
        <p:txBody>
          <a:bodyPr>
            <a:noAutofit/>
          </a:bodyPr>
          <a:lstStyle/>
          <a:p>
            <a:pPr>
              <a:lnSpc>
                <a:spcPct val="100000"/>
              </a:lnSpc>
              <a:spcBef>
                <a:spcPts val="0"/>
              </a:spcBef>
              <a:buFont typeface="Symbol" panose="05050102010706020507" pitchFamily="18" charset="2"/>
              <a:buChar char="-"/>
            </a:pPr>
            <a:r>
              <a:rPr lang="de-CH" sz="3200" dirty="0">
                <a:ea typeface="MS Mincho" panose="02020609040205080304" pitchFamily="49" charset="-128"/>
                <a:cs typeface="Times New Roman" panose="02020603050405020304" pitchFamily="18" charset="0"/>
              </a:rPr>
              <a:t>Prestations effectuées par un accompagnateur pour la personne handicapée. Par exemple, les tâches ménagères et l'aide personnelle. </a:t>
            </a:r>
          </a:p>
          <a:p>
            <a:pPr>
              <a:lnSpc>
                <a:spcPct val="100000"/>
              </a:lnSpc>
              <a:spcBef>
                <a:spcPts val="600"/>
              </a:spcBef>
              <a:spcAft>
                <a:spcPts val="600"/>
              </a:spcAft>
              <a:buFont typeface="Symbol" panose="05050102010706020507" pitchFamily="18" charset="2"/>
              <a:buChar char="-"/>
            </a:pPr>
            <a:r>
              <a:rPr lang="de-CH" sz="3200" dirty="0">
                <a:ea typeface="MS Mincho" panose="02020609040205080304" pitchFamily="49" charset="-128"/>
                <a:cs typeface="Times New Roman" panose="02020603050405020304" pitchFamily="18" charset="0"/>
              </a:rPr>
              <a:t>Ils aident, accompagnent et représentent. </a:t>
            </a:r>
          </a:p>
          <a:p>
            <a:pPr>
              <a:spcAft>
                <a:spcPts val="1100"/>
              </a:spcAft>
              <a:buFont typeface="Symbol" panose="05050102010706020507" pitchFamily="18" charset="2"/>
              <a:buChar char="-"/>
            </a:pPr>
            <a:r>
              <a:rPr lang="de-CH" sz="3200" dirty="0">
                <a:ea typeface="MS Mincho" panose="02020609040205080304" pitchFamily="49" charset="-128"/>
                <a:cs typeface="Times New Roman" panose="02020603050405020304" pitchFamily="18" charset="0"/>
              </a:rPr>
              <a:t>Le caractère de la prestation d'assistance réside généralement dans la simple exécution d'une prestation de soutien. Elle n'est pas liée à des exigences de formation pour l'accompagnateur.</a:t>
            </a:r>
          </a:p>
        </p:txBody>
      </p:sp>
      <p:sp>
        <p:nvSpPr>
          <p:cNvPr id="2" name="Rechteck 1">
            <a:extLst>
              <a:ext uri="{FF2B5EF4-FFF2-40B4-BE49-F238E27FC236}">
                <a16:creationId xmlns:a16="http://schemas.microsoft.com/office/drawing/2014/main" id="{01C8D032-B548-4F50-91D3-B05CF534C22B}"/>
              </a:ext>
            </a:extLst>
          </p:cNvPr>
          <p:cNvSpPr/>
          <p:nvPr/>
        </p:nvSpPr>
        <p:spPr>
          <a:xfrm>
            <a:off x="552576" y="369458"/>
            <a:ext cx="620442" cy="544946"/>
          </a:xfrm>
          <a:prstGeom prst="rect">
            <a:avLst/>
          </a:prstGeom>
          <a:solidFill>
            <a:srgbClr val="FAEDB8"/>
          </a:solidFill>
          <a:ln>
            <a:solidFill>
              <a:schemeClr val="tx1"/>
            </a:solidFill>
          </a:ln>
        </p:spPr>
        <p:txBody>
          <a:bodyPr vert="horz" lIns="91440" tIns="45720" rIns="91440" bIns="45720" rtlCol="0" anchor="ctr">
            <a:noAutofit/>
          </a:bodyPr>
          <a:lstStyle/>
          <a:p>
            <a:pPr algn="ctr" defTabSz="457200">
              <a:spcBef>
                <a:spcPts val="600"/>
              </a:spcBef>
            </a:pPr>
            <a:r>
              <a:rPr lang="de-CH" sz="3000" b="1" dirty="0">
                <a:latin typeface="+mj-lt"/>
                <a:ea typeface="+mj-ea"/>
                <a:cs typeface="+mj-cs"/>
              </a:rPr>
              <a:t>2</a:t>
            </a:r>
            <a:r>
              <a:rPr lang="de-CH" sz="3000" b="1" dirty="0">
                <a:solidFill>
                  <a:schemeClr val="tx1"/>
                </a:solidFill>
                <a:latin typeface="+mj-lt"/>
                <a:ea typeface="+mj-ea"/>
                <a:cs typeface="+mj-cs"/>
              </a:rPr>
              <a:t>.</a:t>
            </a:r>
          </a:p>
        </p:txBody>
      </p:sp>
    </p:spTree>
    <p:extLst>
      <p:ext uri="{BB962C8B-B14F-4D97-AF65-F5344CB8AC3E}">
        <p14:creationId xmlns:p14="http://schemas.microsoft.com/office/powerpoint/2010/main" val="2927286886"/>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8CC86971-1972-4C72-AFD5-F88920ECE3E1}" vid="{62036E48-417D-43F3-A82C-8EED892A916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PPT-Vorlage_Tagung_Die Rechte von MmB</Template>
  <TotalTime>0</TotalTime>
  <Words>2077</Words>
  <Application>Microsoft Office PowerPoint</Application>
  <PresentationFormat>Breitbild</PresentationFormat>
  <Paragraphs>204</Paragraphs>
  <Slides>23</Slides>
  <Notes>19</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23</vt:i4>
      </vt:variant>
    </vt:vector>
  </HeadingPairs>
  <TitlesOfParts>
    <vt:vector size="30" baseType="lpstr">
      <vt:lpstr>Arial</vt:lpstr>
      <vt:lpstr>Calibri</vt:lpstr>
      <vt:lpstr>Calibri Light</vt:lpstr>
      <vt:lpstr>Courier New</vt:lpstr>
      <vt:lpstr>Symbol</vt:lpstr>
      <vt:lpstr>Wingdings</vt:lpstr>
      <vt:lpstr>Office</vt:lpstr>
      <vt:lpstr>Zur Frage der Assistenz am Beispiel der Behindertenhilfe  in Basel-Stadt und Basel-Landschaft </vt:lpstr>
      <vt:lpstr>Agenda</vt:lpstr>
      <vt:lpstr>1. Handlungsgrundsatz der UN-BRK </vt:lpstr>
      <vt:lpstr>1.  Ausgangspunkt UN-BRK  (Art. 19 und Art. 27 Abs. 1)</vt:lpstr>
      <vt:lpstr>1.   Handlungsgrundsatz der UN-BRK</vt:lpstr>
      <vt:lpstr>2. Fokus Assistenz –  Was machen Bund und Kantone heute schon? </vt:lpstr>
      <vt:lpstr>1. Was machen Kantone in der Behindertenhilfe heute schon?</vt:lpstr>
      <vt:lpstr>     Was macht der Bund heute schon? </vt:lpstr>
      <vt:lpstr>1. Unter Assistenzleistungen verstehen wir…</vt:lpstr>
      <vt:lpstr>1. Was macht Assistenzleistungen aus?</vt:lpstr>
      <vt:lpstr>1. Was sind Hürden für ein Leben mit Assistenz heute? (1/2)</vt:lpstr>
      <vt:lpstr>1. Was sind Hürden für ein Leben mit Assistenz heute? (2/2)</vt:lpstr>
      <vt:lpstr>1. Schlussfolgerungen</vt:lpstr>
      <vt:lpstr>3. Fokus Behindertenhilfe BL und BS </vt:lpstr>
      <vt:lpstr> Was sind die heutigen Antworten der      Behindertenhilfe BL und BS (1/2)</vt:lpstr>
      <vt:lpstr> Was sind die heutigen Antworten der      Behindertenhilfe BL und BS (2/2)</vt:lpstr>
      <vt:lpstr> Welche Herausforderungen bestehen weiterhin?  Welche Ansätze bestehen in BL und BS heute? (1/2)</vt:lpstr>
      <vt:lpstr> Welche Herausforderungen bestehen weiterhin?  Welche Ansätze bestehen in BL und BS heute? (2/2)</vt:lpstr>
      <vt:lpstr>  Übergänge und Schnittstellen</vt:lpstr>
      <vt:lpstr>  Weitere Themen</vt:lpstr>
      <vt:lpstr>4. Fazit </vt:lpstr>
      <vt:lpstr>  Fazit (1/2)</vt:lpstr>
      <vt:lpstr>  Fazit (1/2)</vt:lpstr>
    </vt:vector>
  </TitlesOfParts>
  <Company>Universität Basel</Company>
  <LinksUpToDate>false</LinksUpToDate>
  <SharedDoc>false</SharedDoc>
  <HyperlinksChanged>false</HyperlinksChanged>
  <AppVersion>16.0000</AppVersion>
</Properties>
</file>

<file path=docProps/core.xml><?xml version="1.0" encoding="utf-8"?>
<coreProperties xmlns:dc="http://purl.org/dc/elements/1.1/" xmlns:dcterms="http://purl.org/dc/terms/" xmlns:xsi="http://www.w3.org/2001/XMLSchema-instance" xmlns="http://schemas.openxmlformats.org/package/2006/metadata/core-properties">
  <dc:title>Zur Frage der Assistenz am Beispiel der Behindertenhilfe  in Basel-Stadt und Basel-Landschaft</dc:title>
  <dc:creator>Huetten, Stefan BKSD</dc:creator>
  <lastModifiedBy>Huetten, Stefan BKSD</lastModifiedBy>
  <revision>68</revision>
  <dcterms:created xsi:type="dcterms:W3CDTF">2025-06-15T10:28:24.0000000Z</dcterms:created>
  <dcterms:modified xsi:type="dcterms:W3CDTF">2025-06-17T12:51:31.0000000Z</dcterms:modified>
  <keywords>, docId:E882A9842405503E927D7D5F50F94DE9</keywords>
</coreProperties>
</file>