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64" r:id="rId3"/>
    <p:sldId id="265" r:id="rId4"/>
    <p:sldId id="273" r:id="rId5"/>
    <p:sldId id="279" r:id="rId6"/>
    <p:sldId id="280" r:id="rId7"/>
    <p:sldId id="267" r:id="rId8"/>
    <p:sldId id="284" r:id="rId9"/>
    <p:sldId id="285" r:id="rId10"/>
    <p:sldId id="286" r:id="rId11"/>
    <p:sldId id="287" r:id="rId12"/>
    <p:sldId id="288" r:id="rId13"/>
    <p:sldId id="289" r:id="rId14"/>
    <p:sldId id="290" r:id="rId15"/>
    <p:sldId id="271" r:id="rId16"/>
    <p:sldId id="276" r:id="rId17"/>
    <p:sldId id="292" r:id="rId18"/>
    <p:sldId id="272" r:id="rId19"/>
    <p:sldId id="274"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469"/>
    <a:srgbClr val="CCCC00"/>
    <a:srgbClr val="00444C"/>
    <a:srgbClr val="FFFFFF"/>
    <a:srgbClr val="BED405"/>
    <a:srgbClr val="99CC00"/>
    <a:srgbClr val="C2D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737"/>
  </p:normalViewPr>
  <p:slideViewPr>
    <p:cSldViewPr snapToGrid="0" snapToObjects="1">
      <p:cViewPr varScale="1">
        <p:scale>
          <a:sx n="155" d="100"/>
          <a:sy n="155" d="100"/>
        </p:scale>
        <p:origin x="23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6A6CD-DD58-485A-9C02-029C82C9B64F}" type="datetimeFigureOut">
              <a:rPr lang="en-US" smtClean="0"/>
              <a:t>6/17/2025</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les styles du maître de texte</a:t>
            </a:r>
          </a:p>
          <a:p>
            <a:pPr lvl="1"/>
            <a:r>
              <a:rPr lang="de-DE"/>
              <a:t>Deuxième niveau</a:t>
            </a:r>
          </a:p>
          <a:p>
            <a:pPr lvl="2"/>
            <a:r>
              <a:rPr lang="de-DE"/>
              <a:t>Troisième niveau</a:t>
            </a:r>
          </a:p>
          <a:p>
            <a:pPr lvl="3"/>
            <a:r>
              <a:rPr lang="de-DE"/>
              <a:t>Quatrième niveau</a:t>
            </a:r>
          </a:p>
          <a:p>
            <a:pPr lvl="4"/>
            <a:r>
              <a:rPr lang="de-DE"/>
              <a:t>Cinquième niveau</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B3249-810A-4F7A-BA0B-F37C2BC623DB}" type="slidenum">
              <a:rPr lang="en-US" smtClean="0"/>
              <a:t>'No</a:t>
            </a:fld>
            <a:endParaRPr lang="en-US" dirty="0"/>
          </a:p>
        </p:txBody>
      </p:sp>
    </p:spTree>
    <p:extLst>
      <p:ext uri="{BB962C8B-B14F-4D97-AF65-F5344CB8AC3E}">
        <p14:creationId xmlns:p14="http://schemas.microsoft.com/office/powerpoint/2010/main" val="212694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B0CEA-DFE0-5C47-B22D-19C83596324A}"/>
              </a:ext>
            </a:extLst>
          </p:cNvPr>
          <p:cNvSpPr>
            <a:spLocks noGrp="1"/>
          </p:cNvSpPr>
          <p:nvPr>
            <p:ph type="ctrTitle" hasCustomPrompt="1"/>
          </p:nvPr>
        </p:nvSpPr>
        <p:spPr>
          <a:xfrm>
            <a:off x="492417" y="389876"/>
            <a:ext cx="11193418" cy="2651760"/>
          </a:xfrm>
        </p:spPr>
        <p:txBody>
          <a:bodyPr anchor="b">
            <a:noAutofit/>
          </a:bodyPr>
          <a:lstStyle>
            <a:lvl1pPr algn="l">
              <a:defRPr sz="5000" b="1" baseline="0">
                <a:solidFill>
                  <a:srgbClr val="016469"/>
                </a:solidFill>
              </a:defRPr>
            </a:lvl1pPr>
          </a:lstStyle>
          <a:p>
            <a:r>
              <a:rPr lang="en-US" noProof="0" dirty="0" err="1"/>
              <a:t>Titel</a:t>
            </a:r>
            <a:r>
              <a:rPr lang="en-US" noProof="0" dirty="0"/>
              <a:t> der </a:t>
            </a:r>
            <a:r>
              <a:rPr lang="en-US" noProof="0" dirty="0" err="1"/>
              <a:t>Präsentation</a:t>
            </a:r>
            <a:r>
              <a:rPr lang="en-US" noProof="0" dirty="0"/>
              <a:t> </a:t>
            </a:r>
            <a:r>
              <a:rPr lang="en-US" noProof="0" dirty="0" err="1"/>
              <a:t>bearbeiten</a:t>
            </a:r>
            <a:endParaRPr lang="de-CH" noProof="0" dirty="0"/>
          </a:p>
        </p:txBody>
      </p:sp>
      <p:sp>
        <p:nvSpPr>
          <p:cNvPr id="3" name="Untertitel 2">
            <a:extLst>
              <a:ext uri="{FF2B5EF4-FFF2-40B4-BE49-F238E27FC236}">
                <a16:creationId xmlns:a16="http://schemas.microsoft.com/office/drawing/2014/main" id="{F833D8A1-4C44-A545-992B-68F44F19593B}"/>
              </a:ext>
            </a:extLst>
          </p:cNvPr>
          <p:cNvSpPr>
            <a:spLocks noGrp="1"/>
          </p:cNvSpPr>
          <p:nvPr>
            <p:ph type="subTitle" idx="1" hasCustomPrompt="1"/>
          </p:nvPr>
        </p:nvSpPr>
        <p:spPr>
          <a:xfrm>
            <a:off x="492417" y="3275765"/>
            <a:ext cx="11203601" cy="1730412"/>
          </a:xfrm>
        </p:spPr>
        <p:txBody>
          <a:bodyPr>
            <a:noAutofit/>
          </a:bodyPr>
          <a:lstStyle>
            <a:lvl1pPr marL="0" indent="0" algn="l">
              <a:lnSpc>
                <a:spcPct val="114000"/>
              </a:lnSpc>
              <a:buNone/>
              <a:defRPr sz="3000" b="1" baseline="0">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CH" noProof="0" dirty="0"/>
              <a:t>Name</a:t>
            </a:r>
            <a:br>
              <a:rPr lang="de-CH" noProof="0" dirty="0"/>
            </a:br>
            <a:r>
              <a:rPr lang="de-CH" noProof="0" dirty="0"/>
              <a:t>Organisation</a:t>
            </a:r>
            <a:br>
              <a:rPr lang="de-CH" noProof="0" dirty="0"/>
            </a:br>
            <a:endParaRPr lang="de-CH" noProof="0" dirty="0"/>
          </a:p>
        </p:txBody>
      </p:sp>
      <p:sp>
        <p:nvSpPr>
          <p:cNvPr id="8" name="Rechteck 7">
            <a:extLst>
              <a:ext uri="{FF2B5EF4-FFF2-40B4-BE49-F238E27FC236}">
                <a16:creationId xmlns:a16="http://schemas.microsoft.com/office/drawing/2014/main" id="{291680F1-3B9E-3340-BBC1-188BC41A8A4C}"/>
              </a:ext>
            </a:extLst>
          </p:cNvPr>
          <p:cNvSpPr/>
          <p:nvPr userDrawn="1"/>
        </p:nvSpPr>
        <p:spPr>
          <a:xfrm>
            <a:off x="-1783" y="5046480"/>
            <a:ext cx="12192000" cy="1800000"/>
          </a:xfrm>
          <a:prstGeom prst="rect">
            <a:avLst/>
          </a:prstGeom>
          <a:solidFill>
            <a:srgbClr val="0044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noProof="0" dirty="0">
                <a:solidFill>
                  <a:schemeClr val="bg1"/>
                </a:solidFill>
              </a:rPr>
              <a:t>Bitte freilassen für Live-Untertitelung.</a:t>
            </a:r>
          </a:p>
        </p:txBody>
      </p:sp>
    </p:spTree>
    <p:extLst>
      <p:ext uri="{BB962C8B-B14F-4D97-AF65-F5344CB8AC3E}">
        <p14:creationId xmlns:p14="http://schemas.microsoft.com/office/powerpoint/2010/main" val="102141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983" y="198783"/>
            <a:ext cx="11076667" cy="876255"/>
          </a:xfrm>
        </p:spPr>
        <p:txBody>
          <a:bodyPr/>
          <a:lstStyle>
            <a:lvl1pPr>
              <a:defRPr/>
            </a:lvl1pPr>
          </a:lstStyle>
          <a:p>
            <a:r>
              <a:rPr lang="de-CH" noProof="0" dirty="0"/>
              <a:t>Seitentitel bearbeiten</a:t>
            </a:r>
          </a:p>
        </p:txBody>
      </p:sp>
      <p:sp>
        <p:nvSpPr>
          <p:cNvPr id="3" name="Text Placeholder 2"/>
          <p:cNvSpPr>
            <a:spLocks noGrp="1"/>
          </p:cNvSpPr>
          <p:nvPr>
            <p:ph type="body" idx="1" hasCustomPrompt="1"/>
          </p:nvPr>
        </p:nvSpPr>
        <p:spPr>
          <a:xfrm>
            <a:off x="518984" y="1138907"/>
            <a:ext cx="5478591"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4" name="Content Placeholder 3"/>
          <p:cNvSpPr>
            <a:spLocks noGrp="1"/>
          </p:cNvSpPr>
          <p:nvPr>
            <p:ph sz="half" idx="2" hasCustomPrompt="1"/>
          </p:nvPr>
        </p:nvSpPr>
        <p:spPr>
          <a:xfrm>
            <a:off x="518984" y="1847335"/>
            <a:ext cx="5478591" cy="3200400"/>
          </a:xfrm>
        </p:spPr>
        <p:txBody>
          <a:bodyPr/>
          <a:lstStyle>
            <a:lvl1pPr>
              <a:defRPr baseline="0"/>
            </a:lvl1pPr>
          </a:lstStyle>
          <a:p>
            <a:pPr lvl="0"/>
            <a:r>
              <a:rPr lang="de-CH" noProof="0" dirty="0"/>
              <a:t>Bitte verwenden Sie mind. Schriftgrösse 30 Pt.</a:t>
            </a:r>
          </a:p>
        </p:txBody>
      </p:sp>
      <p:sp>
        <p:nvSpPr>
          <p:cNvPr id="5" name="Text Placeholder 4"/>
          <p:cNvSpPr>
            <a:spLocks noGrp="1"/>
          </p:cNvSpPr>
          <p:nvPr>
            <p:ph type="body" sz="quarter" idx="3" hasCustomPrompt="1"/>
          </p:nvPr>
        </p:nvSpPr>
        <p:spPr>
          <a:xfrm>
            <a:off x="6172200" y="1138906"/>
            <a:ext cx="5430794" cy="644561"/>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6" name="Content Placeholder 5"/>
          <p:cNvSpPr>
            <a:spLocks noGrp="1"/>
          </p:cNvSpPr>
          <p:nvPr>
            <p:ph sz="quarter" idx="4" hasCustomPrompt="1"/>
          </p:nvPr>
        </p:nvSpPr>
        <p:spPr>
          <a:xfrm>
            <a:off x="6172199" y="1847335"/>
            <a:ext cx="5423451" cy="3200400"/>
          </a:xfrm>
        </p:spPr>
        <p:txBody>
          <a:bodyPr/>
          <a:lstStyle/>
          <a:p>
            <a:pPr lvl="0"/>
            <a:r>
              <a:rPr lang="de-CH" dirty="0"/>
              <a:t>Bitte verwenden Sie mind. Schriftgrösse 30 Pt.</a:t>
            </a:r>
          </a:p>
        </p:txBody>
      </p:sp>
      <p:sp>
        <p:nvSpPr>
          <p:cNvPr id="10" name="Foliennummernplatzhalter 16"/>
          <p:cNvSpPr txBox="1">
            <a:spLocks/>
          </p:cNvSpPr>
          <p:nvPr userDrawn="1"/>
        </p:nvSpPr>
        <p:spPr>
          <a:xfrm>
            <a:off x="11595651" y="198783"/>
            <a:ext cx="490331" cy="940123"/>
          </a:xfrm>
          <a:prstGeom prst="rect">
            <a:avLst/>
          </a:prstGeom>
        </p:spPr>
        <p:txBody>
          <a:bodyPr/>
          <a:lstStyle>
            <a:defPPr>
              <a:defRPr lang="de-DE"/>
            </a:defPPr>
            <a:lvl1pPr marL="0" algn="l" defTabSz="914400" rtl="0" eaLnBrk="1" latinLnBrk="0" hangingPunct="1">
              <a:defRPr sz="2200" kern="1200">
                <a:solidFill>
                  <a:srgbClr val="0164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00974-63E5-4E61-A13C-9F89126AE395}" type="slidenum">
              <a:rPr lang="en-US" smtClean="0"/>
              <a:pPr/>
              <a:t>‹Nr.›</a:t>
            </a:fld>
            <a:endParaRPr lang="en-US" dirty="0"/>
          </a:p>
        </p:txBody>
      </p:sp>
      <p:cxnSp>
        <p:nvCxnSpPr>
          <p:cNvPr id="11" name="Gerader Verbinder 6"/>
          <p:cNvCxnSpPr/>
          <p:nvPr userDrawn="1"/>
        </p:nvCxnSpPr>
        <p:spPr>
          <a:xfrm>
            <a:off x="518983" y="1075038"/>
            <a:ext cx="11076668"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99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983" y="198783"/>
            <a:ext cx="11076667" cy="876255"/>
          </a:xfrm>
        </p:spPr>
        <p:txBody>
          <a:bodyPr/>
          <a:lstStyle>
            <a:lvl1pPr>
              <a:defRPr/>
            </a:lvl1pPr>
          </a:lstStyle>
          <a:p>
            <a:r>
              <a:rPr lang="de-CH" noProof="0" dirty="0"/>
              <a:t>Seitentitel bearbeiten</a:t>
            </a:r>
          </a:p>
        </p:txBody>
      </p:sp>
      <p:sp>
        <p:nvSpPr>
          <p:cNvPr id="3" name="Text Placeholder 2"/>
          <p:cNvSpPr>
            <a:spLocks noGrp="1"/>
          </p:cNvSpPr>
          <p:nvPr>
            <p:ph type="body" idx="1" hasCustomPrompt="1"/>
          </p:nvPr>
        </p:nvSpPr>
        <p:spPr>
          <a:xfrm>
            <a:off x="518985" y="1138907"/>
            <a:ext cx="3600000"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4" name="Content Placeholder 3"/>
          <p:cNvSpPr>
            <a:spLocks noGrp="1"/>
          </p:cNvSpPr>
          <p:nvPr>
            <p:ph sz="half" idx="2" hasCustomPrompt="1"/>
          </p:nvPr>
        </p:nvSpPr>
        <p:spPr>
          <a:xfrm>
            <a:off x="518985" y="1847335"/>
            <a:ext cx="3600000" cy="3200400"/>
          </a:xfrm>
        </p:spPr>
        <p:txBody>
          <a:bodyPr/>
          <a:lstStyle>
            <a:lvl1pPr>
              <a:defRPr baseline="0"/>
            </a:lvl1pPr>
          </a:lstStyle>
          <a:p>
            <a:pPr lvl="0"/>
            <a:r>
              <a:rPr lang="de-CH" noProof="0" dirty="0"/>
              <a:t>Bitte verwenden Sie mind. Schriftgrösse 30 Pt.</a:t>
            </a:r>
          </a:p>
        </p:txBody>
      </p:sp>
      <p:sp>
        <p:nvSpPr>
          <p:cNvPr id="5" name="Text Placeholder 4"/>
          <p:cNvSpPr>
            <a:spLocks noGrp="1"/>
          </p:cNvSpPr>
          <p:nvPr>
            <p:ph type="body" sz="quarter" idx="3" hasCustomPrompt="1"/>
          </p:nvPr>
        </p:nvSpPr>
        <p:spPr>
          <a:xfrm>
            <a:off x="7997984" y="1138906"/>
            <a:ext cx="3600000" cy="644561"/>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6" name="Content Placeholder 5"/>
          <p:cNvSpPr>
            <a:spLocks noGrp="1"/>
          </p:cNvSpPr>
          <p:nvPr>
            <p:ph sz="quarter" idx="4" hasCustomPrompt="1"/>
          </p:nvPr>
        </p:nvSpPr>
        <p:spPr>
          <a:xfrm>
            <a:off x="7995514" y="1847335"/>
            <a:ext cx="3600000" cy="3200400"/>
          </a:xfrm>
        </p:spPr>
        <p:txBody>
          <a:bodyPr/>
          <a:lstStyle/>
          <a:p>
            <a:pPr lvl="0"/>
            <a:r>
              <a:rPr lang="de-CH" dirty="0"/>
              <a:t>Bitte verwenden Sie mind. Schriftgrösse 30 Pt.</a:t>
            </a:r>
          </a:p>
        </p:txBody>
      </p:sp>
      <p:sp>
        <p:nvSpPr>
          <p:cNvPr id="10" name="Foliennummernplatzhalter 16"/>
          <p:cNvSpPr txBox="1">
            <a:spLocks/>
          </p:cNvSpPr>
          <p:nvPr userDrawn="1"/>
        </p:nvSpPr>
        <p:spPr>
          <a:xfrm>
            <a:off x="11595651" y="198783"/>
            <a:ext cx="490331" cy="940123"/>
          </a:xfrm>
          <a:prstGeom prst="rect">
            <a:avLst/>
          </a:prstGeom>
        </p:spPr>
        <p:txBody>
          <a:bodyPr/>
          <a:lstStyle>
            <a:defPPr>
              <a:defRPr lang="de-DE"/>
            </a:defPPr>
            <a:lvl1pPr marL="0" algn="l" defTabSz="914400" rtl="0" eaLnBrk="1" latinLnBrk="0" hangingPunct="1">
              <a:defRPr sz="2200" kern="1200">
                <a:solidFill>
                  <a:srgbClr val="0164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00974-63E5-4E61-A13C-9F89126AE395}" type="slidenum">
              <a:rPr lang="en-US" smtClean="0"/>
              <a:pPr/>
              <a:t>‹Nr.›</a:t>
            </a:fld>
            <a:endParaRPr lang="en-US" dirty="0"/>
          </a:p>
        </p:txBody>
      </p:sp>
      <p:cxnSp>
        <p:nvCxnSpPr>
          <p:cNvPr id="11" name="Gerader Verbinder 6"/>
          <p:cNvCxnSpPr/>
          <p:nvPr userDrawn="1"/>
        </p:nvCxnSpPr>
        <p:spPr>
          <a:xfrm>
            <a:off x="518983" y="1075038"/>
            <a:ext cx="11076668"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0" hasCustomPrompt="1"/>
          </p:nvPr>
        </p:nvSpPr>
        <p:spPr>
          <a:xfrm>
            <a:off x="4257317" y="1138907"/>
            <a:ext cx="3600000"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12" name="Content Placeholder 3"/>
          <p:cNvSpPr>
            <a:spLocks noGrp="1"/>
          </p:cNvSpPr>
          <p:nvPr>
            <p:ph sz="half" idx="11" hasCustomPrompt="1"/>
          </p:nvPr>
        </p:nvSpPr>
        <p:spPr>
          <a:xfrm>
            <a:off x="4257317" y="1847335"/>
            <a:ext cx="3600000" cy="3200400"/>
          </a:xfrm>
        </p:spPr>
        <p:txBody>
          <a:bodyPr/>
          <a:lstStyle>
            <a:lvl1pPr>
              <a:defRPr baseline="0"/>
            </a:lvl1pPr>
          </a:lstStyle>
          <a:p>
            <a:pPr lvl="0"/>
            <a:r>
              <a:rPr lang="de-CH" noProof="0" dirty="0"/>
              <a:t>Bitte verwenden Sie mind. Schriftgrösse 30 Pt.</a:t>
            </a:r>
          </a:p>
        </p:txBody>
      </p:sp>
    </p:spTree>
    <p:extLst>
      <p:ext uri="{BB962C8B-B14F-4D97-AF65-F5344CB8AC3E}">
        <p14:creationId xmlns:p14="http://schemas.microsoft.com/office/powerpoint/2010/main" val="21009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CFFD-D909-D34D-8B9F-F153862A4631}"/>
              </a:ext>
            </a:extLst>
          </p:cNvPr>
          <p:cNvSpPr>
            <a:spLocks noGrp="1"/>
          </p:cNvSpPr>
          <p:nvPr>
            <p:ph type="title" hasCustomPrompt="1"/>
          </p:nvPr>
        </p:nvSpPr>
        <p:spPr>
          <a:xfrm>
            <a:off x="530086" y="198783"/>
            <a:ext cx="11065565" cy="919803"/>
          </a:xfrm>
        </p:spPr>
        <p:txBody>
          <a:bodyPr>
            <a:normAutofit/>
          </a:bodyPr>
          <a:lstStyle>
            <a:lvl1pPr>
              <a:defRPr sz="3200" b="1">
                <a:solidFill>
                  <a:srgbClr val="016469"/>
                </a:solidFill>
                <a:latin typeface="+mj-lt"/>
              </a:defRPr>
            </a:lvl1pPr>
          </a:lstStyle>
          <a:p>
            <a:r>
              <a:rPr lang="de-CH" noProof="0" dirty="0"/>
              <a:t>Seitentitel bearbeiten</a:t>
            </a:r>
          </a:p>
        </p:txBody>
      </p:sp>
      <p:sp>
        <p:nvSpPr>
          <p:cNvPr id="3" name="Inhaltsplatzhalter 2">
            <a:extLst>
              <a:ext uri="{FF2B5EF4-FFF2-40B4-BE49-F238E27FC236}">
                <a16:creationId xmlns:a16="http://schemas.microsoft.com/office/drawing/2014/main" id="{7D94157F-31D5-334F-9A9D-EF30494F153B}"/>
              </a:ext>
            </a:extLst>
          </p:cNvPr>
          <p:cNvSpPr>
            <a:spLocks noGrp="1"/>
          </p:cNvSpPr>
          <p:nvPr>
            <p:ph idx="1" hasCustomPrompt="1"/>
          </p:nvPr>
        </p:nvSpPr>
        <p:spPr>
          <a:xfrm>
            <a:off x="530087" y="1298741"/>
            <a:ext cx="11065564" cy="3727262"/>
          </a:xfrm>
        </p:spPr>
        <p:txBody>
          <a:bodyPr>
            <a:normAutofit/>
          </a:bodyPr>
          <a:lstStyle>
            <a:lvl1pPr>
              <a:lnSpc>
                <a:spcPct val="110000"/>
              </a:lnSpc>
              <a:spcBef>
                <a:spcPts val="1200"/>
              </a:spcBef>
              <a:defRPr sz="3000">
                <a:solidFill>
                  <a:schemeClr val="tx1"/>
                </a:solidFill>
              </a:defRPr>
            </a:lvl1pPr>
          </a:lstStyle>
          <a:p>
            <a:r>
              <a:rPr lang="de-CH" noProof="0" dirty="0"/>
              <a:t>Bitte verwenden Sie mind. Schriftgrösse 30 Pt.</a:t>
            </a:r>
          </a:p>
        </p:txBody>
      </p:sp>
      <p:cxnSp>
        <p:nvCxnSpPr>
          <p:cNvPr id="5" name="Gerader Verbinder 4"/>
          <p:cNvCxnSpPr/>
          <p:nvPr userDrawn="1"/>
        </p:nvCxnSpPr>
        <p:spPr>
          <a:xfrm>
            <a:off x="530086" y="1138906"/>
            <a:ext cx="11065565"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41920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337AD-D58D-0C4B-8E87-05754E7BE34D}"/>
              </a:ext>
            </a:extLst>
          </p:cNvPr>
          <p:cNvSpPr>
            <a:spLocks noGrp="1"/>
          </p:cNvSpPr>
          <p:nvPr>
            <p:ph type="title" hasCustomPrompt="1"/>
          </p:nvPr>
        </p:nvSpPr>
        <p:spPr>
          <a:xfrm>
            <a:off x="528455" y="198783"/>
            <a:ext cx="11039060" cy="3046835"/>
          </a:xfrm>
        </p:spPr>
        <p:txBody>
          <a:bodyPr anchor="b"/>
          <a:lstStyle>
            <a:lvl1pPr>
              <a:defRPr sz="4400" b="1">
                <a:solidFill>
                  <a:srgbClr val="016469"/>
                </a:solidFill>
              </a:defRPr>
            </a:lvl1pPr>
          </a:lstStyle>
          <a:p>
            <a:r>
              <a:rPr lang="de-CH" noProof="0" dirty="0"/>
              <a:t>Abschnittstitel bearbeiten</a:t>
            </a:r>
          </a:p>
        </p:txBody>
      </p:sp>
      <p:sp>
        <p:nvSpPr>
          <p:cNvPr id="3" name="Textplatzhalter 2">
            <a:extLst>
              <a:ext uri="{FF2B5EF4-FFF2-40B4-BE49-F238E27FC236}">
                <a16:creationId xmlns:a16="http://schemas.microsoft.com/office/drawing/2014/main" id="{3DF6C549-3E22-0B43-810F-EAE2DCDC022C}"/>
              </a:ext>
            </a:extLst>
          </p:cNvPr>
          <p:cNvSpPr>
            <a:spLocks noGrp="1"/>
          </p:cNvSpPr>
          <p:nvPr>
            <p:ph type="body" idx="1" hasCustomPrompt="1"/>
          </p:nvPr>
        </p:nvSpPr>
        <p:spPr>
          <a:xfrm>
            <a:off x="528455" y="3456633"/>
            <a:ext cx="11039060" cy="1572842"/>
          </a:xfrm>
        </p:spPr>
        <p:txBody>
          <a:bodyPr>
            <a:normAutofit/>
          </a:bodyPr>
          <a:lstStyle>
            <a:lvl1pPr marL="0" indent="0">
              <a:buNone/>
              <a:defRPr sz="3000" b="1">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de-CH" noProof="0" dirty="0"/>
              <a:t>Untertitel bearbeiten</a:t>
            </a:r>
          </a:p>
        </p:txBody>
      </p:sp>
      <p:sp>
        <p:nvSpPr>
          <p:cNvPr id="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65386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F0AF0-F55C-794D-BB42-6B347477D883}"/>
              </a:ext>
            </a:extLst>
          </p:cNvPr>
          <p:cNvSpPr>
            <a:spLocks noGrp="1"/>
          </p:cNvSpPr>
          <p:nvPr>
            <p:ph type="title" hasCustomPrompt="1"/>
          </p:nvPr>
        </p:nvSpPr>
        <p:spPr>
          <a:xfrm>
            <a:off x="543340" y="198783"/>
            <a:ext cx="11052312" cy="940123"/>
          </a:xfrm>
        </p:spPr>
        <p:txBody>
          <a:bodyPr>
            <a:normAutofit/>
          </a:bodyPr>
          <a:lstStyle>
            <a:lvl1pPr>
              <a:defRPr sz="3200" b="1" baseline="0">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sp>
        <p:nvSpPr>
          <p:cNvPr id="3" name="Inhaltsplatzhalter 2">
            <a:extLst>
              <a:ext uri="{FF2B5EF4-FFF2-40B4-BE49-F238E27FC236}">
                <a16:creationId xmlns:a16="http://schemas.microsoft.com/office/drawing/2014/main" id="{73693710-7C43-984E-8607-C5147DD30CE2}"/>
              </a:ext>
            </a:extLst>
          </p:cNvPr>
          <p:cNvSpPr>
            <a:spLocks noGrp="1"/>
          </p:cNvSpPr>
          <p:nvPr>
            <p:ph sz="half" idx="1" hasCustomPrompt="1"/>
          </p:nvPr>
        </p:nvSpPr>
        <p:spPr>
          <a:xfrm>
            <a:off x="530086" y="1375376"/>
            <a:ext cx="5400000" cy="3673702"/>
          </a:xfrm>
        </p:spPr>
        <p:txBody>
          <a:bodyPr>
            <a:normAutofit/>
          </a:bodyPr>
          <a:lstStyle>
            <a:lvl1pPr>
              <a:lnSpc>
                <a:spcPct val="110000"/>
              </a:lnSpc>
              <a:defRPr sz="3000"/>
            </a:lvl1pPr>
          </a:lstStyle>
          <a:p>
            <a:r>
              <a:rPr lang="de-CH" noProof="0" dirty="0"/>
              <a:t>Bitte verwenden Sie mind. Schriftgrösse 30 Pt.</a:t>
            </a:r>
          </a:p>
        </p:txBody>
      </p:sp>
      <p:sp>
        <p:nvSpPr>
          <p:cNvPr id="4" name="Inhaltsplatzhalter 3">
            <a:extLst>
              <a:ext uri="{FF2B5EF4-FFF2-40B4-BE49-F238E27FC236}">
                <a16:creationId xmlns:a16="http://schemas.microsoft.com/office/drawing/2014/main" id="{97FD9B2B-717B-8C4C-879B-8F0CBBF5C99A}"/>
              </a:ext>
            </a:extLst>
          </p:cNvPr>
          <p:cNvSpPr>
            <a:spLocks noGrp="1"/>
          </p:cNvSpPr>
          <p:nvPr>
            <p:ph sz="half" idx="2" hasCustomPrompt="1"/>
          </p:nvPr>
        </p:nvSpPr>
        <p:spPr>
          <a:xfrm>
            <a:off x="6195651" y="1375376"/>
            <a:ext cx="5400000" cy="3673702"/>
          </a:xfrm>
        </p:spPr>
        <p:txBody>
          <a:bodyPr>
            <a:normAutofit/>
          </a:bodyPr>
          <a:lstStyle>
            <a:lvl1pPr>
              <a:lnSpc>
                <a:spcPct val="110000"/>
              </a:lnSpc>
              <a:defRPr sz="3000"/>
            </a:lvl1pPr>
          </a:lstStyle>
          <a:p>
            <a:r>
              <a:rPr lang="de-CH" noProof="0" dirty="0"/>
              <a:t>Bitte verwenden Sie mind. Schriftgrösse 30 Pt.</a:t>
            </a:r>
          </a:p>
        </p:txBody>
      </p:sp>
      <p:cxnSp>
        <p:nvCxnSpPr>
          <p:cNvPr id="8" name="Gerader Verbinder 7"/>
          <p:cNvCxnSpPr/>
          <p:nvPr userDrawn="1"/>
        </p:nvCxnSpPr>
        <p:spPr>
          <a:xfrm>
            <a:off x="530086" y="1138906"/>
            <a:ext cx="11065565"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0"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396845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4FF0AF0-F55C-794D-BB42-6B347477D883}"/>
              </a:ext>
            </a:extLst>
          </p:cNvPr>
          <p:cNvSpPr>
            <a:spLocks noGrp="1"/>
          </p:cNvSpPr>
          <p:nvPr>
            <p:ph type="title" hasCustomPrompt="1"/>
          </p:nvPr>
        </p:nvSpPr>
        <p:spPr>
          <a:xfrm>
            <a:off x="543339" y="198783"/>
            <a:ext cx="10810461" cy="940123"/>
          </a:xfrm>
        </p:spPr>
        <p:txBody>
          <a:bodyPr>
            <a:normAutofit/>
          </a:bodyPr>
          <a:lstStyle>
            <a:lvl1pPr>
              <a:defRPr sz="3200" b="1">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cxnSp>
        <p:nvCxnSpPr>
          <p:cNvPr id="7" name="Gerader Verbinder 6"/>
          <p:cNvCxnSpPr/>
          <p:nvPr userDrawn="1"/>
        </p:nvCxnSpPr>
        <p:spPr>
          <a:xfrm>
            <a:off x="530086" y="1138906"/>
            <a:ext cx="10823715"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8"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82294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264102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3432"/>
            <a:ext cx="4386469" cy="1371600"/>
          </a:xfrm>
        </p:spPr>
        <p:txBody>
          <a:bodyPr anchor="ctr"/>
          <a:lstStyle>
            <a:lvl1pPr>
              <a:defRPr sz="3200" b="1" baseline="0">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sp>
        <p:nvSpPr>
          <p:cNvPr id="3" name="Inhaltsplatzhalter 2">
            <a:extLst>
              <a:ext uri="{FF2B5EF4-FFF2-40B4-BE49-F238E27FC236}">
                <a16:creationId xmlns:a16="http://schemas.microsoft.com/office/drawing/2014/main" id="{F8A3D7A8-B22B-B648-9A5B-1A4FF5F02E19}"/>
              </a:ext>
            </a:extLst>
          </p:cNvPr>
          <p:cNvSpPr>
            <a:spLocks noGrp="1"/>
          </p:cNvSpPr>
          <p:nvPr>
            <p:ph idx="1" hasCustomPrompt="1"/>
          </p:nvPr>
        </p:nvSpPr>
        <p:spPr>
          <a:xfrm>
            <a:off x="5181599" y="198783"/>
            <a:ext cx="6414052" cy="4837044"/>
          </a:xfrm>
        </p:spPr>
        <p:txBody>
          <a:bodyPr>
            <a:normAutofit/>
          </a:bodyPr>
          <a:lstStyle>
            <a:lvl1pPr>
              <a:lnSpc>
                <a:spcPct val="110000"/>
              </a:lnSpc>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CH" noProof="0" dirty="0"/>
              <a:t>Bitte verwenden Sie mind. Schriftgrösse 30 Pt.</a:t>
            </a:r>
          </a:p>
        </p:txBody>
      </p:sp>
      <p:sp>
        <p:nvSpPr>
          <p:cNvPr id="4"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738366"/>
            <a:ext cx="4386469" cy="3297462"/>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de-CH" noProof="0" dirty="0"/>
              <a:t>Bitte verwenden Sie mind. Schriftgrösse 30 Pt.</a:t>
            </a:r>
          </a:p>
        </p:txBody>
      </p:sp>
      <p:cxnSp>
        <p:nvCxnSpPr>
          <p:cNvPr id="10" name="Gerader Verbinder 9"/>
          <p:cNvCxnSpPr/>
          <p:nvPr userDrawn="1"/>
        </p:nvCxnSpPr>
        <p:spPr>
          <a:xfrm>
            <a:off x="530087" y="1575080"/>
            <a:ext cx="4386469"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03719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BB717B3-AFFC-964D-9CF1-A8672DEDAA5B}"/>
              </a:ext>
            </a:extLst>
          </p:cNvPr>
          <p:cNvSpPr>
            <a:spLocks noGrp="1"/>
          </p:cNvSpPr>
          <p:nvPr>
            <p:ph type="pic" idx="1"/>
          </p:nvPr>
        </p:nvSpPr>
        <p:spPr>
          <a:xfrm>
            <a:off x="7937938" y="198784"/>
            <a:ext cx="3657712" cy="483704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de-DE" dirty="0"/>
          </a:p>
        </p:txBody>
      </p:sp>
      <p:sp>
        <p:nvSpPr>
          <p:cNvPr id="8"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8784"/>
            <a:ext cx="7202899" cy="940122"/>
          </a:xfrm>
        </p:spPr>
        <p:txBody>
          <a:bodyPr anchor="ctr"/>
          <a:lstStyle>
            <a:lvl1pPr>
              <a:defRPr sz="3200" b="1">
                <a:solidFill>
                  <a:srgbClr val="016469"/>
                </a:solidFill>
              </a:defRPr>
            </a:lvl1pPr>
          </a:lstStyle>
          <a:p>
            <a:r>
              <a:rPr lang="de-DE" noProof="0" dirty="0"/>
              <a:t>Seitentitel bearbeiten</a:t>
            </a:r>
            <a:endParaRPr lang="de-CH" noProof="0" dirty="0"/>
          </a:p>
        </p:txBody>
      </p:sp>
      <p:sp>
        <p:nvSpPr>
          <p:cNvPr id="9"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371600"/>
            <a:ext cx="7202899" cy="3650975"/>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de-CH" noProof="0" dirty="0"/>
              <a:t>Bitte verwenden Sie mind. Schriftgrösse 30 Pt.</a:t>
            </a:r>
          </a:p>
        </p:txBody>
      </p:sp>
      <p:cxnSp>
        <p:nvCxnSpPr>
          <p:cNvPr id="10" name="Gerader Verbinder 9"/>
          <p:cNvCxnSpPr/>
          <p:nvPr userDrawn="1"/>
        </p:nvCxnSpPr>
        <p:spPr>
          <a:xfrm>
            <a:off x="530087" y="1164269"/>
            <a:ext cx="7202900"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1"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E00974-63E5-4E61-A13C-9F89126AE395}" type="slidenum">
              <a:rPr kumimoji="0" lang="en-US" sz="2200" b="0" i="0" u="none" strike="noStrike" kern="1200" cap="none" spc="0" normalizeH="0" baseline="0" noProof="0" smtClean="0">
                <a:ln>
                  <a:noFill/>
                </a:ln>
                <a:solidFill>
                  <a:srgbClr val="01646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2200" b="0" i="0" u="none" strike="noStrike" kern="1200" cap="none" spc="0" normalizeH="0" baseline="0" noProof="0" dirty="0">
              <a:ln>
                <a:noFill/>
              </a:ln>
              <a:solidFill>
                <a:srgbClr val="01646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BB717B3-AFFC-964D-9CF1-A8672DEDAA5B}"/>
              </a:ext>
            </a:extLst>
          </p:cNvPr>
          <p:cNvSpPr>
            <a:spLocks noGrp="1"/>
          </p:cNvSpPr>
          <p:nvPr>
            <p:ph type="pic" idx="1"/>
          </p:nvPr>
        </p:nvSpPr>
        <p:spPr>
          <a:xfrm>
            <a:off x="5181599" y="198784"/>
            <a:ext cx="6414051" cy="483704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de-DE" dirty="0"/>
          </a:p>
        </p:txBody>
      </p:sp>
      <p:sp>
        <p:nvSpPr>
          <p:cNvPr id="8"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8784"/>
            <a:ext cx="4386469" cy="1371600"/>
          </a:xfrm>
        </p:spPr>
        <p:txBody>
          <a:bodyPr anchor="ctr"/>
          <a:lstStyle>
            <a:lvl1pPr>
              <a:defRPr sz="3200" b="1">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sp>
        <p:nvSpPr>
          <p:cNvPr id="9"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718268"/>
            <a:ext cx="4386469" cy="3304307"/>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de-CH" noProof="0" dirty="0"/>
              <a:t>Bitte verwenden Sie mind. Schriftgrösse 30 Pt.</a:t>
            </a:r>
          </a:p>
        </p:txBody>
      </p:sp>
      <p:cxnSp>
        <p:nvCxnSpPr>
          <p:cNvPr id="10" name="Gerader Verbinder 9"/>
          <p:cNvCxnSpPr/>
          <p:nvPr userDrawn="1"/>
        </p:nvCxnSpPr>
        <p:spPr>
          <a:xfrm>
            <a:off x="530086" y="1570384"/>
            <a:ext cx="4386469"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1"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416693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9D3CA25-BBB6-D449-BF1A-993CE3235F45}"/>
              </a:ext>
            </a:extLst>
          </p:cNvPr>
          <p:cNvSpPr>
            <a:spLocks noGrp="1"/>
          </p:cNvSpPr>
          <p:nvPr>
            <p:ph type="title"/>
          </p:nvPr>
        </p:nvSpPr>
        <p:spPr>
          <a:xfrm>
            <a:off x="543339" y="365127"/>
            <a:ext cx="10810461" cy="1325563"/>
          </a:xfrm>
          <a:prstGeom prst="rect">
            <a:avLst/>
          </a:prstGeom>
        </p:spPr>
        <p:txBody>
          <a:bodyPr vert="horz" lIns="91440" tIns="45720" rIns="91440" bIns="45720" rtlCol="0" anchor="ctr">
            <a:normAutofit/>
          </a:bodyPr>
          <a:lstStyle/>
          <a:p>
            <a:r>
              <a:rPr lang="de-CH" noProof="0" dirty="0"/>
              <a:t>Modifier le format du titre maître</a:t>
            </a:r>
          </a:p>
        </p:txBody>
      </p:sp>
      <p:sp>
        <p:nvSpPr>
          <p:cNvPr id="3" name="Textplatzhalter 2">
            <a:extLst>
              <a:ext uri="{FF2B5EF4-FFF2-40B4-BE49-F238E27FC236}">
                <a16:creationId xmlns:a16="http://schemas.microsoft.com/office/drawing/2014/main" id="{80132B9D-EBCB-6E42-AF60-AA6D3276F9DA}"/>
              </a:ext>
            </a:extLst>
          </p:cNvPr>
          <p:cNvSpPr>
            <a:spLocks noGrp="1"/>
          </p:cNvSpPr>
          <p:nvPr>
            <p:ph type="body" idx="1"/>
          </p:nvPr>
        </p:nvSpPr>
        <p:spPr>
          <a:xfrm>
            <a:off x="543339" y="1825625"/>
            <a:ext cx="10810461" cy="3232375"/>
          </a:xfrm>
          <a:prstGeom prst="rect">
            <a:avLst/>
          </a:prstGeom>
        </p:spPr>
        <p:txBody>
          <a:bodyPr vert="horz" lIns="91440" tIns="45720" rIns="91440" bIns="45720" rtlCol="0">
            <a:normAutofit/>
          </a:bodyPr>
          <a:lstStyle/>
          <a:p>
            <a:r>
              <a:rPr lang="de-CH" noProof="0" dirty="0"/>
              <a:t>Modifier le format du texte maître
Deuxième niveau
Troisième niveau
Quatrième niveau
Cinquième niveau</a:t>
            </a:r>
          </a:p>
        </p:txBody>
      </p:sp>
      <p:sp>
        <p:nvSpPr>
          <p:cNvPr id="7" name="Rechteck 6">
            <a:extLst>
              <a:ext uri="{FF2B5EF4-FFF2-40B4-BE49-F238E27FC236}">
                <a16:creationId xmlns:a16="http://schemas.microsoft.com/office/drawing/2014/main" id="{291680F1-3B9E-3340-BBC1-188BC41A8A4C}"/>
              </a:ext>
            </a:extLst>
          </p:cNvPr>
          <p:cNvSpPr/>
          <p:nvPr userDrawn="1"/>
        </p:nvSpPr>
        <p:spPr>
          <a:xfrm>
            <a:off x="0" y="5058000"/>
            <a:ext cx="12192000" cy="1800000"/>
          </a:xfrm>
          <a:prstGeom prst="rect">
            <a:avLst/>
          </a:prstGeom>
          <a:solidFill>
            <a:srgbClr val="0044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noProof="0" dirty="0">
                <a:solidFill>
                  <a:schemeClr val="bg1"/>
                </a:solidFill>
              </a:rPr>
              <a:t>Veuillez laisser la place au sous-titrage en direct.</a:t>
            </a:r>
          </a:p>
        </p:txBody>
      </p:sp>
    </p:spTree>
    <p:extLst>
      <p:ext uri="{BB962C8B-B14F-4D97-AF65-F5344CB8AC3E}">
        <p14:creationId xmlns:p14="http://schemas.microsoft.com/office/powerpoint/2010/main" val="251640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65" r:id="rId8"/>
    <p:sldLayoutId id="2147483657" r:id="rId9"/>
    <p:sldLayoutId id="2147483663" r:id="rId10"/>
    <p:sldLayoutId id="2147483666" r:id="rId11"/>
  </p:sldLayoutIdLst>
  <p:hf hdr="0" ftr="0" dt="0"/>
  <p:txStyles>
    <p:titleStyle>
      <a:lvl1pPr algn="l" defTabSz="914377" rtl="0" eaLnBrk="1" latinLnBrk="0" hangingPunct="1">
        <a:lnSpc>
          <a:spcPct val="90000"/>
        </a:lnSpc>
        <a:spcBef>
          <a:spcPct val="0"/>
        </a:spcBef>
        <a:buNone/>
        <a:defRPr sz="3200" b="1" kern="1200">
          <a:solidFill>
            <a:srgbClr val="016469"/>
          </a:solidFill>
          <a:latin typeface="+mj-lt"/>
          <a:ea typeface="+mj-ea"/>
          <a:cs typeface="+mj-cs"/>
        </a:defRPr>
      </a:lvl1pPr>
    </p:titleStyle>
    <p:bodyStyle>
      <a:lvl1pPr marL="228594" indent="-228594" algn="l" defTabSz="914377" rtl="0" eaLnBrk="1" latinLnBrk="0" hangingPunct="1">
        <a:lnSpc>
          <a:spcPct val="11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2417" y="389876"/>
            <a:ext cx="11193418" cy="1528301"/>
          </a:xfrm>
        </p:spPr>
        <p:txBody>
          <a:bodyPr/>
          <a:lstStyle/>
          <a:p>
            <a:r>
              <a:rPr lang="de-CH" dirty="0"/>
              <a:t>Développements dans le canton de Glaris</a:t>
            </a:r>
          </a:p>
        </p:txBody>
      </p:sp>
      <p:sp>
        <p:nvSpPr>
          <p:cNvPr id="3" name="Untertitel 2"/>
          <p:cNvSpPr>
            <a:spLocks noGrp="1"/>
          </p:cNvSpPr>
          <p:nvPr>
            <p:ph type="subTitle" idx="1"/>
          </p:nvPr>
        </p:nvSpPr>
        <p:spPr/>
        <p:txBody>
          <a:bodyPr/>
          <a:lstStyle/>
          <a:p>
            <a:r>
              <a:rPr lang="de-CH" dirty="0"/>
              <a:t>Lukas Beerli</a:t>
            </a:r>
          </a:p>
          <a:p>
            <a:r>
              <a:rPr lang="de-CH" sz="2000" dirty="0"/>
              <a:t>Service des personnes handicapées et des institutions sociales</a:t>
            </a:r>
          </a:p>
          <a:p>
            <a:r>
              <a:rPr lang="de-CH" sz="2000" dirty="0"/>
              <a:t>Canton de Glaris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089" y="525700"/>
            <a:ext cx="2074863" cy="531347"/>
          </a:xfrm>
          <a:prstGeom prst="rect">
            <a:avLst/>
          </a:prstGeom>
        </p:spPr>
      </p:pic>
    </p:spTree>
    <p:extLst>
      <p:ext uri="{BB962C8B-B14F-4D97-AF65-F5344CB8AC3E}">
        <p14:creationId xmlns:p14="http://schemas.microsoft.com/office/powerpoint/2010/main" val="3974420029"/>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CE6AE58-B419-21A3-1FC0-30774029E6C0}"/>
              </a:ext>
            </a:extLst>
          </p:cNvPr>
          <p:cNvSpPr>
            <a:spLocks noGrp="1"/>
          </p:cNvSpPr>
          <p:nvPr>
            <p:ph type="title"/>
          </p:nvPr>
        </p:nvSpPr>
        <p:spPr/>
        <p:txBody>
          <a:bodyPr/>
          <a:lstStyle/>
          <a:p>
            <a:r>
              <a:rPr lang="de-CH" dirty="0"/>
              <a:t>Formes de logement ambulatoire accompagné</a:t>
            </a:r>
          </a:p>
        </p:txBody>
      </p:sp>
      <p:sp>
        <p:nvSpPr>
          <p:cNvPr id="6" name="Inhaltsplatzhalter 5">
            <a:extLst>
              <a:ext uri="{FF2B5EF4-FFF2-40B4-BE49-F238E27FC236}">
                <a16:creationId xmlns:a16="http://schemas.microsoft.com/office/drawing/2014/main" id="{5A8CC90D-907B-53A2-A9E9-A235BC150DDA}"/>
              </a:ext>
            </a:extLst>
          </p:cNvPr>
          <p:cNvSpPr>
            <a:spLocks noGrp="1"/>
          </p:cNvSpPr>
          <p:nvPr>
            <p:ph idx="1"/>
          </p:nvPr>
        </p:nvSpPr>
        <p:spPr/>
        <p:txBody>
          <a:bodyPr/>
          <a:lstStyle/>
          <a:p>
            <a:pPr marL="0" indent="0">
              <a:buNone/>
            </a:pPr>
            <a:r>
              <a:rPr lang="de-DE" sz="3200" dirty="0"/>
              <a:t>Particuliers, professionnels</a:t>
            </a:r>
          </a:p>
          <a:p>
            <a:pPr marL="285750" indent="-285750">
              <a:buFont typeface="Arial" panose="020B0604020202020204" pitchFamily="34" charset="0"/>
              <a:buChar char="•"/>
            </a:pPr>
            <a:r>
              <a:rPr lang="de-DE" sz="3200" dirty="0"/>
              <a:t>Soutien dans les tâches ménagères, dans l'environnement social, en cas de crise,</a:t>
            </a:r>
          </a:p>
          <a:p>
            <a:pPr marL="285750" indent="-285750">
              <a:buFont typeface="Arial" panose="020B0604020202020204" pitchFamily="34" charset="0"/>
              <a:buChar char="•"/>
            </a:pPr>
            <a:r>
              <a:rPr lang="de-DE" sz="3200" dirty="0"/>
              <a:t>Soutien pendant les loisirs</a:t>
            </a:r>
            <a:endParaRPr lang="de-CH" dirty="0"/>
          </a:p>
        </p:txBody>
      </p:sp>
      <p:sp>
        <p:nvSpPr>
          <p:cNvPr id="4" name="Foliennummernplatzhalter 3">
            <a:extLst>
              <a:ext uri="{FF2B5EF4-FFF2-40B4-BE49-F238E27FC236}">
                <a16:creationId xmlns:a16="http://schemas.microsoft.com/office/drawing/2014/main" id="{DEEF61C2-FBB7-8FB2-55C1-6E84DAA432FE}"/>
              </a:ext>
            </a:extLst>
          </p:cNvPr>
          <p:cNvSpPr>
            <a:spLocks noGrp="1"/>
          </p:cNvSpPr>
          <p:nvPr>
            <p:ph type="sldNum" sz="quarter" idx="10"/>
          </p:nvPr>
        </p:nvSpPr>
        <p:spPr/>
        <p:txBody>
          <a:bodyPr/>
          <a:lstStyle/>
          <a:p>
            <a:fld id="{44E00974-63E5-4E61-A13C-9F89126AE395}" type="slidenum">
              <a:rPr lang="en-US" smtClean="0"/>
              <a:t>10</a:t>
            </a:fld>
            <a:endParaRPr lang="en-US" dirty="0"/>
          </a:p>
        </p:txBody>
      </p:sp>
    </p:spTree>
    <p:extLst>
      <p:ext uri="{BB962C8B-B14F-4D97-AF65-F5344CB8AC3E}">
        <p14:creationId xmlns:p14="http://schemas.microsoft.com/office/powerpoint/2010/main" val="3955517575"/>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027F-BFCA-DFE8-54F5-710F1FE0516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DC0CA10-3E89-0D09-EC58-E333F2EC71BA}"/>
              </a:ext>
            </a:extLst>
          </p:cNvPr>
          <p:cNvSpPr>
            <a:spLocks noGrp="1"/>
          </p:cNvSpPr>
          <p:nvPr>
            <p:ph type="title"/>
          </p:nvPr>
        </p:nvSpPr>
        <p:spPr/>
        <p:txBody>
          <a:bodyPr/>
          <a:lstStyle/>
          <a:p>
            <a:r>
              <a:rPr lang="de-CH" sz="3200" dirty="0"/>
              <a:t>Service de garde</a:t>
            </a:r>
            <a:endParaRPr lang="de-CH" dirty="0"/>
          </a:p>
        </p:txBody>
      </p:sp>
      <p:sp>
        <p:nvSpPr>
          <p:cNvPr id="6" name="Inhaltsplatzhalter 5">
            <a:extLst>
              <a:ext uri="{FF2B5EF4-FFF2-40B4-BE49-F238E27FC236}">
                <a16:creationId xmlns:a16="http://schemas.microsoft.com/office/drawing/2014/main" id="{F3A65CEB-B7D9-C395-B91F-9090F39AB940}"/>
              </a:ext>
            </a:extLst>
          </p:cNvPr>
          <p:cNvSpPr>
            <a:spLocks noGrp="1"/>
          </p:cNvSpPr>
          <p:nvPr>
            <p:ph idx="1"/>
          </p:nvPr>
        </p:nvSpPr>
        <p:spPr/>
        <p:txBody>
          <a:bodyPr/>
          <a:lstStyle/>
          <a:p>
            <a:pPr marL="0" indent="0">
              <a:buNone/>
            </a:pPr>
            <a:r>
              <a:rPr lang="de-DE" sz="3200" dirty="0"/>
              <a:t>Institution</a:t>
            </a:r>
          </a:p>
          <a:p>
            <a:pPr marL="444500" indent="-358775">
              <a:buFont typeface="Wingdings" panose="05000000000000000000" pitchFamily="2" charset="2"/>
              <a:buChar char="Ø"/>
            </a:pPr>
            <a:r>
              <a:rPr lang="de-CH" sz="3200" dirty="0"/>
              <a:t>Service de </a:t>
            </a:r>
            <a:r>
              <a:rPr lang="de-DE" sz="3200" dirty="0"/>
              <a:t>garde</a:t>
            </a:r>
            <a:r>
              <a:rPr lang="de-CH" sz="3200" dirty="0"/>
              <a:t> joignable par téléphone</a:t>
            </a:r>
            <a:endParaRPr lang="de-CH" sz="3200" dirty="0"/>
          </a:p>
        </p:txBody>
      </p:sp>
      <p:sp>
        <p:nvSpPr>
          <p:cNvPr id="4" name="Foliennummernplatzhalter 3">
            <a:extLst>
              <a:ext uri="{FF2B5EF4-FFF2-40B4-BE49-F238E27FC236}">
                <a16:creationId xmlns:a16="http://schemas.microsoft.com/office/drawing/2014/main" id="{771FB6AD-E620-57BD-2429-A06BF6CE352B}"/>
              </a:ext>
            </a:extLst>
          </p:cNvPr>
          <p:cNvSpPr>
            <a:spLocks noGrp="1"/>
          </p:cNvSpPr>
          <p:nvPr>
            <p:ph type="sldNum" sz="quarter" idx="10"/>
          </p:nvPr>
        </p:nvSpPr>
        <p:spPr/>
        <p:txBody>
          <a:bodyPr/>
          <a:lstStyle/>
          <a:p>
            <a:fld id="{44E00974-63E5-4E61-A13C-9F89126AE395}" type="slidenum">
              <a:rPr lang="en-US" smtClean="0"/>
              <a:t>11</a:t>
            </a:fld>
            <a:endParaRPr lang="en-US" dirty="0"/>
          </a:p>
        </p:txBody>
      </p:sp>
    </p:spTree>
    <p:extLst>
      <p:ext uri="{BB962C8B-B14F-4D97-AF65-F5344CB8AC3E}">
        <p14:creationId xmlns:p14="http://schemas.microsoft.com/office/powerpoint/2010/main" val="173623805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C912-57FE-F32F-0659-75A468109158}"/>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62ED8CB-63FB-02EC-9531-EB42DA01F70E}"/>
              </a:ext>
            </a:extLst>
          </p:cNvPr>
          <p:cNvSpPr>
            <a:spLocks noGrp="1"/>
          </p:cNvSpPr>
          <p:nvPr>
            <p:ph type="title"/>
          </p:nvPr>
        </p:nvSpPr>
        <p:spPr/>
        <p:txBody>
          <a:bodyPr/>
          <a:lstStyle/>
          <a:p>
            <a:r>
              <a:rPr lang="de-CH" sz="3200" dirty="0"/>
              <a:t>Rôle de l'employeur</a:t>
            </a:r>
            <a:endParaRPr lang="de-CH" dirty="0"/>
          </a:p>
        </p:txBody>
      </p:sp>
      <p:sp>
        <p:nvSpPr>
          <p:cNvPr id="6" name="Inhaltsplatzhalter 5">
            <a:extLst>
              <a:ext uri="{FF2B5EF4-FFF2-40B4-BE49-F238E27FC236}">
                <a16:creationId xmlns:a16="http://schemas.microsoft.com/office/drawing/2014/main" id="{EE82F0E4-84E1-2A9F-F9E4-E95A16D40304}"/>
              </a:ext>
            </a:extLst>
          </p:cNvPr>
          <p:cNvSpPr>
            <a:spLocks noGrp="1"/>
          </p:cNvSpPr>
          <p:nvPr>
            <p:ph idx="1"/>
          </p:nvPr>
        </p:nvSpPr>
        <p:spPr/>
        <p:txBody>
          <a:bodyPr/>
          <a:lstStyle/>
          <a:p>
            <a:pPr marL="0" indent="0">
              <a:buNone/>
            </a:pPr>
            <a:r>
              <a:rPr lang="de-DE" sz="3200" dirty="0"/>
              <a:t>Professionnels</a:t>
            </a:r>
          </a:p>
          <a:p>
            <a:pPr marL="444500" indent="-358775">
              <a:buFont typeface="Wingdings" panose="05000000000000000000" pitchFamily="2" charset="2"/>
              <a:buChar char="Ø"/>
            </a:pPr>
            <a:r>
              <a:rPr lang="de-DE" sz="3200" dirty="0"/>
              <a:t>Accompagnement pour la </a:t>
            </a:r>
            <a:r>
              <a:rPr lang="de-CH" sz="3200" dirty="0"/>
              <a:t>contribution d'assistance de l'</a:t>
            </a:r>
            <a:r>
              <a:rPr lang="de-DE" sz="3200" dirty="0"/>
              <a:t>AI</a:t>
            </a:r>
            <a:endParaRPr lang="de-CH" sz="3200" dirty="0"/>
          </a:p>
        </p:txBody>
      </p:sp>
      <p:sp>
        <p:nvSpPr>
          <p:cNvPr id="4" name="Foliennummernplatzhalter 3">
            <a:extLst>
              <a:ext uri="{FF2B5EF4-FFF2-40B4-BE49-F238E27FC236}">
                <a16:creationId xmlns:a16="http://schemas.microsoft.com/office/drawing/2014/main" id="{EF013895-8C12-6A9D-7F40-946D9A486D88}"/>
              </a:ext>
            </a:extLst>
          </p:cNvPr>
          <p:cNvSpPr>
            <a:spLocks noGrp="1"/>
          </p:cNvSpPr>
          <p:nvPr>
            <p:ph type="sldNum" sz="quarter" idx="10"/>
          </p:nvPr>
        </p:nvSpPr>
        <p:spPr/>
        <p:txBody>
          <a:bodyPr/>
          <a:lstStyle/>
          <a:p>
            <a:fld id="{44E00974-63E5-4E61-A13C-9F89126AE395}" type="slidenum">
              <a:rPr lang="en-US" smtClean="0"/>
              <a:t>12</a:t>
            </a:fld>
            <a:endParaRPr lang="en-US" dirty="0"/>
          </a:p>
        </p:txBody>
      </p:sp>
    </p:spTree>
    <p:extLst>
      <p:ext uri="{BB962C8B-B14F-4D97-AF65-F5344CB8AC3E}">
        <p14:creationId xmlns:p14="http://schemas.microsoft.com/office/powerpoint/2010/main" val="2901111954"/>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3BD2-EBD1-D399-CC95-A10861880AA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04324E5A-8C0C-7EDE-3E52-A18ADB2A2E8A}"/>
              </a:ext>
            </a:extLst>
          </p:cNvPr>
          <p:cNvSpPr>
            <a:spLocks noGrp="1"/>
          </p:cNvSpPr>
          <p:nvPr>
            <p:ph type="title"/>
          </p:nvPr>
        </p:nvSpPr>
        <p:spPr/>
        <p:txBody>
          <a:bodyPr/>
          <a:lstStyle/>
          <a:p>
            <a:r>
              <a:rPr lang="de-CH" sz="3200" dirty="0"/>
              <a:t>Centre d'évaluation</a:t>
            </a:r>
            <a:endParaRPr lang="de-CH" dirty="0"/>
          </a:p>
        </p:txBody>
      </p:sp>
      <p:sp>
        <p:nvSpPr>
          <p:cNvPr id="6" name="Inhaltsplatzhalter 5">
            <a:extLst>
              <a:ext uri="{FF2B5EF4-FFF2-40B4-BE49-F238E27FC236}">
                <a16:creationId xmlns:a16="http://schemas.microsoft.com/office/drawing/2014/main" id="{88459734-12CF-2FD7-FB13-F0CF824C2826}"/>
              </a:ext>
            </a:extLst>
          </p:cNvPr>
          <p:cNvSpPr>
            <a:spLocks noGrp="1"/>
          </p:cNvSpPr>
          <p:nvPr>
            <p:ph idx="1"/>
          </p:nvPr>
        </p:nvSpPr>
        <p:spPr/>
        <p:txBody>
          <a:bodyPr/>
          <a:lstStyle/>
          <a:p>
            <a:pPr marL="0" indent="0">
              <a:buNone/>
            </a:pPr>
            <a:r>
              <a:rPr lang="de-CH" sz="3200" dirty="0"/>
              <a:t>Service spécialisé</a:t>
            </a:r>
          </a:p>
          <a:p>
            <a:pPr marL="444500" indent="-358775">
              <a:buFont typeface="Wingdings" panose="05000000000000000000" pitchFamily="2" charset="2"/>
              <a:buChar char="Ø"/>
            </a:pPr>
            <a:r>
              <a:rPr lang="de-CH" sz="3200" dirty="0"/>
              <a:t>Évaluation indépendante, classification et vérification du </a:t>
            </a:r>
            <a:r>
              <a:rPr lang="de-DE" sz="3200" dirty="0"/>
              <a:t>besoin</a:t>
            </a:r>
            <a:r>
              <a:rPr lang="de-CH" sz="3200" dirty="0"/>
              <a:t> d'accompagnement</a:t>
            </a:r>
            <a:endParaRPr lang="de-CH" sz="3200" dirty="0"/>
          </a:p>
        </p:txBody>
      </p:sp>
      <p:sp>
        <p:nvSpPr>
          <p:cNvPr id="4" name="Foliennummernplatzhalter 3">
            <a:extLst>
              <a:ext uri="{FF2B5EF4-FFF2-40B4-BE49-F238E27FC236}">
                <a16:creationId xmlns:a16="http://schemas.microsoft.com/office/drawing/2014/main" id="{AB82446A-89DC-06E6-C0F0-0E88DC714F53}"/>
              </a:ext>
            </a:extLst>
          </p:cNvPr>
          <p:cNvSpPr>
            <a:spLocks noGrp="1"/>
          </p:cNvSpPr>
          <p:nvPr>
            <p:ph type="sldNum" sz="quarter" idx="10"/>
          </p:nvPr>
        </p:nvSpPr>
        <p:spPr/>
        <p:txBody>
          <a:bodyPr/>
          <a:lstStyle/>
          <a:p>
            <a:fld id="{44E00974-63E5-4E61-A13C-9F89126AE395}" type="slidenum">
              <a:rPr lang="en-US" smtClean="0"/>
              <a:t>13</a:t>
            </a:fld>
            <a:endParaRPr lang="en-US" dirty="0"/>
          </a:p>
        </p:txBody>
      </p:sp>
    </p:spTree>
    <p:extLst>
      <p:ext uri="{BB962C8B-B14F-4D97-AF65-F5344CB8AC3E}">
        <p14:creationId xmlns:p14="http://schemas.microsoft.com/office/powerpoint/2010/main" val="1341352619"/>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84462-C7D4-2DD7-E854-6F185020B5FE}"/>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D85DAAA-5146-C6F0-5184-EEC1B46903EB}"/>
              </a:ext>
            </a:extLst>
          </p:cNvPr>
          <p:cNvSpPr>
            <a:spLocks noGrp="1"/>
          </p:cNvSpPr>
          <p:nvPr>
            <p:ph type="title"/>
          </p:nvPr>
        </p:nvSpPr>
        <p:spPr/>
        <p:txBody>
          <a:bodyPr>
            <a:normAutofit/>
          </a:bodyPr>
          <a:lstStyle/>
          <a:p>
            <a:r>
              <a:rPr lang="de-CH" sz="3200" dirty="0"/>
              <a:t>Soutien sur le 1er marché du travail</a:t>
            </a:r>
            <a:endParaRPr lang="de-CH" dirty="0"/>
          </a:p>
        </p:txBody>
      </p:sp>
      <p:sp>
        <p:nvSpPr>
          <p:cNvPr id="6" name="Inhaltsplatzhalter 5">
            <a:extLst>
              <a:ext uri="{FF2B5EF4-FFF2-40B4-BE49-F238E27FC236}">
                <a16:creationId xmlns:a16="http://schemas.microsoft.com/office/drawing/2014/main" id="{925CA069-BE60-EB63-E6C6-860688864ECF}"/>
              </a:ext>
            </a:extLst>
          </p:cNvPr>
          <p:cNvSpPr>
            <a:spLocks noGrp="1"/>
          </p:cNvSpPr>
          <p:nvPr>
            <p:ph idx="1"/>
          </p:nvPr>
        </p:nvSpPr>
        <p:spPr/>
        <p:txBody>
          <a:bodyPr>
            <a:normAutofit/>
          </a:bodyPr>
          <a:lstStyle/>
          <a:p>
            <a:pPr marL="0" indent="0">
              <a:buNone/>
            </a:pPr>
            <a:r>
              <a:rPr lang="de-DE" sz="3200" dirty="0"/>
              <a:t>Entreprises, particuliers et professionnels par heure</a:t>
            </a:r>
            <a:endParaRPr lang="de-CH" sz="3200" dirty="0"/>
          </a:p>
          <a:p>
            <a:pPr marL="444500" indent="-358775">
              <a:buFont typeface="Wingdings" panose="05000000000000000000" pitchFamily="2" charset="2"/>
              <a:buChar char="Ø"/>
            </a:pPr>
            <a:r>
              <a:rPr lang="de-CH" sz="3200" dirty="0"/>
              <a:t>Recherche de postes, identification des difficultés, </a:t>
            </a:r>
            <a:br>
              <a:rPr lang="de-CH" sz="3200" dirty="0"/>
            </a:br>
            <a:r>
              <a:rPr lang="de-CH" sz="3200" dirty="0"/>
              <a:t>Obtention du </a:t>
            </a:r>
            <a:r>
              <a:rPr lang="de-DE" sz="3200" dirty="0"/>
              <a:t>poste</a:t>
            </a:r>
            <a:endParaRPr lang="de-CH" sz="3200" dirty="0"/>
          </a:p>
        </p:txBody>
      </p:sp>
      <p:sp>
        <p:nvSpPr>
          <p:cNvPr id="4" name="Foliennummernplatzhalter 3">
            <a:extLst>
              <a:ext uri="{FF2B5EF4-FFF2-40B4-BE49-F238E27FC236}">
                <a16:creationId xmlns:a16="http://schemas.microsoft.com/office/drawing/2014/main" id="{AAC806CD-E182-CC48-2A00-3E9C382DAAAD}"/>
              </a:ext>
            </a:extLst>
          </p:cNvPr>
          <p:cNvSpPr>
            <a:spLocks noGrp="1"/>
          </p:cNvSpPr>
          <p:nvPr>
            <p:ph type="sldNum" sz="quarter" idx="10"/>
          </p:nvPr>
        </p:nvSpPr>
        <p:spPr/>
        <p:txBody>
          <a:bodyPr/>
          <a:lstStyle/>
          <a:p>
            <a:fld id="{44E00974-63E5-4E61-A13C-9F89126AE395}" type="slidenum">
              <a:rPr lang="en-US" smtClean="0"/>
              <a:t>14</a:t>
            </a:fld>
            <a:endParaRPr lang="en-US" dirty="0"/>
          </a:p>
        </p:txBody>
      </p:sp>
    </p:spTree>
    <p:extLst>
      <p:ext uri="{BB962C8B-B14F-4D97-AF65-F5344CB8AC3E}">
        <p14:creationId xmlns:p14="http://schemas.microsoft.com/office/powerpoint/2010/main" val="3944016805"/>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SeTeG : principes de financement</a:t>
            </a:r>
          </a:p>
        </p:txBody>
      </p:sp>
      <p:sp>
        <p:nvSpPr>
          <p:cNvPr id="3" name="Inhaltsplatzhalter 2">
            <a:extLst>
              <a:ext uri="{FF2B5EF4-FFF2-40B4-BE49-F238E27FC236}">
                <a16:creationId xmlns:a16="http://schemas.microsoft.com/office/drawing/2014/main" id="{EC801647-3549-3C4C-4584-48BA3AE0A630}"/>
              </a:ext>
            </a:extLst>
          </p:cNvPr>
          <p:cNvSpPr>
            <a:spLocks noGrp="1"/>
          </p:cNvSpPr>
          <p:nvPr>
            <p:ph idx="1"/>
          </p:nvPr>
        </p:nvSpPr>
        <p:spPr/>
        <p:txBody>
          <a:bodyPr>
            <a:normAutofit fontScale="92500" lnSpcReduction="20000"/>
          </a:bodyPr>
          <a:lstStyle/>
          <a:p>
            <a:pPr marL="342900" lvl="1" indent="-342900">
              <a:lnSpc>
                <a:spcPct val="124000"/>
              </a:lnSpc>
              <a:spcBef>
                <a:spcPts val="1800"/>
              </a:spcBef>
            </a:pPr>
            <a:r>
              <a:rPr lang="de-DE" sz="3200" dirty="0"/>
              <a:t>Les prix des prestations doivent être les mêmes dans toute la région</a:t>
            </a:r>
          </a:p>
          <a:p>
            <a:pPr marL="342900" lvl="1" indent="-342900">
              <a:lnSpc>
                <a:spcPct val="124000"/>
              </a:lnSpc>
              <a:spcBef>
                <a:spcPts val="1800"/>
              </a:spcBef>
            </a:pPr>
            <a:r>
              <a:rPr lang="de-DE" sz="3200" dirty="0"/>
              <a:t>Les prestations doivent être utiles, peu coûteuses et appropriées</a:t>
            </a:r>
          </a:p>
          <a:p>
            <a:pPr marL="342900" lvl="1" indent="-342900">
              <a:lnSpc>
                <a:spcPct val="124000"/>
              </a:lnSpc>
              <a:spcBef>
                <a:spcPts val="1800"/>
              </a:spcBef>
            </a:pPr>
            <a:r>
              <a:rPr lang="de-DE" sz="3200" dirty="0"/>
              <a:t>Les prestations ne doivent être fournies que lorsqu'aucune autre aide n'est possible.</a:t>
            </a:r>
          </a:p>
          <a:p>
            <a:pPr marL="342900" lvl="1" indent="-342900">
              <a:lnSpc>
                <a:spcPct val="124000"/>
              </a:lnSpc>
              <a:spcBef>
                <a:spcPts val="1800"/>
              </a:spcBef>
            </a:pPr>
            <a:r>
              <a:rPr lang="de-DE" sz="3200" dirty="0"/>
              <a:t>Un organisme indépendant vérifie si une personne </a:t>
            </a:r>
            <a:r>
              <a:rPr lang="de-CH" sz="3200" dirty="0"/>
              <a:t>a</a:t>
            </a:r>
            <a:r>
              <a:rPr lang="de-DE" sz="3200" dirty="0"/>
              <a:t> droit à des prestations</a:t>
            </a:r>
            <a:endParaRPr lang="de-CH" dirty="0"/>
          </a:p>
        </p:txBody>
      </p:sp>
      <p:sp>
        <p:nvSpPr>
          <p:cNvPr id="4" name="Foliennummernplatzhalter 3"/>
          <p:cNvSpPr>
            <a:spLocks noGrp="1"/>
          </p:cNvSpPr>
          <p:nvPr>
            <p:ph type="sldNum" sz="quarter" idx="10"/>
          </p:nvPr>
        </p:nvSpPr>
        <p:spPr/>
        <p:txBody>
          <a:bodyPr/>
          <a:lstStyle/>
          <a:p>
            <a:fld id="{44E00974-63E5-4E61-A13C-9F89126AE395}" type="slidenum">
              <a:rPr lang="en-US" smtClean="0"/>
              <a:t>15</a:t>
            </a:fld>
            <a:endParaRPr lang="en-US" dirty="0"/>
          </a:p>
        </p:txBody>
      </p:sp>
    </p:spTree>
    <p:extLst>
      <p:ext uri="{BB962C8B-B14F-4D97-AF65-F5344CB8AC3E}">
        <p14:creationId xmlns:p14="http://schemas.microsoft.com/office/powerpoint/2010/main" val="101860699"/>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SeTeG : Expériences</a:t>
            </a:r>
          </a:p>
        </p:txBody>
      </p:sp>
      <p:sp>
        <p:nvSpPr>
          <p:cNvPr id="4" name="Foliennummernplatzhalter 3"/>
          <p:cNvSpPr>
            <a:spLocks noGrp="1"/>
          </p:cNvSpPr>
          <p:nvPr>
            <p:ph type="sldNum" sz="quarter" idx="10"/>
          </p:nvPr>
        </p:nvSpPr>
        <p:spPr/>
        <p:txBody>
          <a:bodyPr/>
          <a:lstStyle/>
          <a:p>
            <a:fld id="{44E00974-63E5-4E61-A13C-9F89126AE395}" type="slidenum">
              <a:rPr lang="en-US" smtClean="0"/>
              <a:t>16</a:t>
            </a:fld>
            <a:endParaRPr lang="en-US" dirty="0"/>
          </a:p>
        </p:txBody>
      </p:sp>
      <p:sp>
        <p:nvSpPr>
          <p:cNvPr id="3" name="Inhaltsplatzhalter 2"/>
          <p:cNvSpPr>
            <a:spLocks noGrp="1"/>
          </p:cNvSpPr>
          <p:nvPr>
            <p:ph idx="1"/>
          </p:nvPr>
        </p:nvSpPr>
        <p:spPr/>
        <p:txBody>
          <a:bodyPr>
            <a:noAutofit/>
          </a:bodyPr>
          <a:lstStyle/>
          <a:p>
            <a:pPr marL="0" indent="0">
              <a:spcBef>
                <a:spcPts val="2400"/>
              </a:spcBef>
              <a:buNone/>
            </a:pPr>
            <a:r>
              <a:rPr lang="de-DE" b="1" dirty="0">
                <a:solidFill>
                  <a:srgbClr val="016469"/>
                </a:solidFill>
                <a:latin typeface="+mj-lt"/>
                <a:ea typeface="+mj-ea"/>
                <a:cs typeface="+mj-cs"/>
              </a:rPr>
              <a:t>Implication précoce des parties prenantes</a:t>
            </a:r>
            <a:br>
              <a:rPr lang="de-DE" dirty="0"/>
            </a:br>
            <a:r>
              <a:rPr lang="de-DE" dirty="0"/>
              <a:t>Les principaux groupes d'intérêt ont été impliqués dès le début. Les attentes et les préoccupations sont identifiées et prises en compte très tôt.</a:t>
            </a:r>
            <a:endParaRPr lang="de-DE" b="1" dirty="0"/>
          </a:p>
          <a:p>
            <a:pPr marL="0" indent="0">
              <a:spcBef>
                <a:spcPts val="2400"/>
              </a:spcBef>
              <a:buNone/>
            </a:pPr>
            <a:r>
              <a:rPr lang="de-DE" b="1" dirty="0">
                <a:solidFill>
                  <a:srgbClr val="016469"/>
                </a:solidFill>
                <a:latin typeface="+mj-lt"/>
                <a:ea typeface="+mj-ea"/>
                <a:cs typeface="+mj-cs"/>
              </a:rPr>
              <a:t>Communication claire et transparente</a:t>
            </a:r>
            <a:br>
              <a:rPr lang="de-DE" dirty="0"/>
            </a:br>
            <a:r>
              <a:rPr lang="de-DE" dirty="0"/>
              <a:t>Toutes les parties prenantes sont </a:t>
            </a:r>
            <a:r>
              <a:rPr lang="de-DE" dirty="0"/>
              <a:t>informées </a:t>
            </a:r>
            <a:r>
              <a:rPr lang="de-DE" dirty="0" err="1"/>
              <a:t>de manière régulière</a:t>
            </a:r>
            <a:r>
              <a:rPr lang="de-DE" dirty="0"/>
              <a:t>, ouverte et compréhensible.</a:t>
            </a:r>
          </a:p>
        </p:txBody>
      </p:sp>
    </p:spTree>
    <p:extLst>
      <p:ext uri="{BB962C8B-B14F-4D97-AF65-F5344CB8AC3E}">
        <p14:creationId xmlns:p14="http://schemas.microsoft.com/office/powerpoint/2010/main" val="2224907966"/>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1C5DE-E136-7435-E392-CE764484EA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37AFE5-6EF9-2939-C0CB-053ADCCF07DF}"/>
              </a:ext>
            </a:extLst>
          </p:cNvPr>
          <p:cNvSpPr>
            <a:spLocks noGrp="1"/>
          </p:cNvSpPr>
          <p:nvPr>
            <p:ph type="title"/>
          </p:nvPr>
        </p:nvSpPr>
        <p:spPr/>
        <p:txBody>
          <a:bodyPr>
            <a:normAutofit/>
          </a:bodyPr>
          <a:lstStyle/>
          <a:p>
            <a:r>
              <a:rPr lang="de-CH" b="0" dirty="0">
                <a:solidFill>
                  <a:schemeClr val="tx1"/>
                </a:solidFill>
              </a:rPr>
              <a:t>Suite : </a:t>
            </a:r>
            <a:r>
              <a:rPr lang="de-CH" dirty="0" err="1"/>
              <a:t>SeTeG </a:t>
            </a:r>
            <a:r>
              <a:rPr lang="de-CH" dirty="0"/>
              <a:t>: expériences</a:t>
            </a:r>
          </a:p>
        </p:txBody>
      </p:sp>
      <p:sp>
        <p:nvSpPr>
          <p:cNvPr id="4" name="Foliennummernplatzhalter 3">
            <a:extLst>
              <a:ext uri="{FF2B5EF4-FFF2-40B4-BE49-F238E27FC236}">
                <a16:creationId xmlns:a16="http://schemas.microsoft.com/office/drawing/2014/main" id="{B1CFF589-E222-A277-65FD-EC0314E57DA1}"/>
              </a:ext>
            </a:extLst>
          </p:cNvPr>
          <p:cNvSpPr>
            <a:spLocks noGrp="1"/>
          </p:cNvSpPr>
          <p:nvPr>
            <p:ph type="sldNum" sz="quarter" idx="10"/>
          </p:nvPr>
        </p:nvSpPr>
        <p:spPr/>
        <p:txBody>
          <a:bodyPr/>
          <a:lstStyle/>
          <a:p>
            <a:fld id="{44E00974-63E5-4E61-A13C-9F89126AE395}" type="slidenum">
              <a:rPr lang="en-US" smtClean="0"/>
              <a:t>17</a:t>
            </a:fld>
            <a:endParaRPr lang="en-US" dirty="0"/>
          </a:p>
        </p:txBody>
      </p:sp>
      <p:sp>
        <p:nvSpPr>
          <p:cNvPr id="3" name="Inhaltsplatzhalter 2">
            <a:extLst>
              <a:ext uri="{FF2B5EF4-FFF2-40B4-BE49-F238E27FC236}">
                <a16:creationId xmlns:a16="http://schemas.microsoft.com/office/drawing/2014/main" id="{E3376D4B-41CC-E109-ABCB-2C56B88648C0}"/>
              </a:ext>
            </a:extLst>
          </p:cNvPr>
          <p:cNvSpPr>
            <a:spLocks noGrp="1"/>
          </p:cNvSpPr>
          <p:nvPr>
            <p:ph idx="1"/>
          </p:nvPr>
        </p:nvSpPr>
        <p:spPr/>
        <p:txBody>
          <a:bodyPr>
            <a:noAutofit/>
          </a:bodyPr>
          <a:lstStyle/>
          <a:p>
            <a:pPr marL="0" indent="0">
              <a:spcBef>
                <a:spcPts val="2400"/>
              </a:spcBef>
              <a:buNone/>
            </a:pPr>
            <a:r>
              <a:rPr lang="de-DE" b="1" dirty="0">
                <a:solidFill>
                  <a:srgbClr val="016469"/>
                </a:solidFill>
                <a:latin typeface="+mj-lt"/>
                <a:ea typeface="+mj-ea"/>
                <a:cs typeface="+mj-cs"/>
              </a:rPr>
              <a:t>Des rôles et des voies de décision clairs</a:t>
            </a:r>
            <a:br>
              <a:rPr lang="de-DE" dirty="0"/>
            </a:br>
            <a:r>
              <a:rPr lang="de-DE" dirty="0"/>
              <a:t>Les responsabilités sont clairement définies, le Soundingboard n'a par exemple qu'un rôle consultatif.</a:t>
            </a:r>
          </a:p>
          <a:p>
            <a:pPr marL="0" indent="0">
              <a:spcBef>
                <a:spcPts val="2400"/>
              </a:spcBef>
              <a:buNone/>
            </a:pPr>
            <a:r>
              <a:rPr lang="de-DE" b="1" dirty="0">
                <a:solidFill>
                  <a:srgbClr val="016469"/>
                </a:solidFill>
                <a:latin typeface="+mj-lt"/>
                <a:ea typeface="+mj-ea"/>
                <a:cs typeface="+mj-cs"/>
              </a:rPr>
              <a:t>Gestion constructive des conflits</a:t>
            </a:r>
            <a:br>
              <a:rPr lang="de-DE" dirty="0"/>
            </a:br>
            <a:r>
              <a:rPr lang="de-DE" dirty="0"/>
              <a:t>Les tensions sont abordées ouvertement, les voix critiques sont intégrées activement. </a:t>
            </a:r>
          </a:p>
        </p:txBody>
      </p:sp>
    </p:spTree>
    <p:extLst>
      <p:ext uri="{BB962C8B-B14F-4D97-AF65-F5344CB8AC3E}">
        <p14:creationId xmlns:p14="http://schemas.microsoft.com/office/powerpoint/2010/main" val="1826815422"/>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SeTeG : vision dans le canton de Glaris</a:t>
            </a:r>
          </a:p>
        </p:txBody>
      </p:sp>
      <p:sp>
        <p:nvSpPr>
          <p:cNvPr id="4" name="Foliennummernplatzhalter 3"/>
          <p:cNvSpPr>
            <a:spLocks noGrp="1"/>
          </p:cNvSpPr>
          <p:nvPr>
            <p:ph type="sldNum" sz="quarter" idx="10"/>
          </p:nvPr>
        </p:nvSpPr>
        <p:spPr/>
        <p:txBody>
          <a:bodyPr/>
          <a:lstStyle/>
          <a:p>
            <a:fld id="{44E00974-63E5-4E61-A13C-9F89126AE395}" type="slidenum">
              <a:rPr lang="en-US" smtClean="0"/>
              <a:t>18</a:t>
            </a:fld>
            <a:endParaRPr lang="en-US" dirty="0"/>
          </a:p>
        </p:txBody>
      </p:sp>
      <p:sp>
        <p:nvSpPr>
          <p:cNvPr id="5" name="Inhaltsplatzhalter 4">
            <a:extLst>
              <a:ext uri="{FF2B5EF4-FFF2-40B4-BE49-F238E27FC236}">
                <a16:creationId xmlns:a16="http://schemas.microsoft.com/office/drawing/2014/main" id="{53C06E74-C3D8-7DFE-1895-9CB6D2E5971A}"/>
              </a:ext>
            </a:extLst>
          </p:cNvPr>
          <p:cNvSpPr>
            <a:spLocks noGrp="1"/>
          </p:cNvSpPr>
          <p:nvPr>
            <p:ph idx="1"/>
          </p:nvPr>
        </p:nvSpPr>
        <p:spPr>
          <a:xfrm>
            <a:off x="530087" y="1192427"/>
            <a:ext cx="11065564" cy="3833576"/>
          </a:xfrm>
        </p:spPr>
        <p:txBody>
          <a:bodyPr>
            <a:normAutofit fontScale="92500" lnSpcReduction="20000"/>
          </a:bodyPr>
          <a:lstStyle/>
          <a:p>
            <a:pPr marL="90488" lvl="1" indent="0">
              <a:lnSpc>
                <a:spcPct val="110000"/>
              </a:lnSpc>
              <a:spcBef>
                <a:spcPts val="1800"/>
              </a:spcBef>
              <a:buNone/>
            </a:pPr>
            <a:r>
              <a:rPr lang="de-DE" sz="3000" dirty="0"/>
              <a:t>Les personnes en situation de handicap doivent avoir la possibilité de décider elles-mêmes de la manière dont elles souhaitent vivre.</a:t>
            </a:r>
          </a:p>
          <a:p>
            <a:pPr marL="90488" lvl="1" indent="0">
              <a:lnSpc>
                <a:spcPct val="110000"/>
              </a:lnSpc>
              <a:spcBef>
                <a:spcPts val="2200"/>
              </a:spcBef>
              <a:buNone/>
            </a:pPr>
            <a:r>
              <a:rPr lang="de-DE" sz="3000" dirty="0"/>
              <a:t>De nouvelles offres ambulatoires offrent des possibilités de choix aux personnes qui ne souhaitent pas vivre ou travailler en institution. Les institutions continuent de jouer un rôle important dans le soutien aux personnes en situation de handicap.</a:t>
            </a:r>
          </a:p>
          <a:p>
            <a:pPr marL="90488" lvl="1" indent="0">
              <a:lnSpc>
                <a:spcPct val="110000"/>
              </a:lnSpc>
              <a:spcBef>
                <a:spcPts val="2200"/>
              </a:spcBef>
              <a:buNone/>
            </a:pPr>
            <a:r>
              <a:rPr lang="de-DE" sz="3000" dirty="0"/>
              <a:t>Comme le canton doit agir de manière économique, l'argent doit être utilisé de manière ciblée et efficace.</a:t>
            </a:r>
          </a:p>
          <a:p>
            <a:pPr marL="0" indent="0">
              <a:buNone/>
            </a:pPr>
            <a:endParaRPr lang="de-CH" dirty="0"/>
          </a:p>
        </p:txBody>
      </p:sp>
    </p:spTree>
    <p:extLst>
      <p:ext uri="{BB962C8B-B14F-4D97-AF65-F5344CB8AC3E}">
        <p14:creationId xmlns:p14="http://schemas.microsoft.com/office/powerpoint/2010/main" val="4201641795"/>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086" y="124643"/>
            <a:ext cx="11065565" cy="919803"/>
          </a:xfrm>
        </p:spPr>
        <p:txBody>
          <a:bodyPr/>
          <a:lstStyle/>
          <a:p>
            <a:r>
              <a:rPr lang="de-CH" dirty="0"/>
              <a:t>Développements dans le canton de Glaris</a:t>
            </a:r>
          </a:p>
        </p:txBody>
      </p:sp>
      <p:sp>
        <p:nvSpPr>
          <p:cNvPr id="3" name="Inhaltsplatzhalter 2"/>
          <p:cNvSpPr>
            <a:spLocks noGrp="1"/>
          </p:cNvSpPr>
          <p:nvPr>
            <p:ph idx="1"/>
          </p:nvPr>
        </p:nvSpPr>
        <p:spPr>
          <a:xfrm>
            <a:off x="530086" y="1299919"/>
            <a:ext cx="4840983" cy="1128997"/>
          </a:xfrm>
        </p:spPr>
        <p:txBody>
          <a:bodyPr>
            <a:normAutofit fontScale="92500" lnSpcReduction="20000"/>
          </a:bodyPr>
          <a:lstStyle/>
          <a:p>
            <a:pPr marL="0" indent="0">
              <a:buNone/>
            </a:pPr>
            <a:r>
              <a:rPr lang="de-CH" sz="4000" dirty="0"/>
              <a:t>Merci beaucoup de votre intérêt !</a:t>
            </a:r>
          </a:p>
        </p:txBody>
      </p:sp>
      <p:sp>
        <p:nvSpPr>
          <p:cNvPr id="4" name="Foliennummernplatzhalter 3"/>
          <p:cNvSpPr>
            <a:spLocks noGrp="1"/>
          </p:cNvSpPr>
          <p:nvPr>
            <p:ph type="sldNum" sz="quarter" idx="10"/>
          </p:nvPr>
        </p:nvSpPr>
        <p:spPr/>
        <p:txBody>
          <a:bodyPr/>
          <a:lstStyle/>
          <a:p>
            <a:fld id="{44E00974-63E5-4E61-A13C-9F89126AE395}" type="slidenum">
              <a:rPr lang="en-US" smtClean="0"/>
              <a:t>19</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259" y="4197841"/>
            <a:ext cx="2743198" cy="702498"/>
          </a:xfrm>
          <a:prstGeom prst="rect">
            <a:avLst/>
          </a:prstGeom>
        </p:spPr>
      </p:pic>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b="11936"/>
          <a:stretch/>
        </p:blipFill>
        <p:spPr>
          <a:xfrm>
            <a:off x="5453450" y="1292510"/>
            <a:ext cx="6142202" cy="3607829"/>
          </a:xfrm>
          <a:prstGeom prst="rect">
            <a:avLst/>
          </a:prstGeom>
        </p:spPr>
      </p:pic>
    </p:spTree>
    <p:extLst>
      <p:ext uri="{BB962C8B-B14F-4D97-AF65-F5344CB8AC3E}">
        <p14:creationId xmlns:p14="http://schemas.microsoft.com/office/powerpoint/2010/main" val="859441779"/>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ONU-CDP : étapes importantes dans le canton de Glaris</a:t>
            </a:r>
          </a:p>
        </p:txBody>
      </p:sp>
      <p:sp>
        <p:nvSpPr>
          <p:cNvPr id="4" name="Foliennummernplatzhalter 3"/>
          <p:cNvSpPr>
            <a:spLocks noGrp="1"/>
          </p:cNvSpPr>
          <p:nvPr>
            <p:ph type="sldNum" sz="quarter" idx="10"/>
          </p:nvPr>
        </p:nvSpPr>
        <p:spPr/>
        <p:txBody>
          <a:bodyPr/>
          <a:lstStyle/>
          <a:p>
            <a:fld id="{44E00974-63E5-4E61-A13C-9F89126AE395}" type="slidenum">
              <a:rPr lang="en-US" smtClean="0"/>
              <a:t>2</a:t>
            </a:fld>
            <a:endParaRPr lang="en-US" dirty="0"/>
          </a:p>
        </p:txBody>
      </p:sp>
      <p:sp>
        <p:nvSpPr>
          <p:cNvPr id="3" name="Rechteck 2"/>
          <p:cNvSpPr/>
          <p:nvPr/>
        </p:nvSpPr>
        <p:spPr>
          <a:xfrm>
            <a:off x="480974" y="1209003"/>
            <a:ext cx="11114677" cy="3901068"/>
          </a:xfrm>
          <a:prstGeom prst="rect">
            <a:avLst/>
          </a:prstGeom>
        </p:spPr>
        <p:txBody>
          <a:bodyPr wrap="square">
            <a:spAutoFit/>
          </a:bodyPr>
          <a:lstStyle/>
          <a:p>
            <a:pPr marL="285750" indent="-285750">
              <a:spcAft>
                <a:spcPts val="900"/>
              </a:spcAft>
              <a:buFont typeface="Arial" panose="020B0604020202020204" pitchFamily="34" charset="0"/>
              <a:buChar char="•"/>
            </a:pPr>
            <a:r>
              <a:rPr lang="de-DE" sz="3000" dirty="0"/>
              <a:t>Journées d'action pour les droits des personnes en situation de handicap en mai et juin 2024</a:t>
            </a:r>
          </a:p>
          <a:p>
            <a:pPr marL="285750" indent="-285750">
              <a:spcAft>
                <a:spcPts val="900"/>
              </a:spcAft>
              <a:buFont typeface="Arial" panose="020B0604020202020204" pitchFamily="34" charset="0"/>
              <a:buChar char="•"/>
            </a:pPr>
            <a:r>
              <a:rPr lang="de-DE" sz="3000" dirty="0"/>
              <a:t>Élaboration de la loi sur l'autodétermination et la participation SeTeG</a:t>
            </a:r>
          </a:p>
          <a:p>
            <a:pPr marL="285750" indent="-285750">
              <a:spcAft>
                <a:spcPts val="900"/>
              </a:spcAft>
              <a:buFont typeface="Arial" panose="020B0604020202020204" pitchFamily="34" charset="0"/>
              <a:buChar char="•"/>
            </a:pPr>
            <a:r>
              <a:rPr lang="de-DE" sz="3000" dirty="0"/>
              <a:t>Adoption de la SeTeG par la Landsgemeinde 2025</a:t>
            </a:r>
          </a:p>
          <a:p>
            <a:pPr marL="285750" indent="-285750">
              <a:spcAft>
                <a:spcPts val="900"/>
              </a:spcAft>
              <a:buFont typeface="Arial" panose="020B0604020202020204" pitchFamily="34" charset="0"/>
              <a:buChar char="•"/>
            </a:pPr>
            <a:r>
              <a:rPr lang="de-DE" sz="3000" dirty="0"/>
              <a:t>Élaboration du règlement</a:t>
            </a:r>
          </a:p>
          <a:p>
            <a:pPr marL="285750" indent="-285750">
              <a:spcAft>
                <a:spcPts val="900"/>
              </a:spcAft>
              <a:buFont typeface="Arial" panose="020B0604020202020204" pitchFamily="34" charset="0"/>
              <a:buChar char="•"/>
            </a:pPr>
            <a:r>
              <a:rPr lang="de-DE" sz="3000" dirty="0"/>
              <a:t>Entrée en vigueur de la LTECV le 1.1.2027</a:t>
            </a:r>
          </a:p>
          <a:p>
            <a:pPr marL="285750" indent="-285750">
              <a:buFont typeface="Arial" panose="020B0604020202020204" pitchFamily="34" charset="0"/>
              <a:buChar char="•"/>
            </a:pPr>
            <a:r>
              <a:rPr lang="de-DE" sz="3000" dirty="0"/>
              <a:t>Mise en œuvre échelonnée dans les années 2027 - 2030</a:t>
            </a:r>
          </a:p>
        </p:txBody>
      </p:sp>
    </p:spTree>
    <p:extLst>
      <p:ext uri="{BB962C8B-B14F-4D97-AF65-F5344CB8AC3E}">
        <p14:creationId xmlns:p14="http://schemas.microsoft.com/office/powerpoint/2010/main" val="732610041"/>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CH" dirty="0"/>
              <a:t>La nouvelle loi sur l'autodétermination et la participation SeTeG</a:t>
            </a:r>
          </a:p>
        </p:txBody>
      </p:sp>
      <p:sp>
        <p:nvSpPr>
          <p:cNvPr id="4" name="Foliennummernplatzhalter 3"/>
          <p:cNvSpPr>
            <a:spLocks noGrp="1"/>
          </p:cNvSpPr>
          <p:nvPr>
            <p:ph type="sldNum" sz="quarter" idx="10"/>
          </p:nvPr>
        </p:nvSpPr>
        <p:spPr/>
        <p:txBody>
          <a:bodyPr/>
          <a:lstStyle/>
          <a:p>
            <a:fld id="{44E00974-63E5-4E61-A13C-9F89126AE395}" type="slidenum">
              <a:rPr lang="en-US" smtClean="0"/>
              <a:t>3</a:t>
            </a:fld>
            <a:endParaRPr lang="en-US" dirty="0"/>
          </a:p>
        </p:txBody>
      </p:sp>
      <p:sp>
        <p:nvSpPr>
          <p:cNvPr id="8" name="Title 5"/>
          <p:cNvSpPr txBox="1">
            <a:spLocks/>
          </p:cNvSpPr>
          <p:nvPr/>
        </p:nvSpPr>
        <p:spPr>
          <a:xfrm>
            <a:off x="1128584" y="4618051"/>
            <a:ext cx="9934831" cy="338554"/>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rgbClr val="016469"/>
                </a:solidFill>
                <a:latin typeface="+mj-lt"/>
                <a:ea typeface="+mj-ea"/>
                <a:cs typeface="+mj-cs"/>
              </a:defRPr>
            </a:lvl1pPr>
          </a:lstStyle>
          <a:p>
            <a:pPr algn="ctr"/>
            <a:r>
              <a:rPr lang="de-CH" sz="2400" b="0" dirty="0"/>
              <a:t>Adoption de la SeTeG par la Landsgemeinde le 4 mai 2025</a:t>
            </a: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t="3111" b="18996"/>
          <a:stretch/>
        </p:blipFill>
        <p:spPr>
          <a:xfrm>
            <a:off x="3044725" y="1294247"/>
            <a:ext cx="6036286" cy="3137710"/>
          </a:xfrm>
          <a:prstGeom prst="rect">
            <a:avLst/>
          </a:prstGeom>
        </p:spPr>
      </p:pic>
    </p:spTree>
    <p:extLst>
      <p:ext uri="{BB962C8B-B14F-4D97-AF65-F5344CB8AC3E}">
        <p14:creationId xmlns:p14="http://schemas.microsoft.com/office/powerpoint/2010/main" val="251518584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SeTeG : qui y a droit ?</a:t>
            </a:r>
          </a:p>
        </p:txBody>
      </p:sp>
      <p:sp>
        <p:nvSpPr>
          <p:cNvPr id="6" name="Content Placeholder 5">
            <a:extLst>
              <a:ext uri="{FF2B5EF4-FFF2-40B4-BE49-F238E27FC236}">
                <a16:creationId xmlns:a16="http://schemas.microsoft.com/office/drawing/2014/main" id="{2AC7F4BA-D752-56C1-B95B-E9A45ADA2483}"/>
              </a:ext>
            </a:extLst>
          </p:cNvPr>
          <p:cNvSpPr>
            <a:spLocks noGrp="1"/>
          </p:cNvSpPr>
          <p:nvPr>
            <p:ph idx="1"/>
          </p:nvPr>
        </p:nvSpPr>
        <p:spPr>
          <a:xfrm>
            <a:off x="530087" y="1163269"/>
            <a:ext cx="11065564" cy="4052198"/>
          </a:xfrm>
        </p:spPr>
        <p:txBody>
          <a:bodyPr>
            <a:noAutofit/>
          </a:bodyPr>
          <a:lstStyle/>
          <a:p>
            <a:pPr marL="0" marR="0" lvl="1" indent="0" algn="l" defTabSz="914400" rtl="0" eaLnBrk="1" fontAlgn="auto" latinLnBrk="0" hangingPunct="1">
              <a:lnSpc>
                <a:spcPct val="110000"/>
              </a:lnSpc>
              <a:spcBef>
                <a:spcPts val="600"/>
              </a:spcBef>
              <a:spcAft>
                <a:spcPts val="0"/>
              </a:spcAft>
              <a:buClrTx/>
              <a:buSzTx/>
              <a:buFontTx/>
              <a:buNone/>
              <a:tabLst/>
              <a:defRPr/>
            </a:pPr>
            <a:r>
              <a:rPr kumimoji="0" lang="de-DE" sz="3000" b="0" i="0" u="none" strike="noStrike" kern="1200" cap="none" spc="0" normalizeH="0" baseline="0" noProof="0" dirty="0">
                <a:ln>
                  <a:noFill/>
                </a:ln>
                <a:solidFill>
                  <a:prstClr val="black"/>
                </a:solidFill>
                <a:effectLst/>
                <a:uLnTx/>
                <a:uFillTx/>
                <a:latin typeface="Calibri" panose="020F0502020204030204"/>
                <a:ea typeface="+mn-ea"/>
                <a:cs typeface="+mn-cs"/>
              </a:rPr>
              <a:t>Les prestations sont versées aux adultes invalides (qui ont une </a:t>
            </a:r>
            <a:br>
              <a:rPr kumimoji="0" lang="de-DE" sz="3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3000" b="0" i="0" u="none" strike="noStrike" kern="1200" cap="none" spc="0" normalizeH="0" baseline="0" noProof="0" dirty="0">
                <a:ln>
                  <a:noFill/>
                </a:ln>
                <a:solidFill>
                  <a:prstClr val="black"/>
                </a:solidFill>
                <a:effectLst/>
                <a:uLnTx/>
                <a:uFillTx/>
                <a:latin typeface="Calibri" panose="020F0502020204030204"/>
                <a:ea typeface="+mn-ea"/>
                <a:cs typeface="+mn-cs"/>
              </a:rPr>
              <a:t>(qui reçoivent une rente) ou les personnes bénéficiant d'une allocation pour impotent.</a:t>
            </a:r>
          </a:p>
          <a:p>
            <a:pPr marL="0" marR="0" lvl="1" indent="0" algn="l" defTabSz="914400" rtl="0" eaLnBrk="1" fontAlgn="auto" latinLnBrk="0" hangingPunct="1">
              <a:lnSpc>
                <a:spcPct val="110000"/>
              </a:lnSpc>
              <a:spcBef>
                <a:spcPts val="1800"/>
              </a:spcBef>
              <a:spcAft>
                <a:spcPts val="0"/>
              </a:spcAft>
              <a:buClrTx/>
              <a:buSzTx/>
              <a:buFontTx/>
              <a:buNone/>
              <a:tabLst/>
              <a:defRPr/>
            </a:pPr>
            <a:r>
              <a:rPr kumimoji="0" lang="de-DE" sz="3000" b="0" i="0" u="none" strike="noStrike" kern="1200" cap="none" spc="0" normalizeH="0" baseline="0" noProof="0" dirty="0">
                <a:ln>
                  <a:noFill/>
                </a:ln>
                <a:solidFill>
                  <a:prstClr val="black"/>
                </a:solidFill>
                <a:effectLst/>
                <a:uLnTx/>
                <a:uFillTx/>
                <a:latin typeface="Calibri" panose="020F0502020204030204"/>
                <a:ea typeface="+mn-ea"/>
                <a:cs typeface="+mn-cs"/>
              </a:rPr>
              <a:t>Exceptions :</a:t>
            </a:r>
          </a:p>
          <a:p>
            <a:pPr marL="2857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Calibri" panose="020F0502020204030204"/>
                <a:ea typeface="+mn-ea"/>
                <a:cs typeface="+mn-cs"/>
              </a:rPr>
              <a:t>Jeunes</a:t>
            </a:r>
          </a:p>
          <a:p>
            <a:pPr marL="2857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Calibri" panose="020F0502020204030204"/>
                <a:ea typeface="+mn-ea"/>
                <a:cs typeface="+mn-cs"/>
              </a:rPr>
              <a:t>Les offres ambulatoires peuvent être utilisées si l'on réside depuis au moins deux ans dans le canton.</a:t>
            </a:r>
          </a:p>
          <a:p>
            <a:pPr marL="2857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Calibri" panose="020F0502020204030204"/>
                <a:ea typeface="+mn-ea"/>
                <a:cs typeface="+mn-cs"/>
              </a:rPr>
              <a:t>Les personnes qui atteignent l'âge de la retraite conservent leurs prestations</a:t>
            </a:r>
          </a:p>
        </p:txBody>
      </p:sp>
      <p:sp>
        <p:nvSpPr>
          <p:cNvPr id="4" name="Foliennummernplatzhalter 3"/>
          <p:cNvSpPr>
            <a:spLocks noGrp="1"/>
          </p:cNvSpPr>
          <p:nvPr>
            <p:ph type="sldNum" sz="quarter" idx="10"/>
          </p:nvPr>
        </p:nvSpPr>
        <p:spPr/>
        <p:txBody>
          <a:bodyPr/>
          <a:lstStyle/>
          <a:p>
            <a:fld id="{44E00974-63E5-4E61-A13C-9F89126AE395}" type="slidenum">
              <a:rPr lang="en-US" smtClean="0"/>
              <a:t>4</a:t>
            </a:fld>
            <a:endParaRPr lang="en-US" dirty="0"/>
          </a:p>
        </p:txBody>
      </p:sp>
    </p:spTree>
    <p:extLst>
      <p:ext uri="{BB962C8B-B14F-4D97-AF65-F5344CB8AC3E}">
        <p14:creationId xmlns:p14="http://schemas.microsoft.com/office/powerpoint/2010/main" val="15905651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BC4D-80E3-388F-8262-E8B7E566E270}"/>
              </a:ext>
            </a:extLst>
          </p:cNvPr>
          <p:cNvSpPr>
            <a:spLocks noGrp="1"/>
          </p:cNvSpPr>
          <p:nvPr>
            <p:ph type="title"/>
          </p:nvPr>
        </p:nvSpPr>
        <p:spPr/>
        <p:txBody>
          <a:bodyPr/>
          <a:lstStyle/>
          <a:p>
            <a:r>
              <a:rPr lang="de-CH" dirty="0" err="1"/>
              <a:t>SeTeG </a:t>
            </a:r>
            <a:r>
              <a:rPr lang="de-CH" dirty="0"/>
              <a:t>: Catalogue des prestations</a:t>
            </a:r>
          </a:p>
        </p:txBody>
      </p:sp>
      <p:sp>
        <p:nvSpPr>
          <p:cNvPr id="3" name="Content Placeholder 2">
            <a:extLst>
              <a:ext uri="{FF2B5EF4-FFF2-40B4-BE49-F238E27FC236}">
                <a16:creationId xmlns:a16="http://schemas.microsoft.com/office/drawing/2014/main" id="{1A76681A-0D7B-099A-BFA8-050F2BCC903E}"/>
              </a:ext>
            </a:extLst>
          </p:cNvPr>
          <p:cNvSpPr>
            <a:spLocks noGrp="1"/>
          </p:cNvSpPr>
          <p:nvPr>
            <p:ph idx="1"/>
          </p:nvPr>
        </p:nvSpPr>
        <p:spPr/>
        <p:txBody>
          <a:bodyPr>
            <a:normAutofit/>
          </a:bodyPr>
          <a:lstStyle/>
          <a:p>
            <a:pPr marL="457200" lvl="1" indent="-457200">
              <a:lnSpc>
                <a:spcPct val="120000"/>
              </a:lnSpc>
              <a:spcBef>
                <a:spcPts val="600"/>
              </a:spcBef>
              <a:spcAft>
                <a:spcPts val="1800"/>
              </a:spcAft>
            </a:pPr>
            <a:r>
              <a:rPr lang="de-DE" sz="3000" dirty="0"/>
              <a:t>Le catalogue de prestations s'appuie sur la planification de l'offre.</a:t>
            </a:r>
          </a:p>
          <a:p>
            <a:pPr marL="457200" lvl="1" indent="-457200">
              <a:lnSpc>
                <a:spcPct val="120000"/>
              </a:lnSpc>
              <a:spcBef>
                <a:spcPts val="600"/>
              </a:spcBef>
              <a:spcAft>
                <a:spcPts val="1800"/>
              </a:spcAft>
            </a:pPr>
            <a:r>
              <a:rPr lang="de-DE" sz="3000" dirty="0"/>
              <a:t>Il désigne les prestations d'accompagnement et de prise en charge dont le canton de Glaris a besoin.</a:t>
            </a:r>
          </a:p>
          <a:p>
            <a:pPr marL="457200" lvl="1" indent="-457200">
              <a:lnSpc>
                <a:spcPct val="120000"/>
              </a:lnSpc>
              <a:spcBef>
                <a:spcPts val="600"/>
              </a:spcBef>
            </a:pPr>
            <a:r>
              <a:rPr lang="de-DE" sz="3000" dirty="0"/>
              <a:t>Un règlement garantit que les prestations correspondent aux besoins et aux moyens disponibles.</a:t>
            </a:r>
          </a:p>
          <a:p>
            <a:pPr marL="0" indent="0">
              <a:buNone/>
            </a:pPr>
            <a:endParaRPr lang="de-CH" dirty="0"/>
          </a:p>
          <a:p>
            <a:pPr marL="0" indent="0">
              <a:buNone/>
            </a:pPr>
            <a:endParaRPr lang="de-CH" dirty="0"/>
          </a:p>
        </p:txBody>
      </p:sp>
      <p:sp>
        <p:nvSpPr>
          <p:cNvPr id="4" name="Slide Number Placeholder 3">
            <a:extLst>
              <a:ext uri="{FF2B5EF4-FFF2-40B4-BE49-F238E27FC236}">
                <a16:creationId xmlns:a16="http://schemas.microsoft.com/office/drawing/2014/main" id="{C33B2104-9655-F69A-BFE6-3035D2078B62}"/>
              </a:ext>
            </a:extLst>
          </p:cNvPr>
          <p:cNvSpPr>
            <a:spLocks noGrp="1"/>
          </p:cNvSpPr>
          <p:nvPr>
            <p:ph type="sldNum" sz="quarter" idx="10"/>
          </p:nvPr>
        </p:nvSpPr>
        <p:spPr/>
        <p:txBody>
          <a:bodyPr/>
          <a:lstStyle/>
          <a:p>
            <a:fld id="{44E00974-63E5-4E61-A13C-9F89126AE395}" type="slidenum">
              <a:rPr lang="en-US" smtClean="0"/>
              <a:t>5</a:t>
            </a:fld>
            <a:endParaRPr lang="en-US" dirty="0"/>
          </a:p>
        </p:txBody>
      </p:sp>
    </p:spTree>
    <p:extLst>
      <p:ext uri="{BB962C8B-B14F-4D97-AF65-F5344CB8AC3E}">
        <p14:creationId xmlns:p14="http://schemas.microsoft.com/office/powerpoint/2010/main" val="371980784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6C984-48A7-E8FC-B72A-FE587C707AE9}"/>
              </a:ext>
            </a:extLst>
          </p:cNvPr>
          <p:cNvSpPr>
            <a:spLocks noGrp="1"/>
          </p:cNvSpPr>
          <p:nvPr>
            <p:ph type="title"/>
          </p:nvPr>
        </p:nvSpPr>
        <p:spPr/>
        <p:txBody>
          <a:bodyPr/>
          <a:lstStyle/>
          <a:p>
            <a:r>
              <a:rPr lang="de-CH" dirty="0" err="1"/>
              <a:t>SeTeG </a:t>
            </a:r>
            <a:r>
              <a:rPr lang="de-CH" dirty="0"/>
              <a:t>: Assurance qualité</a:t>
            </a:r>
          </a:p>
        </p:txBody>
      </p:sp>
      <p:sp>
        <p:nvSpPr>
          <p:cNvPr id="3" name="Content Placeholder 2">
            <a:extLst>
              <a:ext uri="{FF2B5EF4-FFF2-40B4-BE49-F238E27FC236}">
                <a16:creationId xmlns:a16="http://schemas.microsoft.com/office/drawing/2014/main" id="{0216AA66-6614-2DC5-F609-7016E1FFAD2C}"/>
              </a:ext>
            </a:extLst>
          </p:cNvPr>
          <p:cNvSpPr>
            <a:spLocks noGrp="1"/>
          </p:cNvSpPr>
          <p:nvPr>
            <p:ph idx="1"/>
          </p:nvPr>
        </p:nvSpPr>
        <p:spPr/>
        <p:txBody>
          <a:bodyPr/>
          <a:lstStyle/>
          <a:p>
            <a:pPr marL="457200" lvl="1" indent="-457200">
              <a:lnSpc>
                <a:spcPct val="120000"/>
              </a:lnSpc>
              <a:spcBef>
                <a:spcPts val="600"/>
              </a:spcBef>
              <a:spcAft>
                <a:spcPts val="1800"/>
              </a:spcAft>
            </a:pPr>
            <a:r>
              <a:rPr lang="de-DE" sz="3000" dirty="0"/>
              <a:t>Les règles définissent les exigences auxquelles les fournisseurs de prestations doivent satisfaire.</a:t>
            </a:r>
          </a:p>
          <a:p>
            <a:pPr marL="457200" lvl="1" indent="-457200">
              <a:lnSpc>
                <a:spcPct val="120000"/>
              </a:lnSpc>
              <a:spcBef>
                <a:spcPts val="600"/>
              </a:spcBef>
            </a:pPr>
            <a:r>
              <a:rPr lang="de-DE" sz="3000" dirty="0"/>
              <a:t>Les prestations ne peuvent être offertes que si elles sont fixées par le canton.</a:t>
            </a:r>
          </a:p>
          <a:p>
            <a:endParaRPr lang="de-CH" dirty="0"/>
          </a:p>
        </p:txBody>
      </p:sp>
      <p:sp>
        <p:nvSpPr>
          <p:cNvPr id="4" name="Slide Number Placeholder 3">
            <a:extLst>
              <a:ext uri="{FF2B5EF4-FFF2-40B4-BE49-F238E27FC236}">
                <a16:creationId xmlns:a16="http://schemas.microsoft.com/office/drawing/2014/main" id="{2ED5D93C-94FC-51BA-5A7A-66DA7CB5D564}"/>
              </a:ext>
            </a:extLst>
          </p:cNvPr>
          <p:cNvSpPr>
            <a:spLocks noGrp="1"/>
          </p:cNvSpPr>
          <p:nvPr>
            <p:ph type="sldNum" sz="quarter" idx="10"/>
          </p:nvPr>
        </p:nvSpPr>
        <p:spPr/>
        <p:txBody>
          <a:bodyPr/>
          <a:lstStyle/>
          <a:p>
            <a:fld id="{44E00974-63E5-4E61-A13C-9F89126AE395}" type="slidenum">
              <a:rPr lang="en-US" smtClean="0"/>
              <a:t>6</a:t>
            </a:fld>
            <a:endParaRPr lang="en-US" dirty="0"/>
          </a:p>
        </p:txBody>
      </p:sp>
    </p:spTree>
    <p:extLst>
      <p:ext uri="{BB962C8B-B14F-4D97-AF65-F5344CB8AC3E}">
        <p14:creationId xmlns:p14="http://schemas.microsoft.com/office/powerpoint/2010/main" val="410320104"/>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SeTeG : prestations antérieures et éprouvées</a:t>
            </a:r>
            <a:endParaRPr lang="de-CH" dirty="0">
              <a:solidFill>
                <a:schemeClr val="tx1"/>
              </a:solidFill>
            </a:endParaRPr>
          </a:p>
        </p:txBody>
      </p:sp>
      <p:sp>
        <p:nvSpPr>
          <p:cNvPr id="7" name="Inhaltsplatzhalter 6">
            <a:extLst>
              <a:ext uri="{FF2B5EF4-FFF2-40B4-BE49-F238E27FC236}">
                <a16:creationId xmlns:a16="http://schemas.microsoft.com/office/drawing/2014/main" id="{F5409C65-9F92-3320-6F42-2C367D368CE5}"/>
              </a:ext>
            </a:extLst>
          </p:cNvPr>
          <p:cNvSpPr>
            <a:spLocks noGrp="1"/>
          </p:cNvSpPr>
          <p:nvPr>
            <p:ph idx="1"/>
          </p:nvPr>
        </p:nvSpPr>
        <p:spPr/>
        <p:txBody>
          <a:bodyPr>
            <a:normAutofit/>
          </a:bodyPr>
          <a:lstStyle/>
          <a:p>
            <a:pPr marL="0" indent="0">
              <a:buNone/>
            </a:pPr>
            <a:r>
              <a:rPr lang="de-DE" b="1" dirty="0">
                <a:solidFill>
                  <a:srgbClr val="016469"/>
                </a:solidFill>
              </a:rPr>
              <a:t>Structure de jour </a:t>
            </a:r>
            <a:r>
              <a:rPr lang="de-DE" dirty="0">
                <a:solidFill>
                  <a:srgbClr val="016469"/>
                </a:solidFill>
              </a:rPr>
              <a:t>dans une institution</a:t>
            </a:r>
          </a:p>
          <a:p>
            <a:pPr marL="360363" indent="-227013">
              <a:spcBef>
                <a:spcPts val="0"/>
              </a:spcBef>
            </a:pPr>
            <a:r>
              <a:rPr lang="de-DE" dirty="0"/>
              <a:t>avec salaire dans un atelier</a:t>
            </a:r>
          </a:p>
          <a:p>
            <a:pPr marL="360363" indent="-227013">
              <a:spcBef>
                <a:spcPts val="0"/>
              </a:spcBef>
            </a:pPr>
            <a:r>
              <a:rPr lang="de-DE" dirty="0"/>
              <a:t>sans salaire dans un emploi</a:t>
            </a:r>
          </a:p>
          <a:p>
            <a:pPr marL="0" indent="0">
              <a:spcBef>
                <a:spcPts val="2400"/>
              </a:spcBef>
              <a:buNone/>
            </a:pPr>
            <a:r>
              <a:rPr lang="de-DE" b="1" dirty="0">
                <a:solidFill>
                  <a:srgbClr val="016469"/>
                </a:solidFill>
              </a:rPr>
              <a:t>Vivre </a:t>
            </a:r>
            <a:r>
              <a:rPr lang="de-DE" dirty="0">
                <a:solidFill>
                  <a:srgbClr val="016469"/>
                </a:solidFill>
              </a:rPr>
              <a:t>dans une institution</a:t>
            </a:r>
          </a:p>
          <a:p>
            <a:pPr marL="360363" indent="-227013">
              <a:spcBef>
                <a:spcPts val="0"/>
              </a:spcBef>
            </a:pPr>
            <a:r>
              <a:rPr lang="de-DE" dirty="0"/>
              <a:t>dans la maison d'habitation</a:t>
            </a:r>
          </a:p>
          <a:p>
            <a:pPr marL="360363" indent="-227013">
              <a:spcBef>
                <a:spcPts val="0"/>
              </a:spcBef>
            </a:pPr>
            <a:r>
              <a:rPr lang="de-DE" dirty="0"/>
              <a:t>dans un groupe de vie externe</a:t>
            </a:r>
          </a:p>
          <a:p>
            <a:pPr marL="360363" indent="-227013">
              <a:spcBef>
                <a:spcPts val="0"/>
              </a:spcBef>
            </a:pPr>
            <a:endParaRPr lang="de-DE" dirty="0"/>
          </a:p>
        </p:txBody>
      </p:sp>
      <p:sp>
        <p:nvSpPr>
          <p:cNvPr id="4" name="Foliennummernplatzhalter 3"/>
          <p:cNvSpPr>
            <a:spLocks noGrp="1"/>
          </p:cNvSpPr>
          <p:nvPr>
            <p:ph type="sldNum" sz="quarter" idx="10"/>
          </p:nvPr>
        </p:nvSpPr>
        <p:spPr/>
        <p:txBody>
          <a:bodyPr/>
          <a:lstStyle/>
          <a:p>
            <a:fld id="{44E00974-63E5-4E61-A13C-9F89126AE395}" type="slidenum">
              <a:rPr lang="en-US" smtClean="0"/>
              <a:t>7</a:t>
            </a:fld>
            <a:endParaRPr lang="en-US" dirty="0"/>
          </a:p>
        </p:txBody>
      </p:sp>
    </p:spTree>
    <p:extLst>
      <p:ext uri="{BB962C8B-B14F-4D97-AF65-F5344CB8AC3E}">
        <p14:creationId xmlns:p14="http://schemas.microsoft.com/office/powerpoint/2010/main" val="180647177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A8DB3-D6B4-78D5-0F44-BF3A82CDC782}"/>
              </a:ext>
            </a:extLst>
          </p:cNvPr>
          <p:cNvSpPr>
            <a:spLocks noGrp="1"/>
          </p:cNvSpPr>
          <p:nvPr>
            <p:ph type="title"/>
          </p:nvPr>
        </p:nvSpPr>
        <p:spPr/>
        <p:txBody>
          <a:bodyPr/>
          <a:lstStyle/>
          <a:p>
            <a:r>
              <a:rPr lang="de-CH" dirty="0" err="1"/>
              <a:t>SeTeG </a:t>
            </a:r>
            <a:r>
              <a:rPr lang="de-CH" dirty="0"/>
              <a:t>: prestations antérieures et éprouvées</a:t>
            </a:r>
          </a:p>
        </p:txBody>
      </p:sp>
      <p:sp>
        <p:nvSpPr>
          <p:cNvPr id="3" name="Inhaltsplatzhalter 2">
            <a:extLst>
              <a:ext uri="{FF2B5EF4-FFF2-40B4-BE49-F238E27FC236}">
                <a16:creationId xmlns:a16="http://schemas.microsoft.com/office/drawing/2014/main" id="{A0D56C74-A5F1-C6AE-4571-B9931983761E}"/>
              </a:ext>
            </a:extLst>
          </p:cNvPr>
          <p:cNvSpPr>
            <a:spLocks noGrp="1"/>
          </p:cNvSpPr>
          <p:nvPr>
            <p:ph idx="1"/>
          </p:nvPr>
        </p:nvSpPr>
        <p:spPr/>
        <p:txBody>
          <a:bodyPr>
            <a:normAutofit fontScale="92500" lnSpcReduction="10000"/>
          </a:bodyPr>
          <a:lstStyle/>
          <a:p>
            <a:pPr marL="0" indent="0">
              <a:spcBef>
                <a:spcPts val="1800"/>
              </a:spcBef>
              <a:buNone/>
            </a:pPr>
            <a:r>
              <a:rPr lang="de-CH" b="1" dirty="0">
                <a:solidFill>
                  <a:srgbClr val="016469"/>
                </a:solidFill>
              </a:rPr>
              <a:t>Autoreprésentation </a:t>
            </a:r>
            <a:r>
              <a:rPr lang="de-CH" dirty="0">
                <a:solidFill>
                  <a:srgbClr val="016469"/>
                </a:solidFill>
              </a:rPr>
              <a:t>- </a:t>
            </a:r>
            <a:r>
              <a:rPr lang="de-DE" dirty="0"/>
              <a:t>Service de promotion de l'autoreprésentation</a:t>
            </a:r>
          </a:p>
          <a:p>
            <a:pPr marL="444500" indent="-358775">
              <a:spcBef>
                <a:spcPts val="600"/>
              </a:spcBef>
              <a:buFont typeface="Wingdings" panose="05000000000000000000" pitchFamily="2" charset="2"/>
              <a:buChar char="Ø"/>
            </a:pPr>
            <a:r>
              <a:rPr lang="de-DE" dirty="0"/>
              <a:t>Recevoir du soutien, échanger, se développer</a:t>
            </a:r>
          </a:p>
          <a:p>
            <a:pPr marL="0" indent="0">
              <a:spcBef>
                <a:spcPts val="2400"/>
              </a:spcBef>
              <a:buNone/>
            </a:pPr>
            <a:r>
              <a:rPr lang="de-CH" b="1" dirty="0">
                <a:solidFill>
                  <a:srgbClr val="016469"/>
                </a:solidFill>
              </a:rPr>
              <a:t>Conseil </a:t>
            </a:r>
            <a:r>
              <a:rPr lang="de-CH" dirty="0">
                <a:solidFill>
                  <a:srgbClr val="016469"/>
                </a:solidFill>
              </a:rPr>
              <a:t>- </a:t>
            </a:r>
            <a:r>
              <a:rPr lang="de-DE" dirty="0"/>
              <a:t>Pro Infirmis</a:t>
            </a:r>
          </a:p>
          <a:p>
            <a:pPr marL="444500" indent="-358775">
              <a:lnSpc>
                <a:spcPct val="120000"/>
              </a:lnSpc>
              <a:spcBef>
                <a:spcPts val="600"/>
              </a:spcBef>
              <a:buFont typeface="Wingdings" panose="05000000000000000000" pitchFamily="2" charset="2"/>
              <a:buChar char="Ø"/>
            </a:pPr>
            <a:r>
              <a:rPr lang="de-DE" dirty="0"/>
              <a:t>Conseils aux personnes en situation de handicap</a:t>
            </a:r>
          </a:p>
          <a:p>
            <a:pPr marL="0" indent="0">
              <a:spcBef>
                <a:spcPts val="2400"/>
              </a:spcBef>
              <a:buNone/>
            </a:pPr>
            <a:r>
              <a:rPr lang="de-CH" b="1" dirty="0">
                <a:solidFill>
                  <a:srgbClr val="016469"/>
                </a:solidFill>
              </a:rPr>
              <a:t>Autoreprésentation </a:t>
            </a:r>
            <a:r>
              <a:rPr lang="de-CH" dirty="0">
                <a:solidFill>
                  <a:srgbClr val="016469"/>
                </a:solidFill>
              </a:rPr>
              <a:t>- </a:t>
            </a:r>
            <a:r>
              <a:rPr lang="de-DE" dirty="0"/>
              <a:t>Fondation Profil</a:t>
            </a:r>
          </a:p>
          <a:p>
            <a:pPr marL="444500" indent="-358775">
              <a:lnSpc>
                <a:spcPct val="130000"/>
              </a:lnSpc>
              <a:spcBef>
                <a:spcPts val="600"/>
              </a:spcBef>
              <a:buFont typeface="Wingdings" panose="05000000000000000000" pitchFamily="2" charset="2"/>
              <a:buChar char="Ø"/>
            </a:pPr>
            <a:r>
              <a:rPr lang="de-DE" sz="3200" dirty="0"/>
              <a:t>Trouver un emploi, être accompagné</a:t>
            </a:r>
            <a:endParaRPr lang="de-DE" dirty="0"/>
          </a:p>
          <a:p>
            <a:pPr marL="0" indent="0">
              <a:buNone/>
            </a:pPr>
            <a:endParaRPr lang="de-CH" dirty="0">
              <a:solidFill>
                <a:srgbClr val="016469"/>
              </a:solidFill>
            </a:endParaRPr>
          </a:p>
        </p:txBody>
      </p:sp>
      <p:sp>
        <p:nvSpPr>
          <p:cNvPr id="4" name="Foliennummernplatzhalter 3">
            <a:extLst>
              <a:ext uri="{FF2B5EF4-FFF2-40B4-BE49-F238E27FC236}">
                <a16:creationId xmlns:a16="http://schemas.microsoft.com/office/drawing/2014/main" id="{5F1A23C7-FE46-BF04-76F2-5A589CAA012C}"/>
              </a:ext>
            </a:extLst>
          </p:cNvPr>
          <p:cNvSpPr>
            <a:spLocks noGrp="1"/>
          </p:cNvSpPr>
          <p:nvPr>
            <p:ph type="sldNum" sz="quarter" idx="10"/>
          </p:nvPr>
        </p:nvSpPr>
        <p:spPr/>
        <p:txBody>
          <a:bodyPr/>
          <a:lstStyle/>
          <a:p>
            <a:fld id="{44E00974-63E5-4E61-A13C-9F89126AE395}" type="slidenum">
              <a:rPr lang="en-US" smtClean="0"/>
              <a:t>8</a:t>
            </a:fld>
            <a:endParaRPr lang="en-US" dirty="0"/>
          </a:p>
        </p:txBody>
      </p:sp>
    </p:spTree>
    <p:extLst>
      <p:ext uri="{BB962C8B-B14F-4D97-AF65-F5344CB8AC3E}">
        <p14:creationId xmlns:p14="http://schemas.microsoft.com/office/powerpoint/2010/main" val="2551721515"/>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E4B0B-EAEB-8F72-EBAB-3ECCFB5E6BE8}"/>
              </a:ext>
            </a:extLst>
          </p:cNvPr>
          <p:cNvSpPr>
            <a:spLocks noGrp="1"/>
          </p:cNvSpPr>
          <p:nvPr>
            <p:ph type="title"/>
          </p:nvPr>
        </p:nvSpPr>
        <p:spPr/>
        <p:txBody>
          <a:bodyPr/>
          <a:lstStyle/>
          <a:p>
            <a:r>
              <a:rPr lang="de-CH" dirty="0" err="1"/>
              <a:t>SeTeG </a:t>
            </a:r>
            <a:r>
              <a:rPr lang="de-CH" dirty="0"/>
              <a:t>: nouvelles prestations à partir du 1.1.2027</a:t>
            </a:r>
          </a:p>
        </p:txBody>
      </p:sp>
      <p:sp>
        <p:nvSpPr>
          <p:cNvPr id="3" name="Textplatzhalter 2">
            <a:extLst>
              <a:ext uri="{FF2B5EF4-FFF2-40B4-BE49-F238E27FC236}">
                <a16:creationId xmlns:a16="http://schemas.microsoft.com/office/drawing/2014/main" id="{61ADC710-E9D2-7BA7-EBF7-46746E2F4EF2}"/>
              </a:ext>
            </a:extLst>
          </p:cNvPr>
          <p:cNvSpPr>
            <a:spLocks noGrp="1"/>
          </p:cNvSpPr>
          <p:nvPr>
            <p:ph type="body" idx="1"/>
          </p:nvPr>
        </p:nvSpPr>
        <p:spPr/>
        <p:txBody>
          <a:bodyPr/>
          <a:lstStyle/>
          <a:p>
            <a:r>
              <a:rPr lang="de-CH" dirty="0"/>
              <a:t>(introduction échelonnée)</a:t>
            </a:r>
          </a:p>
        </p:txBody>
      </p:sp>
      <p:sp>
        <p:nvSpPr>
          <p:cNvPr id="4" name="Foliennummernplatzhalter 3">
            <a:extLst>
              <a:ext uri="{FF2B5EF4-FFF2-40B4-BE49-F238E27FC236}">
                <a16:creationId xmlns:a16="http://schemas.microsoft.com/office/drawing/2014/main" id="{E4B24D61-4A7E-247D-4311-A9BCD25176D4}"/>
              </a:ext>
            </a:extLst>
          </p:cNvPr>
          <p:cNvSpPr>
            <a:spLocks noGrp="1"/>
          </p:cNvSpPr>
          <p:nvPr>
            <p:ph type="sldNum" sz="quarter" idx="10"/>
          </p:nvPr>
        </p:nvSpPr>
        <p:spPr/>
        <p:txBody>
          <a:bodyPr/>
          <a:lstStyle/>
          <a:p>
            <a:fld id="{44E00974-63E5-4E61-A13C-9F89126AE395}" type="slidenum">
              <a:rPr lang="en-US" smtClean="0"/>
              <a:t>9</a:t>
            </a:fld>
            <a:endParaRPr lang="en-US" dirty="0"/>
          </a:p>
        </p:txBody>
      </p:sp>
    </p:spTree>
    <p:extLst>
      <p:ext uri="{BB962C8B-B14F-4D97-AF65-F5344CB8AC3E}">
        <p14:creationId xmlns:p14="http://schemas.microsoft.com/office/powerpoint/2010/main" val="286708927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CC86971-1972-4C72-AFD5-F88920ECE3E1}" vid="{62036E48-417D-43F3-A82C-8EED892A916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PPT-Vorlage_Tagung_Die Rechte von MmB</Template>
  <TotalTime>0</TotalTime>
  <Words>581</Words>
  <Application>Microsoft Office PowerPoint</Application>
  <PresentationFormat>Breitbild</PresentationFormat>
  <Paragraphs>93</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Calibri Light</vt:lpstr>
      <vt:lpstr>Wingdings</vt:lpstr>
      <vt:lpstr>Office</vt:lpstr>
      <vt:lpstr>Entwicklungen im Kanton Glarus</vt:lpstr>
      <vt:lpstr>UN-BRK: Meilensteine im Kanton Glarus</vt:lpstr>
      <vt:lpstr>Das neue Selbstbestimmungs- und Teilhabegesetz SeTeG</vt:lpstr>
      <vt:lpstr>SeTeG: Wer hat Anspruch?</vt:lpstr>
      <vt:lpstr>SeTeG: Leistungskatalog</vt:lpstr>
      <vt:lpstr>SeTeG: Qualitätssicherung</vt:lpstr>
      <vt:lpstr>SeTeG: Bisherige und bewährte Leistungen</vt:lpstr>
      <vt:lpstr>SeTeG: Bisherige und bewährte Leistungen</vt:lpstr>
      <vt:lpstr>SeTeG: Neue Leistungen ab 1.1.2027</vt:lpstr>
      <vt:lpstr>Ambulante, begleitete Wohnformen</vt:lpstr>
      <vt:lpstr>Bereitschaftsdienst</vt:lpstr>
      <vt:lpstr>Arbeitgeberrolle</vt:lpstr>
      <vt:lpstr>Abklärungsstelle</vt:lpstr>
      <vt:lpstr>Unterstützung im 1. Arbeitsmarkt</vt:lpstr>
      <vt:lpstr>SeTeG: Finanzierungsgrundsätze</vt:lpstr>
      <vt:lpstr>SeTeG: Erfahrungen</vt:lpstr>
      <vt:lpstr>Fortsetzung: SeTeG: Erfahrungen</vt:lpstr>
      <vt:lpstr>SeTeG: Vision im Kanton Glarus</vt:lpstr>
      <vt:lpstr>Entwicklungen im Kanton Glarus</vt:lpstr>
    </vt:vector>
  </TitlesOfParts>
  <Company>Kanton Glarus</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PowerPoint-Präsentation</dc:title>
  <dc:creator>Beerli Lukas Behindertenfragen</dc:creator>
  <lastModifiedBy>Sun-Mi Shin</lastModifiedBy>
  <revision>23</revision>
  <dcterms:created xsi:type="dcterms:W3CDTF">2025-06-15T08:05:42.0000000Z</dcterms:created>
  <dcterms:modified xsi:type="dcterms:W3CDTF">2025-06-17T13:02:55.0000000Z</dcterms:modified>
  <keywords>, docId:ECEB60156725DEC3FED7E3B034704E79</keywords>
</coreProperties>
</file>