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</p:sldMasterIdLst>
  <p:notesMasterIdLst>
    <p:notesMasterId r:id="rId8"/>
  </p:notesMasterIdLst>
  <p:sldIdLst>
    <p:sldId id="256" r:id="rId3"/>
    <p:sldId id="262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69"/>
    <a:srgbClr val="CCCC00"/>
    <a:srgbClr val="00444C"/>
    <a:srgbClr val="FFFFFF"/>
    <a:srgbClr val="BED405"/>
    <a:srgbClr val="99CC00"/>
    <a:srgbClr val="C2D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737"/>
  </p:normalViewPr>
  <p:slideViewPr>
    <p:cSldViewPr snapToGrid="0" snapToObjects="1">
      <p:cViewPr varScale="1">
        <p:scale>
          <a:sx n="69" d="100"/>
          <a:sy n="69" d="100"/>
        </p:scale>
        <p:origin x="6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A6CD-DD58-485A-9C02-029C82C9B64F}" type="datetimeFigureOut">
              <a:rPr lang="en-US" smtClean="0"/>
              <a:t>6/17/2025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Modifier les styles du maître de texte</a:t>
            </a:r>
          </a:p>
          <a:p>
            <a:pPr lvl="1"/>
            <a:r>
              <a:rPr lang="de-DE"/>
              <a:t>Deuxième niveau</a:t>
            </a:r>
          </a:p>
          <a:p>
            <a:pPr lvl="2"/>
            <a:r>
              <a:rPr lang="de-DE"/>
              <a:t>Troisième niveau</a:t>
            </a:r>
          </a:p>
          <a:p>
            <a:pPr lvl="3"/>
            <a:r>
              <a:rPr lang="de-DE"/>
              <a:t>Quatrième niveau</a:t>
            </a:r>
          </a:p>
          <a:p>
            <a:pPr lvl="4"/>
            <a:r>
              <a:rPr lang="de-DE"/>
              <a:t>Cinquième niveau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B3249-810A-4F7A-BA0B-F37C2BC623DB}" type="slidenum">
              <a:rPr lang="en-US" smtClean="0"/>
              <a:t>'#'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4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B0CEA-DFE0-5C47-B22D-19C835963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17" y="389876"/>
            <a:ext cx="11193418" cy="2651760"/>
          </a:xfrm>
        </p:spPr>
        <p:txBody>
          <a:bodyPr anchor="b">
            <a:noAutofit/>
          </a:bodyPr>
          <a:lstStyle>
            <a:lvl1pPr algn="l">
              <a:defRPr sz="5000" b="1" baseline="0">
                <a:solidFill>
                  <a:srgbClr val="016469"/>
                </a:solidFill>
              </a:defRPr>
            </a:lvl1pPr>
          </a:lstStyle>
          <a:p>
            <a:r>
              <a:rPr lang="en-US" noProof="0" dirty="0" err="1"/>
              <a:t>Titel</a:t>
            </a:r>
            <a:r>
              <a:rPr lang="en-US" noProof="0" dirty="0"/>
              <a:t> der </a:t>
            </a:r>
            <a:r>
              <a:rPr lang="en-US" noProof="0" dirty="0" err="1"/>
              <a:t>Präsentation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de-CH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33D8A1-4C44-A545-992B-68F44F1959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417" y="3275765"/>
            <a:ext cx="11203601" cy="1730412"/>
          </a:xfrm>
        </p:spPr>
        <p:txBody>
          <a:bodyPr>
            <a:noAutofit/>
          </a:bodyPr>
          <a:lstStyle>
            <a:lvl1pPr marL="0" indent="0" algn="l">
              <a:lnSpc>
                <a:spcPct val="114000"/>
              </a:lnSpc>
              <a:buNone/>
              <a:defRPr sz="3000" b="1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CH" noProof="0" dirty="0"/>
              <a:t>Name</a:t>
            </a:r>
            <a:br>
              <a:rPr lang="de-CH" noProof="0" dirty="0"/>
            </a:br>
            <a:r>
              <a:rPr lang="de-CH" noProof="0" dirty="0"/>
              <a:t>Organisation</a:t>
            </a:r>
            <a:br>
              <a:rPr lang="de-CH" noProof="0" dirty="0"/>
            </a:br>
            <a:endParaRPr lang="de-CH" noProof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-1783" y="5046480"/>
            <a:ext cx="12192000" cy="1800000"/>
          </a:xfrm>
          <a:prstGeom prst="rect">
            <a:avLst/>
          </a:prstGeom>
          <a:solidFill>
            <a:srgbClr val="0044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noProof="0" dirty="0">
                <a:solidFill>
                  <a:schemeClr val="bg1"/>
                </a:solidFill>
              </a:rPr>
              <a:t>Bitte freilassen für Live-Untertitelung.</a:t>
            </a:r>
          </a:p>
        </p:txBody>
      </p:sp>
    </p:spTree>
    <p:extLst>
      <p:ext uri="{BB962C8B-B14F-4D97-AF65-F5344CB8AC3E}">
        <p14:creationId xmlns:p14="http://schemas.microsoft.com/office/powerpoint/2010/main" val="102141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983" y="198783"/>
            <a:ext cx="11076667" cy="876255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984" y="1138907"/>
            <a:ext cx="5478591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984" y="1847335"/>
            <a:ext cx="5478591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38906"/>
            <a:ext cx="5430794" cy="644561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199" y="1847335"/>
            <a:ext cx="5423451" cy="3200400"/>
          </a:xfrm>
        </p:spPr>
        <p:txBody>
          <a:bodyPr/>
          <a:lstStyle/>
          <a:p>
            <a:pPr lvl="0"/>
            <a:r>
              <a:rPr lang="de-CH" dirty="0"/>
              <a:t>Bitte verwenden Sie mind. Schriftgrösse 30 Pt.</a:t>
            </a:r>
          </a:p>
        </p:txBody>
      </p:sp>
      <p:sp>
        <p:nvSpPr>
          <p:cNvPr id="10" name="Foliennummernplatzhalter 16"/>
          <p:cNvSpPr txBox="1">
            <a:spLocks/>
          </p:cNvSpPr>
          <p:nvPr userDrawn="1"/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200" kern="1200">
                <a:solidFill>
                  <a:srgbClr val="0164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Gerader Verbinder 6"/>
          <p:cNvCxnSpPr/>
          <p:nvPr userDrawn="1"/>
        </p:nvCxnSpPr>
        <p:spPr>
          <a:xfrm>
            <a:off x="518983" y="1075038"/>
            <a:ext cx="11076668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9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8983" y="198783"/>
            <a:ext cx="11076667" cy="876255"/>
          </a:xfrm>
        </p:spPr>
        <p:txBody>
          <a:bodyPr/>
          <a:lstStyle>
            <a:lvl1pPr>
              <a:defRPr/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8985" y="1138907"/>
            <a:ext cx="3600000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985" y="1847335"/>
            <a:ext cx="3600000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997984" y="1138906"/>
            <a:ext cx="3600000" cy="644561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995514" y="1847335"/>
            <a:ext cx="3600000" cy="3200400"/>
          </a:xfrm>
        </p:spPr>
        <p:txBody>
          <a:bodyPr/>
          <a:lstStyle/>
          <a:p>
            <a:pPr lvl="0"/>
            <a:r>
              <a:rPr lang="de-CH" dirty="0"/>
              <a:t>Bitte verwenden Sie mind. Schriftgrösse 30 Pt.</a:t>
            </a:r>
          </a:p>
        </p:txBody>
      </p:sp>
      <p:sp>
        <p:nvSpPr>
          <p:cNvPr id="10" name="Foliennummernplatzhalter 16"/>
          <p:cNvSpPr txBox="1">
            <a:spLocks/>
          </p:cNvSpPr>
          <p:nvPr userDrawn="1"/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2200" kern="1200">
                <a:solidFill>
                  <a:srgbClr val="0164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Gerader Verbinder 6"/>
          <p:cNvCxnSpPr/>
          <p:nvPr userDrawn="1"/>
        </p:nvCxnSpPr>
        <p:spPr>
          <a:xfrm>
            <a:off x="518983" y="1075038"/>
            <a:ext cx="11076668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7317" y="1138907"/>
            <a:ext cx="3600000" cy="644560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noProof="0" dirty="0"/>
              <a:t>Untertitel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257317" y="1847335"/>
            <a:ext cx="3600000" cy="3200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CH" noProof="0" dirty="0"/>
              <a:t>Bitte verwenden Sie mind. Schriftgrösse 30 Pt.</a:t>
            </a:r>
          </a:p>
        </p:txBody>
      </p:sp>
    </p:spTree>
    <p:extLst>
      <p:ext uri="{BB962C8B-B14F-4D97-AF65-F5344CB8AC3E}">
        <p14:creationId xmlns:p14="http://schemas.microsoft.com/office/powerpoint/2010/main" val="21009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ECFFD-D909-D34D-8B9F-F153862A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6" y="198783"/>
            <a:ext cx="11065565" cy="91980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6469"/>
                </a:solidFill>
                <a:latin typeface="+mj-lt"/>
              </a:defRPr>
            </a:lvl1pPr>
          </a:lstStyle>
          <a:p>
            <a:r>
              <a:rPr lang="de-CH" noProof="0" dirty="0"/>
              <a:t>Seitentitel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94157F-31D5-334F-9A9D-EF30494F15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087" y="1298741"/>
            <a:ext cx="11065564" cy="372726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530086" y="1138906"/>
            <a:ext cx="1106556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337AD-D58D-0C4B-8E87-05754E7B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55" y="198783"/>
            <a:ext cx="11039060" cy="3046835"/>
          </a:xfrm>
        </p:spPr>
        <p:txBody>
          <a:bodyPr anchor="b"/>
          <a:lstStyle>
            <a:lvl1pPr>
              <a:defRPr sz="4400" b="1">
                <a:solidFill>
                  <a:srgbClr val="016469"/>
                </a:solidFill>
              </a:defRPr>
            </a:lvl1pPr>
          </a:lstStyle>
          <a:p>
            <a:r>
              <a:rPr lang="de-CH" noProof="0" dirty="0"/>
              <a:t>Abschnittstitel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F6C549-3E22-0B43-810F-EAE2DCDC02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455" y="3456633"/>
            <a:ext cx="11039060" cy="1572842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Untertitel bearbeiten</a:t>
            </a:r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6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40" y="198783"/>
            <a:ext cx="11052312" cy="940123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rgbClr val="016469"/>
                </a:solidFill>
              </a:defRPr>
            </a:lvl1pPr>
          </a:lstStyle>
          <a:p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93710-7C43-984E-8607-C5147DD30C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86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FD9B2B-717B-8C4C-879B-8F0CBBF5C9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5651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530086" y="1138906"/>
            <a:ext cx="1106556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5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339" y="198783"/>
            <a:ext cx="10810461" cy="94012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de-CH" noProof="0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530086" y="1138906"/>
            <a:ext cx="1082371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4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2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3432"/>
            <a:ext cx="4386469" cy="1371600"/>
          </a:xfrm>
        </p:spPr>
        <p:txBody>
          <a:bodyPr anchor="ctr"/>
          <a:lstStyle>
            <a:lvl1pPr>
              <a:defRPr sz="3200" b="1" baseline="0">
                <a:solidFill>
                  <a:srgbClr val="016469"/>
                </a:solidFill>
              </a:defRPr>
            </a:lvl1pPr>
          </a:lstStyle>
          <a:p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de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3D7A8-B22B-B648-9A5B-1A4FF5F02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599" y="198783"/>
            <a:ext cx="6414052" cy="48370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738366"/>
            <a:ext cx="4386469" cy="329746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30087" y="1575080"/>
            <a:ext cx="4386469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9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B717B3-AFFC-964D-9CF1-A8672DEDA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37938" y="198784"/>
            <a:ext cx="3657712" cy="483704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8784"/>
            <a:ext cx="7202899" cy="940122"/>
          </a:xfrm>
        </p:spPr>
        <p:txBody>
          <a:bodyPr anchor="ctr"/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de-DE" noProof="0" dirty="0"/>
              <a:t>Seitentitel bearbeiten</a:t>
            </a:r>
            <a:endParaRPr lang="de-CH" noProof="0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371600"/>
            <a:ext cx="7202899" cy="3650975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30087" y="1164269"/>
            <a:ext cx="7202900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00974-63E5-4E61-A13C-9F89126AE395}" type="slidenum"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rgbClr val="0164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1646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B717B3-AFFC-964D-9CF1-A8672DEDA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599" y="198784"/>
            <a:ext cx="6414051" cy="483704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7" y="198784"/>
            <a:ext cx="4386469" cy="1371600"/>
          </a:xfrm>
        </p:spPr>
        <p:txBody>
          <a:bodyPr anchor="ctr"/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en-US" noProof="0" dirty="0" err="1"/>
              <a:t>Seitentitel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de-CH" noProof="0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718268"/>
            <a:ext cx="4386469" cy="3304307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de-CH" noProof="0" dirty="0"/>
              <a:t>Bitte verwenden Sie mind. Schriftgrösse 30 Pt.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30086" y="1570384"/>
            <a:ext cx="4386469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3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D3CA25-BBB6-D449-BF1A-993CE323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7"/>
            <a:ext cx="108104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 dirty="0"/>
              <a:t>Modifier le format du titre maître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132B9D-EBCB-6E42-AF60-AA6D3276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339" y="1825625"/>
            <a:ext cx="10810461" cy="32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CH" noProof="0" dirty="0"/>
              <a:t>Modifier le format du texte maître
Deuxième niveau
Troisième niveau
Quatrième niveau
Cinquième niveau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0" y="5058000"/>
            <a:ext cx="12192000" cy="1800000"/>
          </a:xfrm>
          <a:prstGeom prst="rect">
            <a:avLst/>
          </a:prstGeom>
          <a:solidFill>
            <a:srgbClr val="0044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noProof="0" dirty="0">
                <a:solidFill>
                  <a:schemeClr val="bg1"/>
                </a:solidFill>
              </a:rPr>
              <a:t>Veuillez laisser la place au sous-titrage en direct.</a:t>
            </a:r>
          </a:p>
        </p:txBody>
      </p:sp>
    </p:spTree>
    <p:extLst>
      <p:ext uri="{BB962C8B-B14F-4D97-AF65-F5344CB8AC3E}">
        <p14:creationId xmlns:p14="http://schemas.microsoft.com/office/powerpoint/2010/main" val="25164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65" r:id="rId8"/>
    <p:sldLayoutId id="2147483657" r:id="rId9"/>
    <p:sldLayoutId id="2147483663" r:id="rId10"/>
    <p:sldLayoutId id="2147483666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16469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oneleuenberger.ch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Développements dans les cantons - Canton de Berne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Simone Leuenberger</a:t>
            </a:r>
          </a:p>
          <a:p>
            <a:r>
              <a:rPr lang="de-CH" dirty="0"/>
              <a:t>Députée au Grand Conseil du canton de Berne</a:t>
            </a:r>
          </a:p>
        </p:txBody>
      </p:sp>
    </p:spTree>
    <p:extLst>
      <p:ext uri="{BB962C8B-B14F-4D97-AF65-F5344CB8AC3E}">
        <p14:creationId xmlns:p14="http://schemas.microsoft.com/office/powerpoint/2010/main" val="3974420029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 canton de Berne progressiste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Auparavant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CH" dirty="0" err="1"/>
              <a:t>Loi sur les constructions </a:t>
            </a:r>
            <a:r>
              <a:rPr lang="de-CH" dirty="0"/>
              <a:t>avant </a:t>
            </a:r>
            <a:r>
              <a:rPr lang="de-CH" dirty="0" err="1"/>
              <a:t>la LHand</a:t>
            </a:r>
            <a:endParaRPr lang="de-CH" dirty="0"/>
          </a:p>
          <a:p>
            <a:r>
              <a:rPr lang="de-CH" dirty="0"/>
              <a:t>Mandat de contrôle du Bureau de l'égalité 2008</a:t>
            </a:r>
          </a:p>
          <a:p>
            <a:r>
              <a:rPr lang="de-CH" dirty="0"/>
              <a:t>Projet pilote de logement autodéterminé "Modèle bernois" à partir de 2016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CH" dirty="0"/>
              <a:t>Aujourd'hui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Version standard</a:t>
            </a:r>
          </a:p>
          <a:p>
            <a:r>
              <a:rPr lang="de-CH" dirty="0"/>
              <a:t>Eté 2025 Mandat de contrôle répété</a:t>
            </a:r>
          </a:p>
          <a:p>
            <a:r>
              <a:rPr lang="de-CH" dirty="0"/>
              <a:t>La loi sur les prestations pour personnes handicapées depuis 2024 est très complexe sur le plan administratif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01463" y="198438"/>
            <a:ext cx="490537" cy="939800"/>
          </a:xfrm>
          <a:prstGeom prst="rect">
            <a:avLst/>
          </a:prstGeom>
        </p:spPr>
        <p:txBody>
          <a:bodyPr/>
          <a:lstStyle/>
          <a:p>
            <a:fld id="{44E00974-63E5-4E61-A13C-9F89126AE3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49236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 canton de Berne progressiste 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Pas de loi cantonale sur l'égalité</a:t>
            </a:r>
          </a:p>
          <a:p>
            <a:r>
              <a:rPr lang="de-DE" dirty="0">
                <a:sym typeface="Wingdings" panose="05000000000000000000" pitchFamily="2" charset="2"/>
              </a:rPr>
              <a:t>Pas de service spécialisé dans l'égalité</a:t>
            </a:r>
          </a:p>
          <a:p>
            <a:r>
              <a:rPr lang="de-DE" dirty="0">
                <a:sym typeface="Wingdings" panose="05000000000000000000" pitchFamily="2" charset="2"/>
              </a:rPr>
              <a:t>Loi sur l'école obligatoire : Intégration en règle générale  2024 50 ( !) nouvelles classes d'enseignement spécialisé</a:t>
            </a:r>
          </a:p>
          <a:p>
            <a:r>
              <a:rPr lang="de-DE" dirty="0">
                <a:sym typeface="Wingdings" panose="05000000000000000000" pitchFamily="2" charset="2"/>
              </a:rPr>
              <a:t>La loi sur les prestations pour handicapés doit servir à tout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8205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 descr="Simone Leuenberger auf dem Treppenlift im Rathaus Bern">
            <a:extLst>
              <a:ext uri="{FF2B5EF4-FFF2-40B4-BE49-F238E27FC236}">
                <a16:creationId xmlns:a16="http://schemas.microsoft.com/office/drawing/2014/main" id="{F7775AE9-C608-CD52-5BEF-AF14EF0EE3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795" r="24795"/>
          <a:stretch/>
        </p:blipFill>
        <p:spPr/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159 </a:t>
            </a:r>
            <a:r>
              <a:rPr lang="de-CH" dirty="0" err="1"/>
              <a:t>députés* </a:t>
            </a:r>
            <a:r>
              <a:rPr lang="de-CH" dirty="0"/>
              <a:t>sont également concernés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de-CH" dirty="0"/>
              <a:t>Le projet d'ascenseur pour personnes a été victime du programme d'économie 2012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CH" dirty="0"/>
              <a:t>Nouvelle édition 2024 - Motion contre la volonté du Conseil d'Etat adoptée sans opposition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CH" dirty="0"/>
              <a:t>Les finances doivent encore être discutées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21699"/>
      </p:ext>
    </p:extLst>
  </p:cSld>
  <p:clrMapOvr>
    <a:masterClrMapping/>
  </p:clrMapOvr>
</p:sld>
</file>

<file path=ppt/slides/slide5.xml><?xml version="1.0" encoding="utf-8"?>
<p:sld xmlns:ahyp="http://schemas.microsoft.com/office/drawing/2018/hyperlinkcolor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Ensemble pour un canton de Berne inclusif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www.simoneleuenberger.ch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6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8CC86971-1972-4C72-AFD5-F88920ECE3E1}" vid="{62036E48-417D-43F3-A82C-8EED892A916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462F17A-8291-46BD-8C15-87535C0FBB55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PPT-Vorlage_Tagung_Die Rechte von MmB</Template>
  <TotalTime>0</TotalTime>
  <Words>121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</vt:lpstr>
      <vt:lpstr>Entwicklungen in den Kantonen – Kt. Bern</vt:lpstr>
      <vt:lpstr>Fortschrittlicher Kanton Bern?</vt:lpstr>
      <vt:lpstr>Fortschrittlicher Kanton Bern?</vt:lpstr>
      <vt:lpstr>159 Grossrät*innen sind mitbetroffen</vt:lpstr>
      <vt:lpstr>Gemeinsam für einen inklusiven Kanton Bern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creator>Simone Leuenberger</dc:creator>
  <lastModifiedBy>Sun-Mi Shin</lastModifiedBy>
  <revision>2</revision>
  <dcterms:created xsi:type="dcterms:W3CDTF">2025-06-16T18:55:14.0000000Z</dcterms:created>
  <dcterms:modified xsi:type="dcterms:W3CDTF">2025-06-17T09:09:08.0000000Z</dcterms:modified>
  <keywords>, docId:17863D0AEE8321123974E2CBBBBC2A8D</keywords>
</coreProperties>
</file>