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3" r:id="rId4"/>
    <p:sldId id="266" r:id="rId5"/>
    <p:sldId id="264" r:id="rId6"/>
    <p:sldId id="267" r:id="rId7"/>
    <p:sldId id="270" r:id="rId8"/>
    <p:sldId id="268" r:id="rId9"/>
    <p:sldId id="269" r:id="rId10"/>
    <p:sldId id="265" r:id="rId11"/>
    <p:sldId id="259" r:id="rId12"/>
    <p:sldId id="272" r:id="rId13"/>
    <p:sldId id="271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469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1" autoAdjust="0"/>
    <p:restoredTop sz="94737"/>
  </p:normalViewPr>
  <p:slideViewPr>
    <p:cSldViewPr snapToGrid="0" snapToObjects="1">
      <p:cViewPr varScale="1">
        <p:scale>
          <a:sx n="155" d="100"/>
          <a:sy n="155" d="100"/>
        </p:scale>
        <p:origin x="23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6/17/2025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Modifier les styles du maître de texte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'No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2417" y="389876"/>
            <a:ext cx="11193418" cy="2651760"/>
          </a:xfrm>
        </p:spPr>
        <p:txBody>
          <a:bodyPr anchor="b">
            <a:noAutofit/>
          </a:bodyPr>
          <a:lstStyle>
            <a:lvl1pPr algn="l">
              <a:defRPr sz="50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Titel</a:t>
            </a:r>
            <a:r>
              <a:rPr lang="en-US" noProof="0" dirty="0"/>
              <a:t> der </a:t>
            </a:r>
            <a:r>
              <a:rPr lang="en-US" noProof="0" dirty="0" err="1"/>
              <a:t>Präsentation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2417" y="3275765"/>
            <a:ext cx="11203601" cy="1730412"/>
          </a:xfrm>
        </p:spPr>
        <p:txBody>
          <a:bodyPr>
            <a:noAutofit/>
          </a:bodyPr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CH" noProof="0" dirty="0"/>
              <a:t>Name</a:t>
            </a:r>
            <a:br>
              <a:rPr lang="de-CH" noProof="0" dirty="0"/>
            </a:br>
            <a:r>
              <a:rPr lang="de-CH" noProof="0" dirty="0"/>
              <a:t>Organisation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4" y="1138907"/>
            <a:ext cx="5478591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4" y="1847335"/>
            <a:ext cx="5478591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138906"/>
            <a:ext cx="5430794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847335"/>
            <a:ext cx="5423451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9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5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5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997984" y="1138906"/>
            <a:ext cx="3600000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995514" y="1847335"/>
            <a:ext cx="3600000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257317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257317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</p:spTree>
    <p:extLst>
      <p:ext uri="{BB962C8B-B14F-4D97-AF65-F5344CB8AC3E}">
        <p14:creationId xmlns:p14="http://schemas.microsoft.com/office/powerpoint/2010/main" val="210096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455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Abschnittstitel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8455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/>
              <a:t>Untertitel bearbeiten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3432"/>
            <a:ext cx="4386469" cy="1371600"/>
          </a:xfrm>
        </p:spPr>
        <p:txBody>
          <a:bodyPr anchor="ctr"/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937938" y="198784"/>
            <a:ext cx="3657712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7202899" cy="940122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 dirty="0"/>
              <a:t>Seitentitel 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371600"/>
            <a:ext cx="7202899" cy="3650975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164269"/>
            <a:ext cx="7202900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599" y="198784"/>
            <a:ext cx="6414051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4386469" cy="1371600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18268"/>
            <a:ext cx="4386469" cy="330430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6" y="1570384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3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/>
              <a:t>Modifier le format du titre maître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CH" noProof="0" dirty="0"/>
              <a:t>Modifier le format du texte maître
Deuxième niveau
Troisième niveau
Quatrième niveau
Cinquième niveau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Veuillez laisser la place au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65" r:id="rId8"/>
    <p:sldLayoutId id="2147483657" r:id="rId9"/>
    <p:sldLayoutId id="2147483663" r:id="rId10"/>
    <p:sldLayoutId id="2147483666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4800" dirty="0"/>
              <a:t>La révision de la LHand, de la LIPPI et de la LAI du point de vue de l'administration fédérale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92417" y="3275765"/>
            <a:ext cx="11632527" cy="1730412"/>
          </a:xfrm>
        </p:spPr>
        <p:txBody>
          <a:bodyPr/>
          <a:lstStyle/>
          <a:p>
            <a:r>
              <a:rPr lang="de-CH" dirty="0"/>
              <a:t>Urs Germann</a:t>
            </a:r>
          </a:p>
          <a:p>
            <a:r>
              <a:rPr lang="de-CH" b="0" dirty="0"/>
              <a:t>Bureau fédéral de l'égalité pour les personnes handicapées </a:t>
            </a:r>
            <a:br>
              <a:rPr lang="de-CH" b="0" dirty="0"/>
            </a:br>
            <a:r>
              <a:rPr lang="de-CH" b="0" dirty="0"/>
              <a:t>pour l'égalité des personnes en situation de handicap</a:t>
            </a:r>
          </a:p>
        </p:txBody>
      </p:sp>
    </p:spTree>
    <p:extLst>
      <p:ext uri="{BB962C8B-B14F-4D97-AF65-F5344CB8AC3E}">
        <p14:creationId xmlns:p14="http://schemas.microsoft.com/office/powerpoint/2010/main" val="3974420029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BAC16-5459-B55F-E995-F5802EF82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1576A-B3F8-9A44-655C-241336ED8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Contre-projet indirect</a:t>
            </a:r>
            <a:br>
              <a:rPr lang="de-CH" dirty="0"/>
            </a:br>
            <a:r>
              <a:rPr lang="de-CH" dirty="0">
                <a:solidFill>
                  <a:schemeClr val="tx1"/>
                </a:solidFill>
              </a:rPr>
              <a:t>Révision partielle de la LAI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330291-5F61-CB5C-D6F5-AAD89BFD9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EDDE70-D672-DCFB-314B-6B31C1D330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88905"/>
      </p:ext>
    </p:extLst>
  </p:cSld>
  <p:clrMapOvr>
    <a:masterClrMapping/>
  </p:clrMapOvr>
</p:sld>
</file>

<file path=ppt/slides/slide11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Conclusion : un objectif, plusieurs modèles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548822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F7FECB5-92B0-3310-78D9-A1CFC2B97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9766F22-52E6-568B-B0CF-2808209C3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C982F6-B8FF-4933-6A88-3E1DC4DD4E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324124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84AFC-BD1A-FF04-2BC2-6A8007773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8BD64-A17B-24EB-ACC1-7DB331BC2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D36DF7-34BF-9170-AA9F-2A8E63EE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Merci de votre attention.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30C6F0-8960-ED84-2DE7-87C0679C45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44915"/>
      </p:ext>
    </p:extLst>
  </p:cSld>
  <p:clrMapOvr>
    <a:masterClrMapping/>
  </p:clrMapOvr>
</p:sld>
</file>

<file path=ppt/slides/slide2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Situation actuelle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0087" y="1182624"/>
            <a:ext cx="11065564" cy="3843379"/>
          </a:xfrm>
        </p:spPr>
        <p:txBody>
          <a:bodyPr>
            <a:normAutofit/>
          </a:bodyPr>
          <a:lstStyle/>
          <a:p>
            <a:r>
              <a:rPr lang="de-CH" dirty="0"/>
              <a:t>Dynamique actuelle de la politique des personnes handicapées au niveau fédéral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Politique du handicap 2023-2026 (programmes)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Révision partielle de la LHand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Initiative pour l'inclusion et contre-projet indirect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Révision partielle de la LPC (prestations d'aide et d'assistance à domicile)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Nombreuses interventions parlementaires</a:t>
            </a:r>
          </a:p>
          <a:p>
            <a:pPr>
              <a:spcBef>
                <a:spcPts val="2400"/>
              </a:spcBef>
            </a:pPr>
            <a:r>
              <a:rPr lang="de-CH" dirty="0"/>
              <a:t>Défi : Coordination des différents modèles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482051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D9EF4-7CE6-4F82-B1C0-879DA179E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70E2AD-5FF5-3D4F-F8CA-893676D4C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Révision partielle de la LHand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74EB89-9278-3F14-9AA0-5811535D5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19200"/>
            <a:ext cx="11065564" cy="380680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de-CH" dirty="0"/>
              <a:t>Objectif : renforcer la protection contre les inégalités</a:t>
            </a:r>
          </a:p>
          <a:p>
            <a:pPr>
              <a:spcBef>
                <a:spcPts val="1800"/>
              </a:spcBef>
            </a:pPr>
            <a:r>
              <a:rPr lang="de-CH" dirty="0"/>
              <a:t>Focus : Travail, services, reconnaissance et promotion des langues des signes suisses</a:t>
            </a:r>
          </a:p>
          <a:p>
            <a:pPr>
              <a:spcBef>
                <a:spcPts val="1800"/>
              </a:spcBef>
            </a:pPr>
            <a:r>
              <a:rPr lang="de-CH" dirty="0"/>
              <a:t>Obligation d'"aménagement raisonnable" pour les particuliers</a:t>
            </a:r>
          </a:p>
          <a:p>
            <a:pPr>
              <a:spcBef>
                <a:spcPts val="1800"/>
              </a:spcBef>
            </a:pPr>
            <a:r>
              <a:rPr lang="de-CH" dirty="0"/>
              <a:t>Actualité : Traitement au Parlement (Commission du Conseil national)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328C79-A398-68A7-3B69-C33A3AF249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18863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A2696-AE33-ACF8-E700-E7976E0D4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67655-231C-F767-6F0B-BD0C58093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83" y="198783"/>
            <a:ext cx="11076667" cy="803765"/>
          </a:xfrm>
        </p:spPr>
        <p:txBody>
          <a:bodyPr>
            <a:normAutofit/>
          </a:bodyPr>
          <a:lstStyle/>
          <a:p>
            <a:r>
              <a:rPr lang="de-CH" dirty="0"/>
              <a:t>Initiative d'inclusion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28EC90D-9DCE-21FD-BF8E-565B6B66C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138907"/>
            <a:ext cx="5478591" cy="232693"/>
          </a:xfrm>
        </p:spPr>
        <p:txBody>
          <a:bodyPr>
            <a:normAutofit fontScale="32500" lnSpcReduction="20000"/>
          </a:bodyPr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3CFC2B-3CA6-C82E-988E-1155BFA77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507958"/>
            <a:ext cx="5478591" cy="3539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b="1" dirty="0"/>
              <a:t>Objectif : </a:t>
            </a:r>
            <a:r>
              <a:rPr lang="de-CH" dirty="0"/>
              <a:t>égalité </a:t>
            </a:r>
            <a:r>
              <a:rPr lang="de-CH" dirty="0"/>
              <a:t>effective </a:t>
            </a:r>
            <a:r>
              <a:rPr lang="de-CH" dirty="0"/>
              <a:t>dans tous les domaines de la vie et droit aux mesures de soutien et d'adaptation nécessaires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C9F8489-C00C-9F07-1136-E4B4C1F5D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38906"/>
            <a:ext cx="5430794" cy="232693"/>
          </a:xfrm>
        </p:spPr>
        <p:txBody>
          <a:bodyPr>
            <a:normAutofit fontScale="32500" lnSpcReduction="20000"/>
          </a:bodyPr>
          <a:lstStyle/>
          <a:p>
            <a:endParaRPr lang="de-CH" dirty="0"/>
          </a:p>
        </p:txBody>
      </p:sp>
      <p:pic>
        <p:nvPicPr>
          <p:cNvPr id="10" name="Inhaltsplatzhalter 9">
            <a:extLst>
              <a:ext uri="{FF2B5EF4-FFF2-40B4-BE49-F238E27FC236}">
                <a16:creationId xmlns:a16="http://schemas.microsoft.com/office/drawing/2014/main" id="{BEE34738-1D0F-6BB0-69C0-0D5D92E0306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194427" y="1456589"/>
            <a:ext cx="4376778" cy="3541772"/>
          </a:xfr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08D097-E1F3-65D7-89F5-40C74A2F7DA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01463" y="198438"/>
            <a:ext cx="490537" cy="939800"/>
          </a:xfrm>
          <a:prstGeom prst="rect">
            <a:avLst/>
          </a:prstGeom>
        </p:spPr>
        <p:txBody>
          <a:bodyPr/>
          <a:lstStyle/>
          <a:p>
            <a:fld id="{44E00974-63E5-4E61-A13C-9F89126AE395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6DDF165-865E-7660-17CD-20BCCB448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9149" y="1456589"/>
            <a:ext cx="237205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78383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B77A3-B77D-4707-8B30-397CAE32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6EAB2-E72B-87A7-30B7-CF61D9BD7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Contre-projet indirect</a:t>
            </a:r>
            <a:br>
              <a:rPr lang="de-CH" dirty="0"/>
            </a:br>
            <a:r>
              <a:rPr lang="de-CH" sz="3200" dirty="0">
                <a:solidFill>
                  <a:schemeClr val="tx1"/>
                </a:solidFill>
              </a:rPr>
              <a:t>Position du Conseil fédéral</a:t>
            </a:r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CA0357-13D2-911C-CDCB-E5E13792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sz="3200" dirty="0"/>
              <a:t>Reconnaissance des préoccupations de l'initiative</a:t>
            </a:r>
          </a:p>
          <a:p>
            <a:pPr>
              <a:spcBef>
                <a:spcPts val="2400"/>
              </a:spcBef>
            </a:pPr>
            <a:r>
              <a:rPr lang="de-CH" sz="3200" dirty="0"/>
              <a:t>Rejet de l'initiative</a:t>
            </a:r>
          </a:p>
          <a:p>
            <a:pPr lvl="1">
              <a:spcBef>
                <a:spcPts val="300"/>
              </a:spcBef>
            </a:pPr>
            <a:r>
              <a:rPr lang="de-CH" sz="3200" dirty="0"/>
              <a:t>Pas d'améliorations fondamentales</a:t>
            </a:r>
          </a:p>
          <a:p>
            <a:pPr lvl="1">
              <a:spcBef>
                <a:spcPts val="300"/>
              </a:spcBef>
            </a:pPr>
            <a:r>
              <a:rPr lang="de-CH" sz="3200" dirty="0"/>
              <a:t>Une mise en œuvre plus rapide au niveau législatif</a:t>
            </a:r>
          </a:p>
          <a:p>
            <a:pPr>
              <a:spcBef>
                <a:spcPts val="2400"/>
              </a:spcBef>
            </a:pPr>
            <a:r>
              <a:rPr lang="de-CH" sz="3200" dirty="0"/>
              <a:t>Contre-projet indirect au niveau de la loi</a:t>
            </a:r>
          </a:p>
          <a:p>
            <a:pPr lvl="1">
              <a:spcBef>
                <a:spcPts val="300"/>
              </a:spcBef>
            </a:pPr>
            <a:r>
              <a:rPr lang="de-CH" sz="3200" dirty="0"/>
              <a:t>Loi-cadre sur l'inclusion</a:t>
            </a:r>
          </a:p>
          <a:p>
            <a:pPr lvl="1">
              <a:spcBef>
                <a:spcPts val="300"/>
              </a:spcBef>
            </a:pPr>
            <a:r>
              <a:rPr lang="de-CH" sz="3200" dirty="0"/>
              <a:t>Révision partielle de la LAI et autres adaptations dans le domaine de l'AI</a:t>
            </a:r>
          </a:p>
          <a:p>
            <a:pPr lvl="1">
              <a:spcBef>
                <a:spcPts val="300"/>
              </a:spcBef>
            </a:pPr>
            <a:r>
              <a:rPr lang="de-CH" sz="3200" b="1" dirty="0"/>
              <a:t>Actualité : </a:t>
            </a:r>
            <a:r>
              <a:rPr lang="de-CH" sz="3200" dirty="0"/>
              <a:t>Avant-projet en consultation jusqu'au 16 octobre 2025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6F2A9A-8BA6-1750-F14E-287E17CD15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40617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B5C2A-FA5D-9766-817A-4D8F714E5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C4A4B-7745-8B76-0112-259B2971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Contre-proposition indirecte</a:t>
            </a:r>
            <a:br>
              <a:rPr lang="de-CH" dirty="0"/>
            </a:br>
            <a:r>
              <a:rPr lang="de-CH" dirty="0">
                <a:solidFill>
                  <a:schemeClr val="tx1"/>
                </a:solidFill>
              </a:rPr>
              <a:t>Loi-cadre sur l'inclusion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D0BA3A-C18F-2C6E-2E41-C97F15D33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CH" dirty="0"/>
              <a:t>Objectif : créer un cadre programmatique pour les mesures de soutien de la Confédération et des cantons (art. </a:t>
            </a:r>
            <a:r>
              <a:rPr lang="de-CH" i="1" dirty="0"/>
              <a:t>112b </a:t>
            </a:r>
            <a:r>
              <a:rPr lang="de-CH" dirty="0"/>
              <a:t>Cst.)</a:t>
            </a:r>
          </a:p>
          <a:p>
            <a:r>
              <a:rPr lang="de-CH" dirty="0"/>
              <a:t>Focus : définition d'objectifs, de principes (art. </a:t>
            </a:r>
            <a:r>
              <a:rPr lang="de-CH" i="1" dirty="0"/>
              <a:t>112b</a:t>
            </a:r>
            <a:r>
              <a:rPr lang="de-CH" dirty="0"/>
              <a:t>, al. 3, Cst.)</a:t>
            </a:r>
          </a:p>
          <a:p>
            <a:pPr lvl="1"/>
            <a:r>
              <a:rPr lang="de-CH" sz="3000" dirty="0"/>
              <a:t>Prestations en nature et en espèces de l'AI (prestations individuelles)</a:t>
            </a:r>
          </a:p>
          <a:p>
            <a:pPr lvl="1"/>
            <a:r>
              <a:rPr lang="de-CH" sz="3000" dirty="0"/>
              <a:t>Prestations des cantons aux institutions (logement et travail (prestations collectives))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A2F02B-326F-447C-AC6F-FEE5A3AF87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42433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590B7-56B7-0C92-5740-4C245753D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73458A-03BF-3AC3-2D92-A1EE832DB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Contre-proposition indirecte</a:t>
            </a:r>
            <a:br>
              <a:rPr lang="de-CH" dirty="0"/>
            </a:br>
            <a:r>
              <a:rPr lang="de-CH" dirty="0">
                <a:solidFill>
                  <a:schemeClr val="tx1"/>
                </a:solidFill>
              </a:rPr>
              <a:t>Loi-cadre sur l'inclusion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5F3D42-E169-5F35-AEC0-099CBCE1C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E99B9DF-F2AA-02DF-61BD-86573EB61A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680607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C186A-5B22-4F8A-69F8-434F3A2EE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B0B64-B9E4-1235-A823-0F5124B8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Contre-proposition indirecte</a:t>
            </a:r>
            <a:br>
              <a:rPr lang="de-CH" dirty="0"/>
            </a:br>
            <a:r>
              <a:rPr lang="de-CH" dirty="0">
                <a:solidFill>
                  <a:schemeClr val="tx1"/>
                </a:solidFill>
              </a:rPr>
              <a:t>Loi-cadre sur l'inclusion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29DBDA-394F-B5D1-8542-4A8B61C8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4B8D08-08FC-159C-419F-60DE7B6D42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977248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A74A3-4FFD-C3FF-4131-D592EF2E2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EEAD70-5355-FAAD-BAEC-2144C266D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Contre-proposition indirecte</a:t>
            </a:r>
            <a:br>
              <a:rPr lang="de-CH" dirty="0"/>
            </a:br>
            <a:r>
              <a:rPr lang="de-CH" dirty="0">
                <a:solidFill>
                  <a:schemeClr val="tx1"/>
                </a:solidFill>
              </a:rPr>
              <a:t>Modernisation de la LIPPI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BE25AC-B788-6456-9E63-00BED4352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95137"/>
            <a:ext cx="11065564" cy="3830866"/>
          </a:xfrm>
        </p:spPr>
        <p:txBody>
          <a:bodyPr>
            <a:normAutofit/>
          </a:bodyPr>
          <a:lstStyle/>
          <a:p>
            <a:endParaRPr lang="de-CH" sz="2400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A93D4F-9D32-4A8E-2BFF-87012FAE4E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319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8CC86971-1972-4C72-AFD5-F88920ECE3E1}" vid="{62036E48-417D-43F3-A82C-8EED892A916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PPT-Vorlage_Tagung_Die Rechte von MmB</Template>
  <TotalTime>0</TotalTime>
  <Words>278</Words>
  <Application>Microsoft Office PowerPoint</Application>
  <PresentationFormat>Breitbild</PresentationFormat>
  <Paragraphs>53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</vt:lpstr>
      <vt:lpstr>Die Revision des BehiG, des IFEG und des IVG aus Sicht der Bundesverwaltung</vt:lpstr>
      <vt:lpstr>Aktuelle Situation</vt:lpstr>
      <vt:lpstr>Teilrevision BehiG</vt:lpstr>
      <vt:lpstr>Inklusions-Initiative</vt:lpstr>
      <vt:lpstr>Indirekter Gegenvorschlag Position des Bundesrats</vt:lpstr>
      <vt:lpstr>Indirekter Gegenvorschlag Inklusionsrahmengesetz (1)</vt:lpstr>
      <vt:lpstr>Indirekter Gegenvorschlag Inklusionsrahmengesetz (2)</vt:lpstr>
      <vt:lpstr>Indirekter Gegenvorschlag Inklusionsrahmengesetz (2)</vt:lpstr>
      <vt:lpstr>Indirekter Gegenvorschlag Modernisierung IFEG</vt:lpstr>
      <vt:lpstr>Indirekter Gegenvorschlag Teilrevision IVG </vt:lpstr>
      <vt:lpstr>Fazit: Ein Ziel, mehrere Vorlagen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>Germann Urs GS-EDI</dc:creator>
  <lastModifiedBy>Sun-Mi Shin</lastModifiedBy>
  <revision>8</revision>
  <dcterms:created xsi:type="dcterms:W3CDTF">2025-06-16T06:03:45.0000000Z</dcterms:created>
  <dcterms:modified xsi:type="dcterms:W3CDTF">2025-06-17T14:30:08.0000000Z</dcterms:modified>
  <keywords>, docId:BDF3DB599D5CF6CC64C917F06D69E4F7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a112399-b73b-40c1-8af2-919b124b9d91_Enabled">
    <vt:lpwstr>true</vt:lpwstr>
  </property>
  <property fmtid="{D5CDD505-2E9C-101B-9397-08002B2CF9AE}" pid="3" name="MSIP_Label_aa112399-b73b-40c1-8af2-919b124b9d91_SetDate">
    <vt:lpwstr>2025-06-16T06:04:29Z</vt:lpwstr>
  </property>
  <property fmtid="{D5CDD505-2E9C-101B-9397-08002B2CF9AE}" pid="4" name="MSIP_Label_aa112399-b73b-40c1-8af2-919b124b9d91_Method">
    <vt:lpwstr>Privileged</vt:lpwstr>
  </property>
  <property fmtid="{D5CDD505-2E9C-101B-9397-08002B2CF9AE}" pid="5" name="MSIP_Label_aa112399-b73b-40c1-8af2-919b124b9d91_Name">
    <vt:lpwstr>L2</vt:lpwstr>
  </property>
  <property fmtid="{D5CDD505-2E9C-101B-9397-08002B2CF9AE}" pid="6" name="MSIP_Label_aa112399-b73b-40c1-8af2-919b124b9d91_SiteId">
    <vt:lpwstr>6ae27add-8276-4a38-88c1-3a9c1f973767</vt:lpwstr>
  </property>
  <property fmtid="{D5CDD505-2E9C-101B-9397-08002B2CF9AE}" pid="7" name="MSIP_Label_aa112399-b73b-40c1-8af2-919b124b9d91_ActionId">
    <vt:lpwstr>1bfb0603-2fc1-4701-a9a1-436511d28e6b</vt:lpwstr>
  </property>
  <property fmtid="{D5CDD505-2E9C-101B-9397-08002B2CF9AE}" pid="8" name="MSIP_Label_aa112399-b73b-40c1-8af2-919b124b9d91_ContentBits">
    <vt:lpwstr>0</vt:lpwstr>
  </property>
  <property fmtid="{D5CDD505-2E9C-101B-9397-08002B2CF9AE}" pid="9" name="MSIP_Label_aa112399-b73b-40c1-8af2-919b124b9d91_Tag">
    <vt:lpwstr>10, 0, 1, 1</vt:lpwstr>
  </property>
</Properties>
</file>