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4"/>
  </p:notesMasterIdLst>
  <p:sldIdLst>
    <p:sldId id="256" r:id="rId2"/>
    <p:sldId id="263" r:id="rId3"/>
    <p:sldId id="261" r:id="rId4"/>
    <p:sldId id="265" r:id="rId5"/>
    <p:sldId id="264" r:id="rId6"/>
    <p:sldId id="266" r:id="rId7"/>
    <p:sldId id="277" r:id="rId8"/>
    <p:sldId id="257" r:id="rId9"/>
    <p:sldId id="273" r:id="rId10"/>
    <p:sldId id="274" r:id="rId11"/>
    <p:sldId id="276" r:id="rId12"/>
    <p:sldId id="282" r:id="rId13"/>
    <p:sldId id="294" r:id="rId14"/>
    <p:sldId id="295" r:id="rId15"/>
    <p:sldId id="296" r:id="rId16"/>
    <p:sldId id="278" r:id="rId17"/>
    <p:sldId id="280" r:id="rId18"/>
    <p:sldId id="281" r:id="rId19"/>
    <p:sldId id="267" r:id="rId20"/>
    <p:sldId id="285" r:id="rId21"/>
    <p:sldId id="284" r:id="rId22"/>
    <p:sldId id="283" r:id="rId23"/>
    <p:sldId id="287" r:id="rId24"/>
    <p:sldId id="293" r:id="rId25"/>
    <p:sldId id="286" r:id="rId26"/>
    <p:sldId id="288" r:id="rId27"/>
    <p:sldId id="289" r:id="rId28"/>
    <p:sldId id="290" r:id="rId29"/>
    <p:sldId id="291" r:id="rId30"/>
    <p:sldId id="279" r:id="rId31"/>
    <p:sldId id="292" r:id="rId32"/>
    <p:sldId id="259" r:id="rId3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469"/>
    <a:srgbClr val="CCCC00"/>
    <a:srgbClr val="00444C"/>
    <a:srgbClr val="FFFFFF"/>
    <a:srgbClr val="BED405"/>
    <a:srgbClr val="99CC00"/>
    <a:srgbClr val="C2D3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1" autoAdjust="0"/>
    <p:restoredTop sz="83137" autoAdjust="0"/>
  </p:normalViewPr>
  <p:slideViewPr>
    <p:cSldViewPr snapToGrid="0" snapToObjects="1">
      <p:cViewPr varScale="1">
        <p:scale>
          <a:sx n="128" d="100"/>
          <a:sy n="128" d="100"/>
        </p:scale>
        <p:origin x="127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6A6CD-DD58-485A-9C02-029C82C9B64F}" type="datetimeFigureOut">
              <a:rPr lang="en-US" smtClean="0"/>
              <a:t>6/16/2025</a:t>
            </a:fld>
            <a:endParaRPr lang="en-US"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Modifier les styles du maître de texte</a:t>
            </a:r>
          </a:p>
          <a:p>
            <a:pPr lvl="1"/>
            <a:r>
              <a:rPr lang="de-DE"/>
              <a:t>Deuxième niveau</a:t>
            </a:r>
          </a:p>
          <a:p>
            <a:pPr lvl="2"/>
            <a:r>
              <a:rPr lang="de-DE"/>
              <a:t>Troisième niveau</a:t>
            </a:r>
          </a:p>
          <a:p>
            <a:pPr lvl="3"/>
            <a:r>
              <a:rPr lang="de-DE"/>
              <a:t>Quatrième niveau</a:t>
            </a:r>
          </a:p>
          <a:p>
            <a:pPr lvl="4"/>
            <a:r>
              <a:rPr lang="de-DE"/>
              <a:t>Cinquième niveau</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B3249-810A-4F7A-BA0B-F37C2BC623DB}" type="slidenum">
              <a:rPr lang="en-US" smtClean="0"/>
              <a:t>‹Nr.›</a:t>
            </a:fld>
            <a:endParaRPr lang="en-US" dirty="0"/>
          </a:p>
        </p:txBody>
      </p:sp>
    </p:spTree>
    <p:extLst>
      <p:ext uri="{BB962C8B-B14F-4D97-AF65-F5344CB8AC3E}">
        <p14:creationId xmlns:p14="http://schemas.microsoft.com/office/powerpoint/2010/main" val="2126941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6E1AE-27F3-459A-6D9D-D9D88169F50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32E0D8D-6C70-558F-3398-5E89ACEB9D0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0B723A5-8EA4-2132-21D8-F592123D0D3F}"/>
              </a:ext>
            </a:extLst>
          </p:cNvPr>
          <p:cNvSpPr>
            <a:spLocks noGrp="1"/>
          </p:cNvSpPr>
          <p:nvPr>
            <p:ph type="body" idx="1"/>
          </p:nvPr>
        </p:nvSpPr>
        <p:spPr/>
        <p:txBody>
          <a:bodyPr/>
          <a:lstStyle/>
          <a:p>
            <a:r>
              <a:rPr lang="de-CH" dirty="0"/>
              <a:t>16 mars 2020 situation exceptionnelle (interdiction de manifestations, fermeture des magasins, interdiction de rassemblements de plus de cinq personnes)</a:t>
            </a:r>
          </a:p>
          <a:p>
            <a:r>
              <a:rPr lang="de-CH" dirty="0"/>
              <a:t>22 juin Retour à la situation particulière</a:t>
            </a:r>
            <a:endParaRPr lang="fr-CH" dirty="0"/>
          </a:p>
        </p:txBody>
      </p:sp>
      <p:sp>
        <p:nvSpPr>
          <p:cNvPr id="4" name="Foliennummernplatzhalter 3">
            <a:extLst>
              <a:ext uri="{FF2B5EF4-FFF2-40B4-BE49-F238E27FC236}">
                <a16:creationId xmlns:a16="http://schemas.microsoft.com/office/drawing/2014/main" id="{6FC0F717-4012-0B02-8057-6CF0A42319B2}"/>
              </a:ext>
            </a:extLst>
          </p:cNvPr>
          <p:cNvSpPr>
            <a:spLocks noGrp="1"/>
          </p:cNvSpPr>
          <p:nvPr>
            <p:ph type="sldNum" sz="quarter" idx="5"/>
          </p:nvPr>
        </p:nvSpPr>
        <p:spPr/>
        <p:txBody>
          <a:bodyPr/>
          <a:lstStyle/>
          <a:p>
            <a:fld id="{5D0B3249-810A-4F7A-BA0B-F37C2BC623DB}" type="slidenum">
              <a:rPr lang="en-US" smtClean="0"/>
              <a:t>4</a:t>
            </a:fld>
            <a:endParaRPr lang="en-US" dirty="0"/>
          </a:p>
        </p:txBody>
      </p:sp>
    </p:spTree>
    <p:extLst>
      <p:ext uri="{BB962C8B-B14F-4D97-AF65-F5344CB8AC3E}">
        <p14:creationId xmlns:p14="http://schemas.microsoft.com/office/powerpoint/2010/main" val="716611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2784D-AF01-C6F5-4312-3FDD839EA64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B275DB0-71AA-55E4-69D4-D7FBE932930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34BC303-379F-8528-7CA2-8ADA6159FF14}"/>
              </a:ext>
            </a:extLst>
          </p:cNvPr>
          <p:cNvSpPr>
            <a:spLocks noGrp="1"/>
          </p:cNvSpPr>
          <p:nvPr>
            <p:ph type="body" idx="1"/>
          </p:nvPr>
        </p:nvSpPr>
        <p:spPr/>
        <p:txBody>
          <a:bodyPr/>
          <a:lstStyle/>
          <a:p>
            <a:endParaRPr lang="fr-CH" dirty="0"/>
          </a:p>
        </p:txBody>
      </p:sp>
      <p:sp>
        <p:nvSpPr>
          <p:cNvPr id="4" name="Foliennummernplatzhalter 3">
            <a:extLst>
              <a:ext uri="{FF2B5EF4-FFF2-40B4-BE49-F238E27FC236}">
                <a16:creationId xmlns:a16="http://schemas.microsoft.com/office/drawing/2014/main" id="{15B031D7-BCB7-CA34-C0B2-BA1EC62016BD}"/>
              </a:ext>
            </a:extLst>
          </p:cNvPr>
          <p:cNvSpPr>
            <a:spLocks noGrp="1"/>
          </p:cNvSpPr>
          <p:nvPr>
            <p:ph type="sldNum" sz="quarter" idx="5"/>
          </p:nvPr>
        </p:nvSpPr>
        <p:spPr/>
        <p:txBody>
          <a:bodyPr/>
          <a:lstStyle/>
          <a:p>
            <a:fld id="{5D0B3249-810A-4F7A-BA0B-F37C2BC623DB}" type="slidenum">
              <a:rPr lang="en-US" smtClean="0"/>
              <a:t>19</a:t>
            </a:fld>
            <a:endParaRPr lang="en-US" dirty="0"/>
          </a:p>
        </p:txBody>
      </p:sp>
    </p:spTree>
    <p:extLst>
      <p:ext uri="{BB962C8B-B14F-4D97-AF65-F5344CB8AC3E}">
        <p14:creationId xmlns:p14="http://schemas.microsoft.com/office/powerpoint/2010/main" val="496084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31A8D-3309-B1E1-6F7E-0B708DA754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9148EAD-E129-F335-83DF-5DE992C159D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68CAC65-4034-3F9A-06D6-A246656C0124}"/>
              </a:ext>
            </a:extLst>
          </p:cNvPr>
          <p:cNvSpPr>
            <a:spLocks noGrp="1"/>
          </p:cNvSpPr>
          <p:nvPr>
            <p:ph type="body" idx="1"/>
          </p:nvPr>
        </p:nvSpPr>
        <p:spPr/>
        <p:txBody>
          <a:bodyPr/>
          <a:lstStyle/>
          <a:p>
            <a:r>
              <a:rPr lang="de-CH" dirty="0"/>
              <a:t>16 mars 2020 situation exceptionnelle (interdiction de manifestations, fermeture des magasins, interdiction de rassemblements de plus de cinq personnes)</a:t>
            </a:r>
          </a:p>
          <a:p>
            <a:r>
              <a:rPr lang="de-CH" dirty="0"/>
              <a:t>22 juin Retour à la situation particulière</a:t>
            </a:r>
            <a:endParaRPr lang="fr-CH" dirty="0"/>
          </a:p>
        </p:txBody>
      </p:sp>
      <p:sp>
        <p:nvSpPr>
          <p:cNvPr id="4" name="Foliennummernplatzhalter 3">
            <a:extLst>
              <a:ext uri="{FF2B5EF4-FFF2-40B4-BE49-F238E27FC236}">
                <a16:creationId xmlns:a16="http://schemas.microsoft.com/office/drawing/2014/main" id="{69AA2D02-9F5F-9CFB-0E6D-DCA1B41BA613}"/>
              </a:ext>
            </a:extLst>
          </p:cNvPr>
          <p:cNvSpPr>
            <a:spLocks noGrp="1"/>
          </p:cNvSpPr>
          <p:nvPr>
            <p:ph type="sldNum" sz="quarter" idx="5"/>
          </p:nvPr>
        </p:nvSpPr>
        <p:spPr/>
        <p:txBody>
          <a:bodyPr/>
          <a:lstStyle/>
          <a:p>
            <a:fld id="{5D0B3249-810A-4F7A-BA0B-F37C2BC623DB}" type="slidenum">
              <a:rPr lang="en-US" smtClean="0"/>
              <a:t>20</a:t>
            </a:fld>
            <a:endParaRPr lang="en-US" dirty="0"/>
          </a:p>
        </p:txBody>
      </p:sp>
    </p:spTree>
    <p:extLst>
      <p:ext uri="{BB962C8B-B14F-4D97-AF65-F5344CB8AC3E}">
        <p14:creationId xmlns:p14="http://schemas.microsoft.com/office/powerpoint/2010/main" val="311927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BC505-82ED-4336-E6D9-693403F43ED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64BFC05-DF3F-7083-81A7-ECA0AEE2BE7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F92A8BA-907E-4E1E-790A-21C51AC605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noProof="0" dirty="0"/>
              <a:t>(exigence d'un niveau de norme suffisant), </a:t>
            </a:r>
            <a:r>
              <a:rPr lang="de-CH" dirty="0"/>
              <a:t>(exigence d'une densité normative suffisante)</a:t>
            </a:r>
            <a:endParaRPr lang="de-CH" noProof="0" dirty="0"/>
          </a:p>
          <a:p>
            <a:endParaRPr lang="fr-CH" dirty="0"/>
          </a:p>
        </p:txBody>
      </p:sp>
      <p:sp>
        <p:nvSpPr>
          <p:cNvPr id="4" name="Foliennummernplatzhalter 3">
            <a:extLst>
              <a:ext uri="{FF2B5EF4-FFF2-40B4-BE49-F238E27FC236}">
                <a16:creationId xmlns:a16="http://schemas.microsoft.com/office/drawing/2014/main" id="{3557CBD9-3CBB-14F1-9B0A-82219C0B5E53}"/>
              </a:ext>
            </a:extLst>
          </p:cNvPr>
          <p:cNvSpPr>
            <a:spLocks noGrp="1"/>
          </p:cNvSpPr>
          <p:nvPr>
            <p:ph type="sldNum" sz="quarter" idx="5"/>
          </p:nvPr>
        </p:nvSpPr>
        <p:spPr/>
        <p:txBody>
          <a:bodyPr/>
          <a:lstStyle/>
          <a:p>
            <a:fld id="{5D0B3249-810A-4F7A-BA0B-F37C2BC623DB}" type="slidenum">
              <a:rPr lang="en-US" smtClean="0"/>
              <a:t>22</a:t>
            </a:fld>
            <a:endParaRPr lang="en-US" dirty="0"/>
          </a:p>
        </p:txBody>
      </p:sp>
    </p:spTree>
    <p:extLst>
      <p:ext uri="{BB962C8B-B14F-4D97-AF65-F5344CB8AC3E}">
        <p14:creationId xmlns:p14="http://schemas.microsoft.com/office/powerpoint/2010/main" val="1230697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B979F-33EF-D127-23A2-DCE360114C0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465D39B-BF2C-99AA-E794-8FBF477DB07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E918916-3655-7BD9-C69C-DBA65FCEB3C9}"/>
              </a:ext>
            </a:extLst>
          </p:cNvPr>
          <p:cNvSpPr>
            <a:spLocks noGrp="1"/>
          </p:cNvSpPr>
          <p:nvPr>
            <p:ph type="body" idx="1"/>
          </p:nvPr>
        </p:nvSpPr>
        <p:spPr/>
        <p:txBody>
          <a:bodyPr/>
          <a:lstStyle/>
          <a:p>
            <a:endParaRPr lang="fr-CH" dirty="0"/>
          </a:p>
        </p:txBody>
      </p:sp>
      <p:sp>
        <p:nvSpPr>
          <p:cNvPr id="4" name="Foliennummernplatzhalter 3">
            <a:extLst>
              <a:ext uri="{FF2B5EF4-FFF2-40B4-BE49-F238E27FC236}">
                <a16:creationId xmlns:a16="http://schemas.microsoft.com/office/drawing/2014/main" id="{2D345093-A890-7DA9-7FC6-CE3DABFEA830}"/>
              </a:ext>
            </a:extLst>
          </p:cNvPr>
          <p:cNvSpPr>
            <a:spLocks noGrp="1"/>
          </p:cNvSpPr>
          <p:nvPr>
            <p:ph type="sldNum" sz="quarter" idx="5"/>
          </p:nvPr>
        </p:nvSpPr>
        <p:spPr/>
        <p:txBody>
          <a:bodyPr/>
          <a:lstStyle/>
          <a:p>
            <a:fld id="{5D0B3249-810A-4F7A-BA0B-F37C2BC623DB}" type="slidenum">
              <a:rPr lang="en-US" smtClean="0"/>
              <a:t>23</a:t>
            </a:fld>
            <a:endParaRPr lang="en-US" dirty="0"/>
          </a:p>
        </p:txBody>
      </p:sp>
    </p:spTree>
    <p:extLst>
      <p:ext uri="{BB962C8B-B14F-4D97-AF65-F5344CB8AC3E}">
        <p14:creationId xmlns:p14="http://schemas.microsoft.com/office/powerpoint/2010/main" val="25429273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42427-3D36-9EF8-3BD1-ACF94CB69A5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5CA0AEC-E7AE-20D8-19A4-48E65A8E228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DB58405-069C-3FE4-FBD3-CD8F280A68EC}"/>
              </a:ext>
            </a:extLst>
          </p:cNvPr>
          <p:cNvSpPr>
            <a:spLocks noGrp="1"/>
          </p:cNvSpPr>
          <p:nvPr>
            <p:ph type="body" idx="1"/>
          </p:nvPr>
        </p:nvSpPr>
        <p:spPr/>
        <p:txBody>
          <a:bodyPr/>
          <a:lstStyle/>
          <a:p>
            <a:endParaRPr lang="fr-CH" dirty="0"/>
          </a:p>
        </p:txBody>
      </p:sp>
      <p:sp>
        <p:nvSpPr>
          <p:cNvPr id="4" name="Foliennummernplatzhalter 3">
            <a:extLst>
              <a:ext uri="{FF2B5EF4-FFF2-40B4-BE49-F238E27FC236}">
                <a16:creationId xmlns:a16="http://schemas.microsoft.com/office/drawing/2014/main" id="{A20AE42E-CF11-11FF-B6D4-D0BE3C7F6C74}"/>
              </a:ext>
            </a:extLst>
          </p:cNvPr>
          <p:cNvSpPr>
            <a:spLocks noGrp="1"/>
          </p:cNvSpPr>
          <p:nvPr>
            <p:ph type="sldNum" sz="quarter" idx="5"/>
          </p:nvPr>
        </p:nvSpPr>
        <p:spPr/>
        <p:txBody>
          <a:bodyPr/>
          <a:lstStyle/>
          <a:p>
            <a:fld id="{5D0B3249-810A-4F7A-BA0B-F37C2BC623DB}" type="slidenum">
              <a:rPr lang="en-US" smtClean="0"/>
              <a:t>24</a:t>
            </a:fld>
            <a:endParaRPr lang="en-US" dirty="0"/>
          </a:p>
        </p:txBody>
      </p:sp>
    </p:spTree>
    <p:extLst>
      <p:ext uri="{BB962C8B-B14F-4D97-AF65-F5344CB8AC3E}">
        <p14:creationId xmlns:p14="http://schemas.microsoft.com/office/powerpoint/2010/main" val="3866728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6BE5A-7AB6-A343-6BFE-D73041A16A6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4AF722B-0423-9BF6-3000-A9287A7BDC8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6689441-18DF-5708-254C-A3CA60671618}"/>
              </a:ext>
            </a:extLst>
          </p:cNvPr>
          <p:cNvSpPr>
            <a:spLocks noGrp="1"/>
          </p:cNvSpPr>
          <p:nvPr>
            <p:ph type="body" idx="1"/>
          </p:nvPr>
        </p:nvSpPr>
        <p:spPr/>
        <p:txBody>
          <a:bodyPr/>
          <a:lstStyle/>
          <a:p>
            <a:r>
              <a:rPr lang="de-CH" dirty="0"/>
              <a:t>Grave atteinte aux droits fondamentaux </a:t>
            </a:r>
            <a:r>
              <a:rPr lang="de-CH" dirty="0">
                <a:sym typeface="Wingdings" panose="05000000000000000000" pitchFamily="2" charset="2"/>
              </a:rPr>
              <a:t> Base légale</a:t>
            </a:r>
            <a:endParaRPr lang="fr-CH" dirty="0"/>
          </a:p>
        </p:txBody>
      </p:sp>
      <p:sp>
        <p:nvSpPr>
          <p:cNvPr id="4" name="Foliennummernplatzhalter 3">
            <a:extLst>
              <a:ext uri="{FF2B5EF4-FFF2-40B4-BE49-F238E27FC236}">
                <a16:creationId xmlns:a16="http://schemas.microsoft.com/office/drawing/2014/main" id="{B5DC79DF-24DD-C566-1745-E9756F763CEE}"/>
              </a:ext>
            </a:extLst>
          </p:cNvPr>
          <p:cNvSpPr>
            <a:spLocks noGrp="1"/>
          </p:cNvSpPr>
          <p:nvPr>
            <p:ph type="sldNum" sz="quarter" idx="5"/>
          </p:nvPr>
        </p:nvSpPr>
        <p:spPr/>
        <p:txBody>
          <a:bodyPr/>
          <a:lstStyle/>
          <a:p>
            <a:fld id="{5D0B3249-810A-4F7A-BA0B-F37C2BC623DB}" type="slidenum">
              <a:rPr lang="en-US" smtClean="0"/>
              <a:t>25</a:t>
            </a:fld>
            <a:endParaRPr lang="en-US" dirty="0"/>
          </a:p>
        </p:txBody>
      </p:sp>
    </p:spTree>
    <p:extLst>
      <p:ext uri="{BB962C8B-B14F-4D97-AF65-F5344CB8AC3E}">
        <p14:creationId xmlns:p14="http://schemas.microsoft.com/office/powerpoint/2010/main" val="42042194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53CBA-5F56-C99F-F7DC-9532193E888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24C6FBD-72E7-F738-EC44-320B6320BF6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0CC38AF-032E-7315-E0FB-13DF99256C3A}"/>
              </a:ext>
            </a:extLst>
          </p:cNvPr>
          <p:cNvSpPr>
            <a:spLocks noGrp="1"/>
          </p:cNvSpPr>
          <p:nvPr>
            <p:ph type="body" idx="1"/>
          </p:nvPr>
        </p:nvSpPr>
        <p:spPr/>
        <p:txBody>
          <a:bodyPr/>
          <a:lstStyle/>
          <a:p>
            <a:r>
              <a:rPr lang="de-CH" dirty="0"/>
              <a:t>BVerfG : </a:t>
            </a:r>
            <a:r>
              <a:rPr lang="de-CH" sz="1800" dirty="0">
                <a:effectLst/>
                <a:latin typeface="Calibri" panose="020F0502020204030204" pitchFamily="34" charset="0"/>
                <a:ea typeface="Times New Roman" panose="02020603050405020304" pitchFamily="18" charset="0"/>
                <a:cs typeface="Times New Roman" panose="02020603050405020304" pitchFamily="18" charset="0"/>
              </a:rPr>
              <a:t>obligation d'action en justice de l'État pour la protection contre la discrimination, entre autres, lorsqu'un traitement défavorable en raison d'un handicap entraîne des risques pour des biens juridiques de haut niveau protégés par les droits fondamentaux ; c'est notamment le cas lorsque la protection de la vie est en jeu.</a:t>
            </a:r>
            <a:endParaRPr lang="fr-CH" dirty="0"/>
          </a:p>
        </p:txBody>
      </p:sp>
      <p:sp>
        <p:nvSpPr>
          <p:cNvPr id="4" name="Foliennummernplatzhalter 3">
            <a:extLst>
              <a:ext uri="{FF2B5EF4-FFF2-40B4-BE49-F238E27FC236}">
                <a16:creationId xmlns:a16="http://schemas.microsoft.com/office/drawing/2014/main" id="{A7D4C588-7308-EB91-22F2-6AECBFA4AAC2}"/>
              </a:ext>
            </a:extLst>
          </p:cNvPr>
          <p:cNvSpPr>
            <a:spLocks noGrp="1"/>
          </p:cNvSpPr>
          <p:nvPr>
            <p:ph type="sldNum" sz="quarter" idx="5"/>
          </p:nvPr>
        </p:nvSpPr>
        <p:spPr/>
        <p:txBody>
          <a:bodyPr/>
          <a:lstStyle/>
          <a:p>
            <a:fld id="{5D0B3249-810A-4F7A-BA0B-F37C2BC623DB}" type="slidenum">
              <a:rPr lang="en-US" smtClean="0"/>
              <a:t>26</a:t>
            </a:fld>
            <a:endParaRPr lang="en-US" dirty="0"/>
          </a:p>
        </p:txBody>
      </p:sp>
    </p:spTree>
    <p:extLst>
      <p:ext uri="{BB962C8B-B14F-4D97-AF65-F5344CB8AC3E}">
        <p14:creationId xmlns:p14="http://schemas.microsoft.com/office/powerpoint/2010/main" val="7384850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06A71-7E01-E5E7-07D6-1605158002E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2AF5CB7-BA13-BEC0-721C-FEF62CB3FE8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36E1E4C-7705-B6CE-7FB5-EA7B91C27CA6}"/>
              </a:ext>
            </a:extLst>
          </p:cNvPr>
          <p:cNvSpPr>
            <a:spLocks noGrp="1"/>
          </p:cNvSpPr>
          <p:nvPr>
            <p:ph type="body" idx="1"/>
          </p:nvPr>
        </p:nvSpPr>
        <p:spPr/>
        <p:txBody>
          <a:bodyPr/>
          <a:lstStyle/>
          <a:p>
            <a:r>
              <a:rPr lang="de-CH" dirty="0"/>
              <a:t>BVerfG : </a:t>
            </a:r>
            <a:r>
              <a:rPr lang="de-CH" sz="1800" dirty="0">
                <a:effectLst/>
                <a:latin typeface="Calibri" panose="020F0502020204030204" pitchFamily="34" charset="0"/>
                <a:ea typeface="Times New Roman" panose="02020603050405020304" pitchFamily="18" charset="0"/>
                <a:cs typeface="Times New Roman" panose="02020603050405020304" pitchFamily="18" charset="0"/>
              </a:rPr>
              <a:t>obligation d'action en justice de l'État pour la protection contre la discrimination, entre autres, lorsqu'un traitement défavorable en raison d'un handicap entraîne des risques pour des biens juridiques de haut niveau protégés par les droits fondamentaux ; c'est notamment le cas lorsque la protection de la vie est en jeu.</a:t>
            </a:r>
            <a:endParaRPr lang="fr-CH" dirty="0"/>
          </a:p>
        </p:txBody>
      </p:sp>
      <p:sp>
        <p:nvSpPr>
          <p:cNvPr id="4" name="Foliennummernplatzhalter 3">
            <a:extLst>
              <a:ext uri="{FF2B5EF4-FFF2-40B4-BE49-F238E27FC236}">
                <a16:creationId xmlns:a16="http://schemas.microsoft.com/office/drawing/2014/main" id="{C8C11B2C-48AD-8A95-3D23-D51F2A9E2BB5}"/>
              </a:ext>
            </a:extLst>
          </p:cNvPr>
          <p:cNvSpPr>
            <a:spLocks noGrp="1"/>
          </p:cNvSpPr>
          <p:nvPr>
            <p:ph type="sldNum" sz="quarter" idx="5"/>
          </p:nvPr>
        </p:nvSpPr>
        <p:spPr/>
        <p:txBody>
          <a:bodyPr/>
          <a:lstStyle/>
          <a:p>
            <a:fld id="{5D0B3249-810A-4F7A-BA0B-F37C2BC623DB}" type="slidenum">
              <a:rPr lang="en-US" smtClean="0"/>
              <a:t>27</a:t>
            </a:fld>
            <a:endParaRPr lang="en-US" dirty="0"/>
          </a:p>
        </p:txBody>
      </p:sp>
    </p:spTree>
    <p:extLst>
      <p:ext uri="{BB962C8B-B14F-4D97-AF65-F5344CB8AC3E}">
        <p14:creationId xmlns:p14="http://schemas.microsoft.com/office/powerpoint/2010/main" val="1188211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78831-85C7-BE84-F006-0F6C70E484F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303764C-0CDD-3504-8AED-7D6B96E36A4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31E7696-0E7C-6AB2-6F66-49253B85ED74}"/>
              </a:ext>
            </a:extLst>
          </p:cNvPr>
          <p:cNvSpPr>
            <a:spLocks noGrp="1"/>
          </p:cNvSpPr>
          <p:nvPr>
            <p:ph type="body" idx="1"/>
          </p:nvPr>
        </p:nvSpPr>
        <p:spPr/>
        <p:txBody>
          <a:bodyPr/>
          <a:lstStyle/>
          <a:p>
            <a:r>
              <a:rPr lang="de-CH" dirty="0"/>
              <a:t>BVerfG : </a:t>
            </a:r>
            <a:r>
              <a:rPr lang="de-CH" sz="1800" dirty="0">
                <a:effectLst/>
                <a:latin typeface="Calibri" panose="020F0502020204030204" pitchFamily="34" charset="0"/>
                <a:ea typeface="Times New Roman" panose="02020603050405020304" pitchFamily="18" charset="0"/>
                <a:cs typeface="Times New Roman" panose="02020603050405020304" pitchFamily="18" charset="0"/>
              </a:rPr>
              <a:t>obligation d'action en justice de l'État pour la protection contre la discrimination, entre autres, lorsqu'un traitement défavorable en raison d'un handicap entraîne des risques pour des biens juridiques de haut niveau protégés par les droits fondamentaux ; c'est notamment le cas lorsque la protection de la vie est en jeu.</a:t>
            </a:r>
            <a:endParaRPr lang="fr-CH" dirty="0"/>
          </a:p>
        </p:txBody>
      </p:sp>
      <p:sp>
        <p:nvSpPr>
          <p:cNvPr id="4" name="Foliennummernplatzhalter 3">
            <a:extLst>
              <a:ext uri="{FF2B5EF4-FFF2-40B4-BE49-F238E27FC236}">
                <a16:creationId xmlns:a16="http://schemas.microsoft.com/office/drawing/2014/main" id="{C5D9F191-3E9F-E25E-B62D-826D19EF388E}"/>
              </a:ext>
            </a:extLst>
          </p:cNvPr>
          <p:cNvSpPr>
            <a:spLocks noGrp="1"/>
          </p:cNvSpPr>
          <p:nvPr>
            <p:ph type="sldNum" sz="quarter" idx="5"/>
          </p:nvPr>
        </p:nvSpPr>
        <p:spPr/>
        <p:txBody>
          <a:bodyPr/>
          <a:lstStyle/>
          <a:p>
            <a:fld id="{5D0B3249-810A-4F7A-BA0B-F37C2BC623DB}" type="slidenum">
              <a:rPr lang="en-US" smtClean="0"/>
              <a:t>28</a:t>
            </a:fld>
            <a:endParaRPr lang="en-US" dirty="0"/>
          </a:p>
        </p:txBody>
      </p:sp>
    </p:spTree>
    <p:extLst>
      <p:ext uri="{BB962C8B-B14F-4D97-AF65-F5344CB8AC3E}">
        <p14:creationId xmlns:p14="http://schemas.microsoft.com/office/powerpoint/2010/main" val="2306466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C3CFD-1C1B-E648-CE15-3FF307E4CB7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AB152C3-6B3C-DCA4-7A4E-320CEEA0BC2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DC39767-6DDC-0A20-8F0D-1797502EEFBF}"/>
              </a:ext>
            </a:extLst>
          </p:cNvPr>
          <p:cNvSpPr>
            <a:spLocks noGrp="1"/>
          </p:cNvSpPr>
          <p:nvPr>
            <p:ph type="body" idx="1"/>
          </p:nvPr>
        </p:nvSpPr>
        <p:spPr/>
        <p:txBody>
          <a:bodyPr/>
          <a:lstStyle/>
          <a:p>
            <a:r>
              <a:rPr lang="de-CH" dirty="0"/>
              <a:t>Ce n'est pas le besoin individuel qui est déterminant, mais le bénéfice global agrégé pour la santé</a:t>
            </a:r>
            <a:endParaRPr lang="fr-CH" dirty="0"/>
          </a:p>
        </p:txBody>
      </p:sp>
      <p:sp>
        <p:nvSpPr>
          <p:cNvPr id="4" name="Foliennummernplatzhalter 3">
            <a:extLst>
              <a:ext uri="{FF2B5EF4-FFF2-40B4-BE49-F238E27FC236}">
                <a16:creationId xmlns:a16="http://schemas.microsoft.com/office/drawing/2014/main" id="{49A8CC34-4E20-75CE-8E4E-401A35795FA7}"/>
              </a:ext>
            </a:extLst>
          </p:cNvPr>
          <p:cNvSpPr>
            <a:spLocks noGrp="1"/>
          </p:cNvSpPr>
          <p:nvPr>
            <p:ph type="sldNum" sz="quarter" idx="5"/>
          </p:nvPr>
        </p:nvSpPr>
        <p:spPr/>
        <p:txBody>
          <a:bodyPr/>
          <a:lstStyle/>
          <a:p>
            <a:fld id="{5D0B3249-810A-4F7A-BA0B-F37C2BC623DB}" type="slidenum">
              <a:rPr lang="en-US" smtClean="0"/>
              <a:t>29</a:t>
            </a:fld>
            <a:endParaRPr lang="en-US" dirty="0"/>
          </a:p>
        </p:txBody>
      </p:sp>
    </p:spTree>
    <p:extLst>
      <p:ext uri="{BB962C8B-B14F-4D97-AF65-F5344CB8AC3E}">
        <p14:creationId xmlns:p14="http://schemas.microsoft.com/office/powerpoint/2010/main" val="2003376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BE5C6-1897-17EF-AB06-E14B5E5C4EF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95E1B84-9EC7-BD39-56C2-CF9FA152D6F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17B3004-709A-A15D-60B3-A3D2AC937727}"/>
              </a:ext>
            </a:extLst>
          </p:cNvPr>
          <p:cNvSpPr>
            <a:spLocks noGrp="1"/>
          </p:cNvSpPr>
          <p:nvPr>
            <p:ph type="body" idx="1"/>
          </p:nvPr>
        </p:nvSpPr>
        <p:spPr/>
        <p:txBody>
          <a:bodyPr/>
          <a:lstStyle/>
          <a:p>
            <a:r>
              <a:rPr lang="de-CH" dirty="0"/>
              <a:t>16 mars 2020 situation exceptionnelle (interdiction de manifestations, fermeture des magasins, interdiction de rassemblements de plus de cinq personnes)</a:t>
            </a:r>
          </a:p>
          <a:p>
            <a:r>
              <a:rPr lang="de-CH" dirty="0"/>
              <a:t>22 juin Retour à la situation particulière</a:t>
            </a:r>
            <a:endParaRPr lang="fr-CH" dirty="0"/>
          </a:p>
        </p:txBody>
      </p:sp>
      <p:sp>
        <p:nvSpPr>
          <p:cNvPr id="4" name="Foliennummernplatzhalter 3">
            <a:extLst>
              <a:ext uri="{FF2B5EF4-FFF2-40B4-BE49-F238E27FC236}">
                <a16:creationId xmlns:a16="http://schemas.microsoft.com/office/drawing/2014/main" id="{A76391D8-FE86-4A51-5795-8E7B6E80BCEF}"/>
              </a:ext>
            </a:extLst>
          </p:cNvPr>
          <p:cNvSpPr>
            <a:spLocks noGrp="1"/>
          </p:cNvSpPr>
          <p:nvPr>
            <p:ph type="sldNum" sz="quarter" idx="5"/>
          </p:nvPr>
        </p:nvSpPr>
        <p:spPr/>
        <p:txBody>
          <a:bodyPr/>
          <a:lstStyle/>
          <a:p>
            <a:fld id="{5D0B3249-810A-4F7A-BA0B-F37C2BC623DB}" type="slidenum">
              <a:rPr lang="en-US" smtClean="0"/>
              <a:t>5</a:t>
            </a:fld>
            <a:endParaRPr lang="en-US" dirty="0"/>
          </a:p>
        </p:txBody>
      </p:sp>
    </p:spTree>
    <p:extLst>
      <p:ext uri="{BB962C8B-B14F-4D97-AF65-F5344CB8AC3E}">
        <p14:creationId xmlns:p14="http://schemas.microsoft.com/office/powerpoint/2010/main" val="15510193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7CA90-F5F3-7804-5BB7-3474421D811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81A8815-F550-8E6C-D921-7CECEEAB231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B1E3DF2-3E4B-1081-1B5F-6D6EA5DEB36B}"/>
              </a:ext>
            </a:extLst>
          </p:cNvPr>
          <p:cNvSpPr>
            <a:spLocks noGrp="1"/>
          </p:cNvSpPr>
          <p:nvPr>
            <p:ph type="body" idx="1"/>
          </p:nvPr>
        </p:nvSpPr>
        <p:spPr/>
        <p:txBody>
          <a:bodyPr/>
          <a:lstStyle/>
          <a:p>
            <a:r>
              <a:rPr lang="de-CH" dirty="0"/>
              <a:t>16 mars 2020 situation exceptionnelle (interdiction de manifestations, fermeture des magasins, interdiction de rassemblements de plus de cinq personnes)</a:t>
            </a:r>
          </a:p>
          <a:p>
            <a:r>
              <a:rPr lang="de-CH" dirty="0"/>
              <a:t>22 juin Retour à la situation particulière</a:t>
            </a:r>
            <a:endParaRPr lang="fr-CH" dirty="0"/>
          </a:p>
        </p:txBody>
      </p:sp>
      <p:sp>
        <p:nvSpPr>
          <p:cNvPr id="4" name="Foliennummernplatzhalter 3">
            <a:extLst>
              <a:ext uri="{FF2B5EF4-FFF2-40B4-BE49-F238E27FC236}">
                <a16:creationId xmlns:a16="http://schemas.microsoft.com/office/drawing/2014/main" id="{C2E8A089-52CE-0501-DC9A-0C2C5FF1A49A}"/>
              </a:ext>
            </a:extLst>
          </p:cNvPr>
          <p:cNvSpPr>
            <a:spLocks noGrp="1"/>
          </p:cNvSpPr>
          <p:nvPr>
            <p:ph type="sldNum" sz="quarter" idx="5"/>
          </p:nvPr>
        </p:nvSpPr>
        <p:spPr/>
        <p:txBody>
          <a:bodyPr/>
          <a:lstStyle/>
          <a:p>
            <a:fld id="{5D0B3249-810A-4F7A-BA0B-F37C2BC623DB}" type="slidenum">
              <a:rPr lang="en-US" smtClean="0"/>
              <a:t>30</a:t>
            </a:fld>
            <a:endParaRPr lang="en-US" dirty="0"/>
          </a:p>
        </p:txBody>
      </p:sp>
    </p:spTree>
    <p:extLst>
      <p:ext uri="{BB962C8B-B14F-4D97-AF65-F5344CB8AC3E}">
        <p14:creationId xmlns:p14="http://schemas.microsoft.com/office/powerpoint/2010/main" val="23598713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08847-C560-B5E2-FBE5-79F45BB2E8F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9744DB1-D859-2351-E183-015D7C9DE1B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E7F965E-303F-ECA5-B528-7125632FD65C}"/>
              </a:ext>
            </a:extLst>
          </p:cNvPr>
          <p:cNvSpPr>
            <a:spLocks noGrp="1"/>
          </p:cNvSpPr>
          <p:nvPr>
            <p:ph type="body" idx="1"/>
          </p:nvPr>
        </p:nvSpPr>
        <p:spPr/>
        <p:txBody>
          <a:bodyPr/>
          <a:lstStyle/>
          <a:p>
            <a:r>
              <a:rPr lang="de-CH" dirty="0"/>
              <a:t>Attribution en fonction des besoins signifie aussi : pas de droit en cas d'absence de perspective individuelle de traitement</a:t>
            </a:r>
          </a:p>
          <a:p>
            <a:r>
              <a:rPr lang="de-CH" noProof="0" dirty="0"/>
              <a:t>En cas d'urgence égale : décision </a:t>
            </a:r>
            <a:r>
              <a:rPr lang="de-CH" dirty="0" err="1"/>
              <a:t>aléatoire</a:t>
            </a:r>
            <a:endParaRPr lang="de-CH" noProof="0" dirty="0"/>
          </a:p>
          <a:p>
            <a:endParaRPr lang="fr-CH" dirty="0"/>
          </a:p>
        </p:txBody>
      </p:sp>
      <p:sp>
        <p:nvSpPr>
          <p:cNvPr id="4" name="Foliennummernplatzhalter 3">
            <a:extLst>
              <a:ext uri="{FF2B5EF4-FFF2-40B4-BE49-F238E27FC236}">
                <a16:creationId xmlns:a16="http://schemas.microsoft.com/office/drawing/2014/main" id="{AB72A173-DF1A-BE3B-571E-816DDCF7D81F}"/>
              </a:ext>
            </a:extLst>
          </p:cNvPr>
          <p:cNvSpPr>
            <a:spLocks noGrp="1"/>
          </p:cNvSpPr>
          <p:nvPr>
            <p:ph type="sldNum" sz="quarter" idx="5"/>
          </p:nvPr>
        </p:nvSpPr>
        <p:spPr/>
        <p:txBody>
          <a:bodyPr/>
          <a:lstStyle/>
          <a:p>
            <a:fld id="{5D0B3249-810A-4F7A-BA0B-F37C2BC623DB}" type="slidenum">
              <a:rPr lang="en-US" smtClean="0"/>
              <a:t>31</a:t>
            </a:fld>
            <a:endParaRPr lang="en-US" dirty="0"/>
          </a:p>
        </p:txBody>
      </p:sp>
    </p:spTree>
    <p:extLst>
      <p:ext uri="{BB962C8B-B14F-4D97-AF65-F5344CB8AC3E}">
        <p14:creationId xmlns:p14="http://schemas.microsoft.com/office/powerpoint/2010/main" val="3751529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DF177-4497-50AB-60DB-3F7B7E50E04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B6F9F3D-EC2E-8955-6BC0-FADF6615065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A636F1F-73A7-C47C-5A1E-39654AF8DBDC}"/>
              </a:ext>
            </a:extLst>
          </p:cNvPr>
          <p:cNvSpPr>
            <a:spLocks noGrp="1"/>
          </p:cNvSpPr>
          <p:nvPr>
            <p:ph type="body" idx="1"/>
          </p:nvPr>
        </p:nvSpPr>
        <p:spPr/>
        <p:txBody>
          <a:bodyPr/>
          <a:lstStyle/>
          <a:p>
            <a:r>
              <a:rPr lang="de-CH" dirty="0"/>
              <a:t>En Suisse, le triage strict a finalement pu être évité, mais un "triage silencieux" a eu lieu, les personnes en institutions de soins n'étant plus du tout envoyées à l'hôpital.</a:t>
            </a:r>
            <a:endParaRPr lang="fr-CH" dirty="0"/>
          </a:p>
        </p:txBody>
      </p:sp>
      <p:sp>
        <p:nvSpPr>
          <p:cNvPr id="4" name="Foliennummernplatzhalter 3">
            <a:extLst>
              <a:ext uri="{FF2B5EF4-FFF2-40B4-BE49-F238E27FC236}">
                <a16:creationId xmlns:a16="http://schemas.microsoft.com/office/drawing/2014/main" id="{FFE84F68-85CB-FB6E-5A96-94E4A71FE423}"/>
              </a:ext>
            </a:extLst>
          </p:cNvPr>
          <p:cNvSpPr>
            <a:spLocks noGrp="1"/>
          </p:cNvSpPr>
          <p:nvPr>
            <p:ph type="sldNum" sz="quarter" idx="5"/>
          </p:nvPr>
        </p:nvSpPr>
        <p:spPr/>
        <p:txBody>
          <a:bodyPr/>
          <a:lstStyle/>
          <a:p>
            <a:fld id="{5D0B3249-810A-4F7A-BA0B-F37C2BC623DB}" type="slidenum">
              <a:rPr lang="en-US" smtClean="0"/>
              <a:t>6</a:t>
            </a:fld>
            <a:endParaRPr lang="en-US" dirty="0"/>
          </a:p>
        </p:txBody>
      </p:sp>
    </p:spTree>
    <p:extLst>
      <p:ext uri="{BB962C8B-B14F-4D97-AF65-F5344CB8AC3E}">
        <p14:creationId xmlns:p14="http://schemas.microsoft.com/office/powerpoint/2010/main" val="3710137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CH" dirty="0"/>
          </a:p>
        </p:txBody>
      </p:sp>
      <p:sp>
        <p:nvSpPr>
          <p:cNvPr id="4" name="Foliennummernplatzhalter 3"/>
          <p:cNvSpPr>
            <a:spLocks noGrp="1"/>
          </p:cNvSpPr>
          <p:nvPr>
            <p:ph type="sldNum" sz="quarter" idx="5"/>
          </p:nvPr>
        </p:nvSpPr>
        <p:spPr/>
        <p:txBody>
          <a:bodyPr/>
          <a:lstStyle/>
          <a:p>
            <a:fld id="{5D0B3249-810A-4F7A-BA0B-F37C2BC623DB}" type="slidenum">
              <a:rPr lang="en-US" smtClean="0"/>
              <a:t>8</a:t>
            </a:fld>
            <a:endParaRPr lang="en-US" dirty="0"/>
          </a:p>
        </p:txBody>
      </p:sp>
    </p:spTree>
    <p:extLst>
      <p:ext uri="{BB962C8B-B14F-4D97-AF65-F5344CB8AC3E}">
        <p14:creationId xmlns:p14="http://schemas.microsoft.com/office/powerpoint/2010/main" val="3397567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46AA9-C11D-7010-B51E-A9C51794DEE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F5E2B60-8E1A-A050-07D2-425F59CF97A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81C9938-0F91-DBFC-DE02-2D61F0392786}"/>
              </a:ext>
            </a:extLst>
          </p:cNvPr>
          <p:cNvSpPr>
            <a:spLocks noGrp="1"/>
          </p:cNvSpPr>
          <p:nvPr>
            <p:ph type="body" idx="1"/>
          </p:nvPr>
        </p:nvSpPr>
        <p:spPr/>
        <p:txBody>
          <a:bodyPr/>
          <a:lstStyle/>
          <a:p>
            <a:r>
              <a:rPr lang="de-CH" dirty="0"/>
              <a:t>Les droits fondamentaux confèrent un droit au traitement curatif en cas de maladies mortelles. </a:t>
            </a:r>
            <a:r>
              <a:rPr lang="de-DE" b="0" i="0" dirty="0">
                <a:solidFill>
                  <a:srgbClr val="1E1E1E"/>
                </a:solidFill>
                <a:effectLst/>
                <a:latin typeface="Avenir Roman"/>
              </a:rPr>
              <a:t>Les décisions de triage prises en cas de pénurie de ressources en médecine intensive touchent au droit à la vie des personnes qui ne sont pas traitées. </a:t>
            </a:r>
            <a:r>
              <a:rPr lang="de-CH" dirty="0"/>
              <a:t>L'interdiction de la discrimination exige une répartition juste et équitable des ressources médicales élémentaires et interdit notamment de désavantager les personnes en situation de handicap. </a:t>
            </a:r>
            <a:endParaRPr lang="fr-CH" dirty="0"/>
          </a:p>
        </p:txBody>
      </p:sp>
      <p:sp>
        <p:nvSpPr>
          <p:cNvPr id="4" name="Foliennummernplatzhalter 3">
            <a:extLst>
              <a:ext uri="{FF2B5EF4-FFF2-40B4-BE49-F238E27FC236}">
                <a16:creationId xmlns:a16="http://schemas.microsoft.com/office/drawing/2014/main" id="{16F2D1F1-91AA-A10F-54A7-FCEAA15B1957}"/>
              </a:ext>
            </a:extLst>
          </p:cNvPr>
          <p:cNvSpPr>
            <a:spLocks noGrp="1"/>
          </p:cNvSpPr>
          <p:nvPr>
            <p:ph type="sldNum" sz="quarter" idx="5"/>
          </p:nvPr>
        </p:nvSpPr>
        <p:spPr/>
        <p:txBody>
          <a:bodyPr/>
          <a:lstStyle/>
          <a:p>
            <a:fld id="{5D0B3249-810A-4F7A-BA0B-F37C2BC623DB}" type="slidenum">
              <a:rPr lang="en-US" smtClean="0"/>
              <a:t>9</a:t>
            </a:fld>
            <a:endParaRPr lang="en-US" dirty="0"/>
          </a:p>
        </p:txBody>
      </p:sp>
    </p:spTree>
    <p:extLst>
      <p:ext uri="{BB962C8B-B14F-4D97-AF65-F5344CB8AC3E}">
        <p14:creationId xmlns:p14="http://schemas.microsoft.com/office/powerpoint/2010/main" val="3184071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AAE69-259D-C4B5-DCBC-DF62036C1BC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07F4FFD-219E-B926-0DCF-AD0DC9E24B7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9642DF1-1186-6944-27A8-D467A7EFCA0E}"/>
              </a:ext>
            </a:extLst>
          </p:cNvPr>
          <p:cNvSpPr>
            <a:spLocks noGrp="1"/>
          </p:cNvSpPr>
          <p:nvPr>
            <p:ph type="body" idx="1"/>
          </p:nvPr>
        </p:nvSpPr>
        <p:spPr/>
        <p:txBody>
          <a:bodyPr/>
          <a:lstStyle/>
          <a:p>
            <a:r>
              <a:rPr lang="de-CH" sz="1800" dirty="0">
                <a:effectLst/>
                <a:latin typeface="Calibri" panose="020F0502020204030204" pitchFamily="34" charset="0"/>
                <a:ea typeface="Times New Roman" panose="02020603050405020304" pitchFamily="18" charset="0"/>
                <a:cs typeface="Times New Roman" panose="02020603050405020304" pitchFamily="18" charset="0"/>
              </a:rPr>
              <a:t>Les principes de base sont le respect de l'autonomie du patient, l'assistance, la prévention des dommages et l'équité.</a:t>
            </a:r>
            <a:endParaRPr lang="fr-CH" dirty="0"/>
          </a:p>
        </p:txBody>
      </p:sp>
      <p:sp>
        <p:nvSpPr>
          <p:cNvPr id="4" name="Foliennummernplatzhalter 3">
            <a:extLst>
              <a:ext uri="{FF2B5EF4-FFF2-40B4-BE49-F238E27FC236}">
                <a16:creationId xmlns:a16="http://schemas.microsoft.com/office/drawing/2014/main" id="{F229ED71-7301-F83D-C382-B5D020E32952}"/>
              </a:ext>
            </a:extLst>
          </p:cNvPr>
          <p:cNvSpPr>
            <a:spLocks noGrp="1"/>
          </p:cNvSpPr>
          <p:nvPr>
            <p:ph type="sldNum" sz="quarter" idx="5"/>
          </p:nvPr>
        </p:nvSpPr>
        <p:spPr/>
        <p:txBody>
          <a:bodyPr/>
          <a:lstStyle/>
          <a:p>
            <a:fld id="{5D0B3249-810A-4F7A-BA0B-F37C2BC623DB}" type="slidenum">
              <a:rPr lang="en-US" smtClean="0"/>
              <a:t>10</a:t>
            </a:fld>
            <a:endParaRPr lang="en-US" dirty="0"/>
          </a:p>
        </p:txBody>
      </p:sp>
    </p:spTree>
    <p:extLst>
      <p:ext uri="{BB962C8B-B14F-4D97-AF65-F5344CB8AC3E}">
        <p14:creationId xmlns:p14="http://schemas.microsoft.com/office/powerpoint/2010/main" val="4249513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F2F5F-BA54-E264-9E24-1F4838E416E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737176A-6FC0-8F74-EA37-1384EE270D2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35E6DB7-B5C4-28AE-3217-A21A469EC4A2}"/>
              </a:ext>
            </a:extLst>
          </p:cNvPr>
          <p:cNvSpPr>
            <a:spLocks noGrp="1"/>
          </p:cNvSpPr>
          <p:nvPr>
            <p:ph type="body" idx="1"/>
          </p:nvPr>
        </p:nvSpPr>
        <p:spPr/>
        <p:txBody>
          <a:bodyPr/>
          <a:lstStyle/>
          <a:p>
            <a:endParaRPr lang="fr-CH" dirty="0"/>
          </a:p>
        </p:txBody>
      </p:sp>
      <p:sp>
        <p:nvSpPr>
          <p:cNvPr id="4" name="Foliennummernplatzhalter 3">
            <a:extLst>
              <a:ext uri="{FF2B5EF4-FFF2-40B4-BE49-F238E27FC236}">
                <a16:creationId xmlns:a16="http://schemas.microsoft.com/office/drawing/2014/main" id="{F5A09BF5-674D-4715-2185-8E4BC14087ED}"/>
              </a:ext>
            </a:extLst>
          </p:cNvPr>
          <p:cNvSpPr>
            <a:spLocks noGrp="1"/>
          </p:cNvSpPr>
          <p:nvPr>
            <p:ph type="sldNum" sz="quarter" idx="5"/>
          </p:nvPr>
        </p:nvSpPr>
        <p:spPr/>
        <p:txBody>
          <a:bodyPr/>
          <a:lstStyle/>
          <a:p>
            <a:fld id="{5D0B3249-810A-4F7A-BA0B-F37C2BC623DB}" type="slidenum">
              <a:rPr lang="en-US" smtClean="0"/>
              <a:t>11</a:t>
            </a:fld>
            <a:endParaRPr lang="en-US" dirty="0"/>
          </a:p>
        </p:txBody>
      </p:sp>
    </p:spTree>
    <p:extLst>
      <p:ext uri="{BB962C8B-B14F-4D97-AF65-F5344CB8AC3E}">
        <p14:creationId xmlns:p14="http://schemas.microsoft.com/office/powerpoint/2010/main" val="454585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12BE0-2FAA-5BA0-ACBB-AE411294EB9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B1D7264-B722-B947-E749-7B02FC5DBEF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22E40B0-DEA8-866D-31D9-37EC381B33D7}"/>
              </a:ext>
            </a:extLst>
          </p:cNvPr>
          <p:cNvSpPr>
            <a:spLocks noGrp="1"/>
          </p:cNvSpPr>
          <p:nvPr>
            <p:ph type="body" idx="1"/>
          </p:nvPr>
        </p:nvSpPr>
        <p:spPr/>
        <p:txBody>
          <a:bodyPr/>
          <a:lstStyle/>
          <a:p>
            <a:endParaRPr lang="fr-CH" dirty="0"/>
          </a:p>
        </p:txBody>
      </p:sp>
      <p:sp>
        <p:nvSpPr>
          <p:cNvPr id="4" name="Foliennummernplatzhalter 3">
            <a:extLst>
              <a:ext uri="{FF2B5EF4-FFF2-40B4-BE49-F238E27FC236}">
                <a16:creationId xmlns:a16="http://schemas.microsoft.com/office/drawing/2014/main" id="{3646152A-A669-731A-26DE-C220266D4EED}"/>
              </a:ext>
            </a:extLst>
          </p:cNvPr>
          <p:cNvSpPr>
            <a:spLocks noGrp="1"/>
          </p:cNvSpPr>
          <p:nvPr>
            <p:ph type="sldNum" sz="quarter" idx="5"/>
          </p:nvPr>
        </p:nvSpPr>
        <p:spPr/>
        <p:txBody>
          <a:bodyPr/>
          <a:lstStyle/>
          <a:p>
            <a:fld id="{5D0B3249-810A-4F7A-BA0B-F37C2BC623DB}" type="slidenum">
              <a:rPr lang="en-US" smtClean="0"/>
              <a:t>17</a:t>
            </a:fld>
            <a:endParaRPr lang="en-US" dirty="0"/>
          </a:p>
        </p:txBody>
      </p:sp>
    </p:spTree>
    <p:extLst>
      <p:ext uri="{BB962C8B-B14F-4D97-AF65-F5344CB8AC3E}">
        <p14:creationId xmlns:p14="http://schemas.microsoft.com/office/powerpoint/2010/main" val="882457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109AD-26E8-13A8-7D4D-A051305CB5E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E1FFC3A-45EC-BB0A-2A0A-EF6316A03EC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5081E4B-F261-9F90-4F58-C8E0A8DBD940}"/>
              </a:ext>
            </a:extLst>
          </p:cNvPr>
          <p:cNvSpPr>
            <a:spLocks noGrp="1"/>
          </p:cNvSpPr>
          <p:nvPr>
            <p:ph type="body" idx="1"/>
          </p:nvPr>
        </p:nvSpPr>
        <p:spPr/>
        <p:txBody>
          <a:bodyPr/>
          <a:lstStyle/>
          <a:p>
            <a:r>
              <a:rPr lang="de-CH" dirty="0"/>
              <a:t>CSSS = Commission de la sécurité sociale et de la santé publique Conseil des Etats</a:t>
            </a:r>
            <a:endParaRPr lang="fr-CH" dirty="0"/>
          </a:p>
        </p:txBody>
      </p:sp>
      <p:sp>
        <p:nvSpPr>
          <p:cNvPr id="4" name="Foliennummernplatzhalter 3">
            <a:extLst>
              <a:ext uri="{FF2B5EF4-FFF2-40B4-BE49-F238E27FC236}">
                <a16:creationId xmlns:a16="http://schemas.microsoft.com/office/drawing/2014/main" id="{B2FF180C-C96F-6F8D-7DAB-96D64F06DE33}"/>
              </a:ext>
            </a:extLst>
          </p:cNvPr>
          <p:cNvSpPr>
            <a:spLocks noGrp="1"/>
          </p:cNvSpPr>
          <p:nvPr>
            <p:ph type="sldNum" sz="quarter" idx="5"/>
          </p:nvPr>
        </p:nvSpPr>
        <p:spPr/>
        <p:txBody>
          <a:bodyPr/>
          <a:lstStyle/>
          <a:p>
            <a:fld id="{5D0B3249-810A-4F7A-BA0B-F37C2BC623DB}" type="slidenum">
              <a:rPr lang="en-US" smtClean="0"/>
              <a:t>18</a:t>
            </a:fld>
            <a:endParaRPr lang="en-US" dirty="0"/>
          </a:p>
        </p:txBody>
      </p:sp>
    </p:spTree>
    <p:extLst>
      <p:ext uri="{BB962C8B-B14F-4D97-AF65-F5344CB8AC3E}">
        <p14:creationId xmlns:p14="http://schemas.microsoft.com/office/powerpoint/2010/main" val="1797363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8B0CEA-DFE0-5C47-B22D-19C83596324A}"/>
              </a:ext>
            </a:extLst>
          </p:cNvPr>
          <p:cNvSpPr>
            <a:spLocks noGrp="1"/>
          </p:cNvSpPr>
          <p:nvPr>
            <p:ph type="ctrTitle" hasCustomPrompt="1"/>
          </p:nvPr>
        </p:nvSpPr>
        <p:spPr>
          <a:xfrm>
            <a:off x="492417" y="389876"/>
            <a:ext cx="11193418" cy="2651760"/>
          </a:xfrm>
        </p:spPr>
        <p:txBody>
          <a:bodyPr anchor="b">
            <a:noAutofit/>
          </a:bodyPr>
          <a:lstStyle>
            <a:lvl1pPr algn="l">
              <a:defRPr sz="5000" b="1" baseline="0">
                <a:solidFill>
                  <a:srgbClr val="016469"/>
                </a:solidFill>
              </a:defRPr>
            </a:lvl1pPr>
          </a:lstStyle>
          <a:p>
            <a:r>
              <a:rPr lang="en-US" noProof="0" dirty="0" err="1"/>
              <a:t>Titel</a:t>
            </a:r>
            <a:r>
              <a:rPr lang="en-US" noProof="0" dirty="0"/>
              <a:t> der </a:t>
            </a:r>
            <a:r>
              <a:rPr lang="en-US" noProof="0" dirty="0" err="1"/>
              <a:t>Präsentation</a:t>
            </a:r>
            <a:r>
              <a:rPr lang="en-US" noProof="0" dirty="0"/>
              <a:t> </a:t>
            </a:r>
            <a:r>
              <a:rPr lang="en-US" noProof="0" dirty="0" err="1"/>
              <a:t>bearbeiten</a:t>
            </a:r>
            <a:endParaRPr lang="de-CH" noProof="0" dirty="0"/>
          </a:p>
        </p:txBody>
      </p:sp>
      <p:sp>
        <p:nvSpPr>
          <p:cNvPr id="3" name="Untertitel 2">
            <a:extLst>
              <a:ext uri="{FF2B5EF4-FFF2-40B4-BE49-F238E27FC236}">
                <a16:creationId xmlns:a16="http://schemas.microsoft.com/office/drawing/2014/main" id="{F833D8A1-4C44-A545-992B-68F44F19593B}"/>
              </a:ext>
            </a:extLst>
          </p:cNvPr>
          <p:cNvSpPr>
            <a:spLocks noGrp="1"/>
          </p:cNvSpPr>
          <p:nvPr>
            <p:ph type="subTitle" idx="1" hasCustomPrompt="1"/>
          </p:nvPr>
        </p:nvSpPr>
        <p:spPr>
          <a:xfrm>
            <a:off x="492417" y="3275765"/>
            <a:ext cx="11203601" cy="1730412"/>
          </a:xfrm>
        </p:spPr>
        <p:txBody>
          <a:bodyPr>
            <a:noAutofit/>
          </a:bodyPr>
          <a:lstStyle>
            <a:lvl1pPr marL="0" indent="0" algn="l">
              <a:lnSpc>
                <a:spcPct val="114000"/>
              </a:lnSpc>
              <a:buNone/>
              <a:defRPr sz="3000" b="1" baseline="0">
                <a:latin typeface="+mj-lt"/>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de-CH" noProof="0" dirty="0"/>
              <a:t>Name</a:t>
            </a:r>
            <a:br>
              <a:rPr lang="de-CH" noProof="0" dirty="0"/>
            </a:br>
            <a:r>
              <a:rPr lang="de-CH" noProof="0" dirty="0"/>
              <a:t>Organisation</a:t>
            </a:r>
            <a:br>
              <a:rPr lang="de-CH" noProof="0" dirty="0"/>
            </a:br>
            <a:endParaRPr lang="de-CH" noProof="0" dirty="0"/>
          </a:p>
        </p:txBody>
      </p:sp>
      <p:sp>
        <p:nvSpPr>
          <p:cNvPr id="8" name="Rechteck 7">
            <a:extLst>
              <a:ext uri="{FF2B5EF4-FFF2-40B4-BE49-F238E27FC236}">
                <a16:creationId xmlns:a16="http://schemas.microsoft.com/office/drawing/2014/main" id="{291680F1-3B9E-3340-BBC1-188BC41A8A4C}"/>
              </a:ext>
            </a:extLst>
          </p:cNvPr>
          <p:cNvSpPr/>
          <p:nvPr userDrawn="1"/>
        </p:nvSpPr>
        <p:spPr>
          <a:xfrm>
            <a:off x="-1783" y="5046480"/>
            <a:ext cx="12192000" cy="1800000"/>
          </a:xfrm>
          <a:prstGeom prst="rect">
            <a:avLst/>
          </a:prstGeom>
          <a:solidFill>
            <a:srgbClr val="0044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noProof="0" dirty="0">
                <a:solidFill>
                  <a:schemeClr val="bg1"/>
                </a:solidFill>
              </a:rPr>
              <a:t>Bitte freilassen für Live-Untertitelung.</a:t>
            </a:r>
          </a:p>
        </p:txBody>
      </p:sp>
    </p:spTree>
    <p:extLst>
      <p:ext uri="{BB962C8B-B14F-4D97-AF65-F5344CB8AC3E}">
        <p14:creationId xmlns:p14="http://schemas.microsoft.com/office/powerpoint/2010/main" val="1021416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8983" y="198783"/>
            <a:ext cx="11076667" cy="876255"/>
          </a:xfrm>
        </p:spPr>
        <p:txBody>
          <a:bodyPr/>
          <a:lstStyle>
            <a:lvl1pPr>
              <a:defRPr/>
            </a:lvl1pPr>
          </a:lstStyle>
          <a:p>
            <a:r>
              <a:rPr lang="de-CH" noProof="0" dirty="0"/>
              <a:t>Seitentitel bearbeiten</a:t>
            </a:r>
          </a:p>
        </p:txBody>
      </p:sp>
      <p:sp>
        <p:nvSpPr>
          <p:cNvPr id="3" name="Text Placeholder 2"/>
          <p:cNvSpPr>
            <a:spLocks noGrp="1"/>
          </p:cNvSpPr>
          <p:nvPr>
            <p:ph type="body" idx="1" hasCustomPrompt="1"/>
          </p:nvPr>
        </p:nvSpPr>
        <p:spPr>
          <a:xfrm>
            <a:off x="518984" y="1138907"/>
            <a:ext cx="5478591"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4" name="Content Placeholder 3"/>
          <p:cNvSpPr>
            <a:spLocks noGrp="1"/>
          </p:cNvSpPr>
          <p:nvPr>
            <p:ph sz="half" idx="2" hasCustomPrompt="1"/>
          </p:nvPr>
        </p:nvSpPr>
        <p:spPr>
          <a:xfrm>
            <a:off x="518984" y="1847335"/>
            <a:ext cx="5478591" cy="3200400"/>
          </a:xfrm>
        </p:spPr>
        <p:txBody>
          <a:bodyPr/>
          <a:lstStyle>
            <a:lvl1pPr>
              <a:defRPr baseline="0"/>
            </a:lvl1pPr>
          </a:lstStyle>
          <a:p>
            <a:pPr lvl="0"/>
            <a:r>
              <a:rPr lang="de-CH" noProof="0" dirty="0"/>
              <a:t>Bitte verwenden Sie mind. Schriftgrösse 30 Pt.</a:t>
            </a:r>
          </a:p>
        </p:txBody>
      </p:sp>
      <p:sp>
        <p:nvSpPr>
          <p:cNvPr id="5" name="Text Placeholder 4"/>
          <p:cNvSpPr>
            <a:spLocks noGrp="1"/>
          </p:cNvSpPr>
          <p:nvPr>
            <p:ph type="body" sz="quarter" idx="3" hasCustomPrompt="1"/>
          </p:nvPr>
        </p:nvSpPr>
        <p:spPr>
          <a:xfrm>
            <a:off x="6172200" y="1138906"/>
            <a:ext cx="5430794" cy="644561"/>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6" name="Content Placeholder 5"/>
          <p:cNvSpPr>
            <a:spLocks noGrp="1"/>
          </p:cNvSpPr>
          <p:nvPr>
            <p:ph sz="quarter" idx="4" hasCustomPrompt="1"/>
          </p:nvPr>
        </p:nvSpPr>
        <p:spPr>
          <a:xfrm>
            <a:off x="6172199" y="1847335"/>
            <a:ext cx="5423451" cy="3200400"/>
          </a:xfrm>
        </p:spPr>
        <p:txBody>
          <a:bodyPr/>
          <a:lstStyle/>
          <a:p>
            <a:pPr lvl="0"/>
            <a:r>
              <a:rPr lang="de-CH" dirty="0"/>
              <a:t>Bitte verwenden Sie mind. Schriftgrösse 30 Pt.</a:t>
            </a:r>
          </a:p>
        </p:txBody>
      </p:sp>
      <p:sp>
        <p:nvSpPr>
          <p:cNvPr id="10" name="Foliennummernplatzhalter 16"/>
          <p:cNvSpPr txBox="1">
            <a:spLocks/>
          </p:cNvSpPr>
          <p:nvPr userDrawn="1"/>
        </p:nvSpPr>
        <p:spPr>
          <a:xfrm>
            <a:off x="11595651" y="198783"/>
            <a:ext cx="490331" cy="940123"/>
          </a:xfrm>
          <a:prstGeom prst="rect">
            <a:avLst/>
          </a:prstGeom>
        </p:spPr>
        <p:txBody>
          <a:bodyPr/>
          <a:lstStyle>
            <a:defPPr>
              <a:defRPr lang="de-DE"/>
            </a:defPPr>
            <a:lvl1pPr marL="0" algn="l" defTabSz="914400" rtl="0" eaLnBrk="1" latinLnBrk="0" hangingPunct="1">
              <a:defRPr sz="2200" kern="1200">
                <a:solidFill>
                  <a:srgbClr val="016469"/>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4E00974-63E5-4E61-A13C-9F89126AE395}" type="slidenum">
              <a:rPr lang="en-US" smtClean="0"/>
              <a:pPr/>
              <a:t>‹Nr.›</a:t>
            </a:fld>
            <a:endParaRPr lang="en-US" dirty="0"/>
          </a:p>
        </p:txBody>
      </p:sp>
      <p:cxnSp>
        <p:nvCxnSpPr>
          <p:cNvPr id="11" name="Gerader Verbinder 6"/>
          <p:cNvCxnSpPr/>
          <p:nvPr userDrawn="1"/>
        </p:nvCxnSpPr>
        <p:spPr>
          <a:xfrm>
            <a:off x="518983" y="1075038"/>
            <a:ext cx="11076668"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996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8983" y="198783"/>
            <a:ext cx="11076667" cy="876255"/>
          </a:xfrm>
        </p:spPr>
        <p:txBody>
          <a:bodyPr/>
          <a:lstStyle>
            <a:lvl1pPr>
              <a:defRPr/>
            </a:lvl1pPr>
          </a:lstStyle>
          <a:p>
            <a:r>
              <a:rPr lang="de-CH" noProof="0" dirty="0"/>
              <a:t>Seitentitel bearbeiten</a:t>
            </a:r>
          </a:p>
        </p:txBody>
      </p:sp>
      <p:sp>
        <p:nvSpPr>
          <p:cNvPr id="3" name="Text Placeholder 2"/>
          <p:cNvSpPr>
            <a:spLocks noGrp="1"/>
          </p:cNvSpPr>
          <p:nvPr>
            <p:ph type="body" idx="1" hasCustomPrompt="1"/>
          </p:nvPr>
        </p:nvSpPr>
        <p:spPr>
          <a:xfrm>
            <a:off x="518985" y="1138907"/>
            <a:ext cx="3600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4" name="Content Placeholder 3"/>
          <p:cNvSpPr>
            <a:spLocks noGrp="1"/>
          </p:cNvSpPr>
          <p:nvPr>
            <p:ph sz="half" idx="2" hasCustomPrompt="1"/>
          </p:nvPr>
        </p:nvSpPr>
        <p:spPr>
          <a:xfrm>
            <a:off x="518985" y="1847335"/>
            <a:ext cx="3600000" cy="3200400"/>
          </a:xfrm>
        </p:spPr>
        <p:txBody>
          <a:bodyPr/>
          <a:lstStyle>
            <a:lvl1pPr>
              <a:defRPr baseline="0"/>
            </a:lvl1pPr>
          </a:lstStyle>
          <a:p>
            <a:pPr lvl="0"/>
            <a:r>
              <a:rPr lang="de-CH" noProof="0" dirty="0"/>
              <a:t>Bitte verwenden Sie mind. Schriftgrösse 30 Pt.</a:t>
            </a:r>
          </a:p>
        </p:txBody>
      </p:sp>
      <p:sp>
        <p:nvSpPr>
          <p:cNvPr id="5" name="Text Placeholder 4"/>
          <p:cNvSpPr>
            <a:spLocks noGrp="1"/>
          </p:cNvSpPr>
          <p:nvPr>
            <p:ph type="body" sz="quarter" idx="3" hasCustomPrompt="1"/>
          </p:nvPr>
        </p:nvSpPr>
        <p:spPr>
          <a:xfrm>
            <a:off x="7997984" y="1138906"/>
            <a:ext cx="3600000" cy="644561"/>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6" name="Content Placeholder 5"/>
          <p:cNvSpPr>
            <a:spLocks noGrp="1"/>
          </p:cNvSpPr>
          <p:nvPr>
            <p:ph sz="quarter" idx="4" hasCustomPrompt="1"/>
          </p:nvPr>
        </p:nvSpPr>
        <p:spPr>
          <a:xfrm>
            <a:off x="7995514" y="1847335"/>
            <a:ext cx="3600000" cy="3200400"/>
          </a:xfrm>
        </p:spPr>
        <p:txBody>
          <a:bodyPr/>
          <a:lstStyle/>
          <a:p>
            <a:pPr lvl="0"/>
            <a:r>
              <a:rPr lang="de-CH" dirty="0"/>
              <a:t>Bitte verwenden Sie mind. Schriftgrösse 30 Pt.</a:t>
            </a:r>
          </a:p>
        </p:txBody>
      </p:sp>
      <p:sp>
        <p:nvSpPr>
          <p:cNvPr id="10" name="Foliennummernplatzhalter 16"/>
          <p:cNvSpPr txBox="1">
            <a:spLocks/>
          </p:cNvSpPr>
          <p:nvPr userDrawn="1"/>
        </p:nvSpPr>
        <p:spPr>
          <a:xfrm>
            <a:off x="11595651" y="198783"/>
            <a:ext cx="490331" cy="940123"/>
          </a:xfrm>
          <a:prstGeom prst="rect">
            <a:avLst/>
          </a:prstGeom>
        </p:spPr>
        <p:txBody>
          <a:bodyPr/>
          <a:lstStyle>
            <a:defPPr>
              <a:defRPr lang="de-DE"/>
            </a:defPPr>
            <a:lvl1pPr marL="0" algn="l" defTabSz="914400" rtl="0" eaLnBrk="1" latinLnBrk="0" hangingPunct="1">
              <a:defRPr sz="2200" kern="1200">
                <a:solidFill>
                  <a:srgbClr val="016469"/>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4E00974-63E5-4E61-A13C-9F89126AE395}" type="slidenum">
              <a:rPr lang="en-US" smtClean="0"/>
              <a:pPr/>
              <a:t>‹Nr.›</a:t>
            </a:fld>
            <a:endParaRPr lang="en-US" dirty="0"/>
          </a:p>
        </p:txBody>
      </p:sp>
      <p:cxnSp>
        <p:nvCxnSpPr>
          <p:cNvPr id="11" name="Gerader Verbinder 6"/>
          <p:cNvCxnSpPr/>
          <p:nvPr userDrawn="1"/>
        </p:nvCxnSpPr>
        <p:spPr>
          <a:xfrm>
            <a:off x="518983" y="1075038"/>
            <a:ext cx="11076668"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9" name="Text Placeholder 2"/>
          <p:cNvSpPr>
            <a:spLocks noGrp="1"/>
          </p:cNvSpPr>
          <p:nvPr>
            <p:ph type="body" idx="10" hasCustomPrompt="1"/>
          </p:nvPr>
        </p:nvSpPr>
        <p:spPr>
          <a:xfrm>
            <a:off x="4257317" y="1138907"/>
            <a:ext cx="3600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12" name="Content Placeholder 3"/>
          <p:cNvSpPr>
            <a:spLocks noGrp="1"/>
          </p:cNvSpPr>
          <p:nvPr>
            <p:ph sz="half" idx="11" hasCustomPrompt="1"/>
          </p:nvPr>
        </p:nvSpPr>
        <p:spPr>
          <a:xfrm>
            <a:off x="4257317" y="1847335"/>
            <a:ext cx="3600000" cy="3200400"/>
          </a:xfrm>
        </p:spPr>
        <p:txBody>
          <a:bodyPr/>
          <a:lstStyle>
            <a:lvl1pPr>
              <a:defRPr baseline="0"/>
            </a:lvl1pPr>
          </a:lstStyle>
          <a:p>
            <a:pPr lvl="0"/>
            <a:r>
              <a:rPr lang="de-CH" noProof="0" dirty="0"/>
              <a:t>Bitte verwenden Sie mind. Schriftgrösse 30 Pt.</a:t>
            </a:r>
          </a:p>
        </p:txBody>
      </p:sp>
    </p:spTree>
    <p:extLst>
      <p:ext uri="{BB962C8B-B14F-4D97-AF65-F5344CB8AC3E}">
        <p14:creationId xmlns:p14="http://schemas.microsoft.com/office/powerpoint/2010/main" val="2100967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ECFFD-D909-D34D-8B9F-F153862A4631}"/>
              </a:ext>
            </a:extLst>
          </p:cNvPr>
          <p:cNvSpPr>
            <a:spLocks noGrp="1"/>
          </p:cNvSpPr>
          <p:nvPr>
            <p:ph type="title" hasCustomPrompt="1"/>
          </p:nvPr>
        </p:nvSpPr>
        <p:spPr>
          <a:xfrm>
            <a:off x="530086" y="198783"/>
            <a:ext cx="11065565" cy="919803"/>
          </a:xfrm>
        </p:spPr>
        <p:txBody>
          <a:bodyPr>
            <a:normAutofit/>
          </a:bodyPr>
          <a:lstStyle>
            <a:lvl1pPr>
              <a:defRPr sz="3200" b="1">
                <a:solidFill>
                  <a:srgbClr val="016469"/>
                </a:solidFill>
                <a:latin typeface="+mj-lt"/>
              </a:defRPr>
            </a:lvl1pPr>
          </a:lstStyle>
          <a:p>
            <a:r>
              <a:rPr lang="de-CH" noProof="0" dirty="0"/>
              <a:t>Seitentitel bearbeiten</a:t>
            </a:r>
          </a:p>
        </p:txBody>
      </p:sp>
      <p:sp>
        <p:nvSpPr>
          <p:cNvPr id="3" name="Inhaltsplatzhalter 2">
            <a:extLst>
              <a:ext uri="{FF2B5EF4-FFF2-40B4-BE49-F238E27FC236}">
                <a16:creationId xmlns:a16="http://schemas.microsoft.com/office/drawing/2014/main" id="{7D94157F-31D5-334F-9A9D-EF30494F153B}"/>
              </a:ext>
            </a:extLst>
          </p:cNvPr>
          <p:cNvSpPr>
            <a:spLocks noGrp="1"/>
          </p:cNvSpPr>
          <p:nvPr>
            <p:ph idx="1" hasCustomPrompt="1"/>
          </p:nvPr>
        </p:nvSpPr>
        <p:spPr>
          <a:xfrm>
            <a:off x="530087" y="1298741"/>
            <a:ext cx="11065564" cy="3727262"/>
          </a:xfrm>
        </p:spPr>
        <p:txBody>
          <a:bodyPr>
            <a:normAutofit/>
          </a:bodyPr>
          <a:lstStyle>
            <a:lvl1pPr>
              <a:lnSpc>
                <a:spcPct val="110000"/>
              </a:lnSpc>
              <a:spcBef>
                <a:spcPts val="1200"/>
              </a:spcBef>
              <a:defRPr sz="3000">
                <a:solidFill>
                  <a:schemeClr val="tx1"/>
                </a:solidFill>
              </a:defRPr>
            </a:lvl1pPr>
          </a:lstStyle>
          <a:p>
            <a:r>
              <a:rPr lang="de-CH" noProof="0" dirty="0"/>
              <a:t>Bitte verwenden Sie mind. Schriftgrösse 30 Pt.</a:t>
            </a:r>
          </a:p>
        </p:txBody>
      </p:sp>
      <p:cxnSp>
        <p:nvCxnSpPr>
          <p:cNvPr id="5" name="Gerader Verbinder 4"/>
          <p:cNvCxnSpPr/>
          <p:nvPr userDrawn="1"/>
        </p:nvCxnSpPr>
        <p:spPr>
          <a:xfrm>
            <a:off x="530086" y="1138906"/>
            <a:ext cx="1106556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41920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7337AD-D58D-0C4B-8E87-05754E7BE34D}"/>
              </a:ext>
            </a:extLst>
          </p:cNvPr>
          <p:cNvSpPr>
            <a:spLocks noGrp="1"/>
          </p:cNvSpPr>
          <p:nvPr>
            <p:ph type="title" hasCustomPrompt="1"/>
          </p:nvPr>
        </p:nvSpPr>
        <p:spPr>
          <a:xfrm>
            <a:off x="528455" y="198783"/>
            <a:ext cx="11039060" cy="3046835"/>
          </a:xfrm>
        </p:spPr>
        <p:txBody>
          <a:bodyPr anchor="b"/>
          <a:lstStyle>
            <a:lvl1pPr>
              <a:defRPr sz="4400" b="1">
                <a:solidFill>
                  <a:srgbClr val="016469"/>
                </a:solidFill>
              </a:defRPr>
            </a:lvl1pPr>
          </a:lstStyle>
          <a:p>
            <a:r>
              <a:rPr lang="de-CH" noProof="0" dirty="0"/>
              <a:t>Abschnittstitel bearbeiten</a:t>
            </a:r>
          </a:p>
        </p:txBody>
      </p:sp>
      <p:sp>
        <p:nvSpPr>
          <p:cNvPr id="3" name="Textplatzhalter 2">
            <a:extLst>
              <a:ext uri="{FF2B5EF4-FFF2-40B4-BE49-F238E27FC236}">
                <a16:creationId xmlns:a16="http://schemas.microsoft.com/office/drawing/2014/main" id="{3DF6C549-3E22-0B43-810F-EAE2DCDC022C}"/>
              </a:ext>
            </a:extLst>
          </p:cNvPr>
          <p:cNvSpPr>
            <a:spLocks noGrp="1"/>
          </p:cNvSpPr>
          <p:nvPr>
            <p:ph type="body" idx="1" hasCustomPrompt="1"/>
          </p:nvPr>
        </p:nvSpPr>
        <p:spPr>
          <a:xfrm>
            <a:off x="528455" y="3456633"/>
            <a:ext cx="11039060" cy="1572842"/>
          </a:xfrm>
        </p:spPr>
        <p:txBody>
          <a:bodyPr>
            <a:normAutofit/>
          </a:bodyPr>
          <a:lstStyle>
            <a:lvl1pPr marL="0" indent="0">
              <a:buNone/>
              <a:defRPr sz="3000" b="1">
                <a:solidFill>
                  <a:schemeClr val="tx1"/>
                </a:solidFill>
                <a:latin typeface="+mj-lt"/>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de-CH" noProof="0" dirty="0"/>
              <a:t>Untertitel bearbeiten</a:t>
            </a:r>
          </a:p>
        </p:txBody>
      </p:sp>
      <p:sp>
        <p:nvSpPr>
          <p:cNvPr id="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653867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FF0AF0-F55C-794D-BB42-6B347477D883}"/>
              </a:ext>
            </a:extLst>
          </p:cNvPr>
          <p:cNvSpPr>
            <a:spLocks noGrp="1"/>
          </p:cNvSpPr>
          <p:nvPr>
            <p:ph type="title" hasCustomPrompt="1"/>
          </p:nvPr>
        </p:nvSpPr>
        <p:spPr>
          <a:xfrm>
            <a:off x="543340" y="198783"/>
            <a:ext cx="11052312" cy="940123"/>
          </a:xfrm>
        </p:spPr>
        <p:txBody>
          <a:bodyPr>
            <a:normAutofit/>
          </a:bodyPr>
          <a:lstStyle>
            <a:lvl1pPr>
              <a:defRPr sz="3200" b="1" baseline="0">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3" name="Inhaltsplatzhalter 2">
            <a:extLst>
              <a:ext uri="{FF2B5EF4-FFF2-40B4-BE49-F238E27FC236}">
                <a16:creationId xmlns:a16="http://schemas.microsoft.com/office/drawing/2014/main" id="{73693710-7C43-984E-8607-C5147DD30CE2}"/>
              </a:ext>
            </a:extLst>
          </p:cNvPr>
          <p:cNvSpPr>
            <a:spLocks noGrp="1"/>
          </p:cNvSpPr>
          <p:nvPr>
            <p:ph sz="half" idx="1" hasCustomPrompt="1"/>
          </p:nvPr>
        </p:nvSpPr>
        <p:spPr>
          <a:xfrm>
            <a:off x="530086" y="1375376"/>
            <a:ext cx="5400000" cy="3673702"/>
          </a:xfrm>
        </p:spPr>
        <p:txBody>
          <a:bodyPr>
            <a:normAutofit/>
          </a:bodyPr>
          <a:lstStyle>
            <a:lvl1pPr>
              <a:lnSpc>
                <a:spcPct val="110000"/>
              </a:lnSpc>
              <a:defRPr sz="3000"/>
            </a:lvl1pPr>
          </a:lstStyle>
          <a:p>
            <a:r>
              <a:rPr lang="de-CH" noProof="0" dirty="0"/>
              <a:t>Bitte verwenden Sie mind. Schriftgrösse 30 Pt.</a:t>
            </a:r>
          </a:p>
        </p:txBody>
      </p:sp>
      <p:sp>
        <p:nvSpPr>
          <p:cNvPr id="4" name="Inhaltsplatzhalter 3">
            <a:extLst>
              <a:ext uri="{FF2B5EF4-FFF2-40B4-BE49-F238E27FC236}">
                <a16:creationId xmlns:a16="http://schemas.microsoft.com/office/drawing/2014/main" id="{97FD9B2B-717B-8C4C-879B-8F0CBBF5C99A}"/>
              </a:ext>
            </a:extLst>
          </p:cNvPr>
          <p:cNvSpPr>
            <a:spLocks noGrp="1"/>
          </p:cNvSpPr>
          <p:nvPr>
            <p:ph sz="half" idx="2" hasCustomPrompt="1"/>
          </p:nvPr>
        </p:nvSpPr>
        <p:spPr>
          <a:xfrm>
            <a:off x="6195651" y="1375376"/>
            <a:ext cx="5400000" cy="3673702"/>
          </a:xfrm>
        </p:spPr>
        <p:txBody>
          <a:bodyPr>
            <a:normAutofit/>
          </a:bodyPr>
          <a:lstStyle>
            <a:lvl1pPr>
              <a:lnSpc>
                <a:spcPct val="110000"/>
              </a:lnSpc>
              <a:defRPr sz="3000"/>
            </a:lvl1pPr>
          </a:lstStyle>
          <a:p>
            <a:r>
              <a:rPr lang="de-CH" noProof="0" dirty="0"/>
              <a:t>Bitte verwenden Sie mind. Schriftgrösse 30 Pt.</a:t>
            </a:r>
          </a:p>
        </p:txBody>
      </p:sp>
      <p:cxnSp>
        <p:nvCxnSpPr>
          <p:cNvPr id="8" name="Gerader Verbinder 7"/>
          <p:cNvCxnSpPr/>
          <p:nvPr userDrawn="1"/>
        </p:nvCxnSpPr>
        <p:spPr>
          <a:xfrm>
            <a:off x="530086" y="1138906"/>
            <a:ext cx="1106556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0"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3968459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24FF0AF0-F55C-794D-BB42-6B347477D883}"/>
              </a:ext>
            </a:extLst>
          </p:cNvPr>
          <p:cNvSpPr>
            <a:spLocks noGrp="1"/>
          </p:cNvSpPr>
          <p:nvPr>
            <p:ph type="title" hasCustomPrompt="1"/>
          </p:nvPr>
        </p:nvSpPr>
        <p:spPr>
          <a:xfrm>
            <a:off x="543339" y="198783"/>
            <a:ext cx="10810461" cy="940123"/>
          </a:xfrm>
        </p:spPr>
        <p:txBody>
          <a:bodyPr>
            <a:normAutofit/>
          </a:bodyPr>
          <a:lstStyle>
            <a:lvl1pPr>
              <a:defRPr sz="3200" b="1">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cxnSp>
        <p:nvCxnSpPr>
          <p:cNvPr id="7" name="Gerader Verbinder 6"/>
          <p:cNvCxnSpPr/>
          <p:nvPr userDrawn="1"/>
        </p:nvCxnSpPr>
        <p:spPr>
          <a:xfrm>
            <a:off x="530086" y="1138906"/>
            <a:ext cx="1082371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8"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822942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2641022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3432"/>
            <a:ext cx="4386469" cy="1371600"/>
          </a:xfrm>
        </p:spPr>
        <p:txBody>
          <a:bodyPr anchor="ctr"/>
          <a:lstStyle>
            <a:lvl1pPr>
              <a:defRPr sz="3200" b="1" baseline="0">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3" name="Inhaltsplatzhalter 2">
            <a:extLst>
              <a:ext uri="{FF2B5EF4-FFF2-40B4-BE49-F238E27FC236}">
                <a16:creationId xmlns:a16="http://schemas.microsoft.com/office/drawing/2014/main" id="{F8A3D7A8-B22B-B648-9A5B-1A4FF5F02E19}"/>
              </a:ext>
            </a:extLst>
          </p:cNvPr>
          <p:cNvSpPr>
            <a:spLocks noGrp="1"/>
          </p:cNvSpPr>
          <p:nvPr>
            <p:ph idx="1" hasCustomPrompt="1"/>
          </p:nvPr>
        </p:nvSpPr>
        <p:spPr>
          <a:xfrm>
            <a:off x="5181599" y="198783"/>
            <a:ext cx="6414052" cy="4837044"/>
          </a:xfrm>
        </p:spPr>
        <p:txBody>
          <a:bodyPr>
            <a:normAutofit/>
          </a:bodyPr>
          <a:lstStyle>
            <a:lvl1pPr>
              <a:lnSpc>
                <a:spcPct val="110000"/>
              </a:lnSpc>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de-CH" noProof="0" dirty="0"/>
              <a:t>Bitte verwenden Sie mind. Schriftgrösse 30 Pt.</a:t>
            </a:r>
          </a:p>
        </p:txBody>
      </p:sp>
      <p:sp>
        <p:nvSpPr>
          <p:cNvPr id="4"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738366"/>
            <a:ext cx="4386469" cy="3297462"/>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7" y="1575080"/>
            <a:ext cx="4386469"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037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BBB717B3-AFFC-964D-9CF1-A8672DEDAA5B}"/>
              </a:ext>
            </a:extLst>
          </p:cNvPr>
          <p:cNvSpPr>
            <a:spLocks noGrp="1"/>
          </p:cNvSpPr>
          <p:nvPr>
            <p:ph type="pic" idx="1"/>
          </p:nvPr>
        </p:nvSpPr>
        <p:spPr>
          <a:xfrm>
            <a:off x="7937938" y="198784"/>
            <a:ext cx="3657712" cy="4837044"/>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de-DE"/>
              <a:t>Bild durch Klicken auf Symbol hinzufügen</a:t>
            </a:r>
            <a:endParaRPr lang="de-DE" dirty="0"/>
          </a:p>
        </p:txBody>
      </p:sp>
      <p:sp>
        <p:nvSpPr>
          <p:cNvPr id="8"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8784"/>
            <a:ext cx="7202899" cy="940122"/>
          </a:xfrm>
        </p:spPr>
        <p:txBody>
          <a:bodyPr anchor="ctr"/>
          <a:lstStyle>
            <a:lvl1pPr>
              <a:defRPr sz="3200" b="1">
                <a:solidFill>
                  <a:srgbClr val="016469"/>
                </a:solidFill>
              </a:defRPr>
            </a:lvl1pPr>
          </a:lstStyle>
          <a:p>
            <a:r>
              <a:rPr lang="de-DE" noProof="0" dirty="0"/>
              <a:t>Seitentitel bearbeiten</a:t>
            </a:r>
            <a:endParaRPr lang="de-CH" noProof="0" dirty="0"/>
          </a:p>
        </p:txBody>
      </p:sp>
      <p:sp>
        <p:nvSpPr>
          <p:cNvPr id="9"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371600"/>
            <a:ext cx="7202899" cy="3650975"/>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7" y="1164269"/>
            <a:ext cx="7202900"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1"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4E00974-63E5-4E61-A13C-9F89126AE395}" type="slidenum">
              <a:rPr kumimoji="0" lang="en-US" sz="2200" b="0" i="0" u="none" strike="noStrike" kern="1200" cap="none" spc="0" normalizeH="0" baseline="0" noProof="0" smtClean="0">
                <a:ln>
                  <a:noFill/>
                </a:ln>
                <a:solidFill>
                  <a:srgbClr val="016469"/>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en-US" sz="2200" b="0" i="0" u="none" strike="noStrike" kern="1200" cap="none" spc="0" normalizeH="0" baseline="0" noProof="0" dirty="0">
              <a:ln>
                <a:noFill/>
              </a:ln>
              <a:solidFill>
                <a:srgbClr val="016469"/>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89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BBB717B3-AFFC-964D-9CF1-A8672DEDAA5B}"/>
              </a:ext>
            </a:extLst>
          </p:cNvPr>
          <p:cNvSpPr>
            <a:spLocks noGrp="1"/>
          </p:cNvSpPr>
          <p:nvPr>
            <p:ph type="pic" idx="1"/>
          </p:nvPr>
        </p:nvSpPr>
        <p:spPr>
          <a:xfrm>
            <a:off x="5181599" y="198784"/>
            <a:ext cx="6414051" cy="4837044"/>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de-DE"/>
              <a:t>Bild durch Klicken auf Symbol hinzufügen</a:t>
            </a:r>
            <a:endParaRPr lang="de-DE" dirty="0"/>
          </a:p>
        </p:txBody>
      </p:sp>
      <p:sp>
        <p:nvSpPr>
          <p:cNvPr id="8"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8784"/>
            <a:ext cx="4386469" cy="1371600"/>
          </a:xfrm>
        </p:spPr>
        <p:txBody>
          <a:bodyPr anchor="ctr"/>
          <a:lstStyle>
            <a:lvl1pPr>
              <a:defRPr sz="3200" b="1">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9"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718268"/>
            <a:ext cx="4386469" cy="3304307"/>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6" y="1570384"/>
            <a:ext cx="4386469"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1"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416693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9D3CA25-BBB6-D449-BF1A-993CE3235F45}"/>
              </a:ext>
            </a:extLst>
          </p:cNvPr>
          <p:cNvSpPr>
            <a:spLocks noGrp="1"/>
          </p:cNvSpPr>
          <p:nvPr>
            <p:ph type="title"/>
          </p:nvPr>
        </p:nvSpPr>
        <p:spPr>
          <a:xfrm>
            <a:off x="543339" y="365127"/>
            <a:ext cx="10810461" cy="1325563"/>
          </a:xfrm>
          <a:prstGeom prst="rect">
            <a:avLst/>
          </a:prstGeom>
        </p:spPr>
        <p:txBody>
          <a:bodyPr vert="horz" lIns="91440" tIns="45720" rIns="91440" bIns="45720" rtlCol="0" anchor="ctr">
            <a:normAutofit/>
          </a:bodyPr>
          <a:lstStyle/>
          <a:p>
            <a:r>
              <a:rPr lang="de-CH" noProof="0" dirty="0"/>
              <a:t>Modifier le format du titre maître</a:t>
            </a:r>
          </a:p>
        </p:txBody>
      </p:sp>
      <p:sp>
        <p:nvSpPr>
          <p:cNvPr id="3" name="Textplatzhalter 2">
            <a:extLst>
              <a:ext uri="{FF2B5EF4-FFF2-40B4-BE49-F238E27FC236}">
                <a16:creationId xmlns:a16="http://schemas.microsoft.com/office/drawing/2014/main" id="{80132B9D-EBCB-6E42-AF60-AA6D3276F9DA}"/>
              </a:ext>
            </a:extLst>
          </p:cNvPr>
          <p:cNvSpPr>
            <a:spLocks noGrp="1"/>
          </p:cNvSpPr>
          <p:nvPr>
            <p:ph type="body" idx="1"/>
          </p:nvPr>
        </p:nvSpPr>
        <p:spPr>
          <a:xfrm>
            <a:off x="543339" y="1825625"/>
            <a:ext cx="10810461" cy="3232375"/>
          </a:xfrm>
          <a:prstGeom prst="rect">
            <a:avLst/>
          </a:prstGeom>
        </p:spPr>
        <p:txBody>
          <a:bodyPr vert="horz" lIns="91440" tIns="45720" rIns="91440" bIns="45720" rtlCol="0">
            <a:normAutofit/>
          </a:bodyPr>
          <a:lstStyle/>
          <a:p>
            <a:r>
              <a:rPr lang="de-CH" noProof="0" dirty="0"/>
              <a:t>Modifier le format du texte maître
Deuxième niveau
Troisième niveau
Quatrième niveau
Cinquième niveau</a:t>
            </a:r>
          </a:p>
        </p:txBody>
      </p:sp>
      <p:sp>
        <p:nvSpPr>
          <p:cNvPr id="7" name="Rechteck 6">
            <a:extLst>
              <a:ext uri="{FF2B5EF4-FFF2-40B4-BE49-F238E27FC236}">
                <a16:creationId xmlns:a16="http://schemas.microsoft.com/office/drawing/2014/main" id="{291680F1-3B9E-3340-BBC1-188BC41A8A4C}"/>
              </a:ext>
            </a:extLst>
          </p:cNvPr>
          <p:cNvSpPr/>
          <p:nvPr userDrawn="1"/>
        </p:nvSpPr>
        <p:spPr>
          <a:xfrm>
            <a:off x="0" y="5058000"/>
            <a:ext cx="12192000" cy="1800000"/>
          </a:xfrm>
          <a:prstGeom prst="rect">
            <a:avLst/>
          </a:prstGeom>
          <a:solidFill>
            <a:srgbClr val="0044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noProof="0" dirty="0">
                <a:solidFill>
                  <a:schemeClr val="bg1"/>
                </a:solidFill>
              </a:rPr>
              <a:t>Veuillez laisser la place au sous-titrage en direct.</a:t>
            </a:r>
          </a:p>
        </p:txBody>
      </p:sp>
    </p:spTree>
    <p:extLst>
      <p:ext uri="{BB962C8B-B14F-4D97-AF65-F5344CB8AC3E}">
        <p14:creationId xmlns:p14="http://schemas.microsoft.com/office/powerpoint/2010/main" val="2516402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65" r:id="rId8"/>
    <p:sldLayoutId id="2147483657" r:id="rId9"/>
    <p:sldLayoutId id="2147483663" r:id="rId10"/>
    <p:sldLayoutId id="2147483666" r:id="rId11"/>
  </p:sldLayoutIdLst>
  <p:hf hdr="0" ftr="0" dt="0"/>
  <p:txStyles>
    <p:titleStyle>
      <a:lvl1pPr algn="l" defTabSz="914377" rtl="0" eaLnBrk="1" latinLnBrk="0" hangingPunct="1">
        <a:lnSpc>
          <a:spcPct val="90000"/>
        </a:lnSpc>
        <a:spcBef>
          <a:spcPct val="0"/>
        </a:spcBef>
        <a:buNone/>
        <a:defRPr sz="3200" b="1" kern="1200">
          <a:solidFill>
            <a:srgbClr val="016469"/>
          </a:solidFill>
          <a:latin typeface="+mj-lt"/>
          <a:ea typeface="+mj-ea"/>
          <a:cs typeface="+mj-cs"/>
        </a:defRPr>
      </a:lvl1pPr>
    </p:titleStyle>
    <p:bodyStyle>
      <a:lvl1pPr marL="228594" indent="-228594" algn="l" defTabSz="914377" rtl="0" eaLnBrk="1" latinLnBrk="0" hangingPunct="1">
        <a:lnSpc>
          <a:spcPct val="110000"/>
        </a:lnSpc>
        <a:spcBef>
          <a:spcPts val="1000"/>
        </a:spcBef>
        <a:buFont typeface="Arial" panose="020B0604020202020204" pitchFamily="34" charset="0"/>
        <a:buChar char="•"/>
        <a:defRPr sz="30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fr-CH" noProof="0" dirty="0"/>
              <a:t>Bases juridiques pour le triage</a:t>
            </a:r>
            <a:br>
              <a:rPr lang="fr-CH" noProof="0" dirty="0"/>
            </a:br>
            <a:r>
              <a:rPr lang="fr-CH" noProof="0" dirty="0" err="1"/>
              <a:t>Triage</a:t>
            </a:r>
            <a:r>
              <a:rPr lang="fr-CH" noProof="0" dirty="0"/>
              <a:t> pour les soins médicaux</a:t>
            </a:r>
            <a:br>
              <a:rPr lang="fr-CH" noProof="0" dirty="0"/>
            </a:br>
            <a:r>
              <a:rPr lang="fr-CH" noProof="0" dirty="0"/>
              <a:t>Traitements</a:t>
            </a:r>
          </a:p>
        </p:txBody>
      </p:sp>
      <p:sp>
        <p:nvSpPr>
          <p:cNvPr id="3" name="Untertitel 2"/>
          <p:cNvSpPr>
            <a:spLocks noGrp="1"/>
          </p:cNvSpPr>
          <p:nvPr>
            <p:ph type="subTitle" idx="1"/>
          </p:nvPr>
        </p:nvSpPr>
        <p:spPr/>
        <p:txBody>
          <a:bodyPr/>
          <a:lstStyle/>
          <a:p>
            <a:r>
              <a:rPr lang="fr-CH" noProof="0" dirty="0"/>
              <a:t>Elisabeth </a:t>
            </a:r>
            <a:r>
              <a:rPr lang="fr-CH" noProof="0" dirty="0" err="1"/>
              <a:t>Joller</a:t>
            </a:r>
            <a:r>
              <a:rPr lang="fr-CH" noProof="0" dirty="0"/>
              <a:t>, docteur en droit, avocate</a:t>
            </a:r>
          </a:p>
          <a:p>
            <a:r>
              <a:rPr lang="fr-CH" noProof="0" dirty="0"/>
              <a:t>Université de Fribourg, Institut du Fédéralisme</a:t>
            </a:r>
          </a:p>
        </p:txBody>
      </p:sp>
    </p:spTree>
    <p:extLst>
      <p:ext uri="{BB962C8B-B14F-4D97-AF65-F5344CB8AC3E}">
        <p14:creationId xmlns:p14="http://schemas.microsoft.com/office/powerpoint/2010/main" val="3974420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F2377-3520-62A6-DFCA-CBA9E5E6196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9EA142D-120D-1732-C022-2CC155EFC4F0}"/>
              </a:ext>
            </a:extLst>
          </p:cNvPr>
          <p:cNvSpPr>
            <a:spLocks noGrp="1"/>
          </p:cNvSpPr>
          <p:nvPr>
            <p:ph type="title"/>
          </p:nvPr>
        </p:nvSpPr>
        <p:spPr/>
        <p:txBody>
          <a:bodyPr/>
          <a:lstStyle/>
          <a:p>
            <a:r>
              <a:rPr lang="fr-CH" noProof="0" dirty="0"/>
              <a:t>Cadre juridique en vigueur</a:t>
            </a:r>
          </a:p>
        </p:txBody>
      </p:sp>
      <p:sp>
        <p:nvSpPr>
          <p:cNvPr id="3" name="Inhaltsplatzhalter 2">
            <a:extLst>
              <a:ext uri="{FF2B5EF4-FFF2-40B4-BE49-F238E27FC236}">
                <a16:creationId xmlns:a16="http://schemas.microsoft.com/office/drawing/2014/main" id="{CB320BEE-FEF9-81DC-79BC-F9EC8DF8F3BE}"/>
              </a:ext>
            </a:extLst>
          </p:cNvPr>
          <p:cNvSpPr>
            <a:spLocks noGrp="1"/>
          </p:cNvSpPr>
          <p:nvPr>
            <p:ph idx="1"/>
          </p:nvPr>
        </p:nvSpPr>
        <p:spPr/>
        <p:txBody>
          <a:bodyPr>
            <a:normAutofit/>
          </a:bodyPr>
          <a:lstStyle/>
          <a:p>
            <a:r>
              <a:rPr lang="fr-CH" noProof="0" dirty="0"/>
              <a:t>Les obligations professionnelles des médecins selon l'art. 40 </a:t>
            </a:r>
            <a:r>
              <a:rPr lang="fr-CH" noProof="0" dirty="0" err="1"/>
              <a:t>LPMéd</a:t>
            </a:r>
            <a:r>
              <a:rPr lang="fr-CH" noProof="0" dirty="0"/>
              <a:t> s'appliquent, à savoir</a:t>
            </a:r>
          </a:p>
          <a:p>
            <a:pPr marL="534988" indent="-227013">
              <a:spcAft>
                <a:spcPts val="1200"/>
              </a:spcAft>
              <a:buFontTx/>
              <a:buChar char="-"/>
            </a:pPr>
            <a:r>
              <a:rPr lang="fr-CH" noProof="0" dirty="0"/>
              <a:t>Obligation d'agir avec soin et diligence </a:t>
            </a:r>
            <a:r>
              <a:rPr lang="fr-CH" noProof="0" dirty="0">
                <a:sym typeface="Wingdings" panose="05000000000000000000" pitchFamily="2" charset="2"/>
              </a:rPr>
              <a:t> Respect des principes fondamentaux de l'éthique médicale</a:t>
            </a:r>
          </a:p>
          <a:p>
            <a:pPr marL="534988" indent="-227013">
              <a:buFontTx/>
              <a:buChar char="-"/>
            </a:pPr>
            <a:r>
              <a:rPr lang="fr-CH" noProof="0" dirty="0">
                <a:sym typeface="Wingdings" panose="05000000000000000000" pitchFamily="2" charset="2"/>
              </a:rPr>
              <a:t>Obligation de respecter les droits des patients, notamment les droits fondamentaux</a:t>
            </a:r>
          </a:p>
          <a:p>
            <a:pPr>
              <a:buFontTx/>
              <a:buChar char="-"/>
            </a:pPr>
            <a:endParaRPr lang="fr-CH" noProof="0" dirty="0"/>
          </a:p>
          <a:p>
            <a:pPr>
              <a:buFontTx/>
              <a:buChar char="-"/>
            </a:pPr>
            <a:endParaRPr lang="fr-CH" noProof="0" dirty="0"/>
          </a:p>
          <a:p>
            <a:pPr marL="0" indent="0">
              <a:buNone/>
            </a:pPr>
            <a:endParaRPr lang="fr-CH" noProof="0" dirty="0"/>
          </a:p>
        </p:txBody>
      </p:sp>
      <p:sp>
        <p:nvSpPr>
          <p:cNvPr id="4" name="Foliennummernplatzhalter 3">
            <a:extLst>
              <a:ext uri="{FF2B5EF4-FFF2-40B4-BE49-F238E27FC236}">
                <a16:creationId xmlns:a16="http://schemas.microsoft.com/office/drawing/2014/main" id="{71B0F757-F5CE-02DB-456F-C6D16F11EBBC}"/>
              </a:ext>
            </a:extLst>
          </p:cNvPr>
          <p:cNvSpPr>
            <a:spLocks noGrp="1"/>
          </p:cNvSpPr>
          <p:nvPr>
            <p:ph type="sldNum" sz="quarter" idx="10"/>
          </p:nvPr>
        </p:nvSpPr>
        <p:spPr/>
        <p:txBody>
          <a:bodyPr/>
          <a:lstStyle/>
          <a:p>
            <a:fld id="{44E00974-63E5-4E61-A13C-9F89126AE395}" type="slidenum">
              <a:rPr lang="fr-CH" noProof="0" smtClean="0"/>
              <a:t>10</a:t>
            </a:fld>
            <a:endParaRPr lang="fr-CH" noProof="0" dirty="0"/>
          </a:p>
        </p:txBody>
      </p:sp>
    </p:spTree>
    <p:extLst>
      <p:ext uri="{BB962C8B-B14F-4D97-AF65-F5344CB8AC3E}">
        <p14:creationId xmlns:p14="http://schemas.microsoft.com/office/powerpoint/2010/main" val="54010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EF1C2-D3CA-71CF-EB46-5DF84ACF409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0BDECB7-9305-17C5-8DAF-8EDE0836D4C1}"/>
              </a:ext>
            </a:extLst>
          </p:cNvPr>
          <p:cNvSpPr>
            <a:spLocks noGrp="1"/>
          </p:cNvSpPr>
          <p:nvPr>
            <p:ph type="title"/>
          </p:nvPr>
        </p:nvSpPr>
        <p:spPr/>
        <p:txBody>
          <a:bodyPr/>
          <a:lstStyle/>
          <a:p>
            <a:r>
              <a:rPr lang="fr-CH" noProof="0" dirty="0"/>
              <a:t>Cadre juridique en vigueur</a:t>
            </a:r>
          </a:p>
        </p:txBody>
      </p:sp>
      <p:sp>
        <p:nvSpPr>
          <p:cNvPr id="3" name="Inhaltsplatzhalter 2">
            <a:extLst>
              <a:ext uri="{FF2B5EF4-FFF2-40B4-BE49-F238E27FC236}">
                <a16:creationId xmlns:a16="http://schemas.microsoft.com/office/drawing/2014/main" id="{FAC71FD7-F83D-2676-982A-BE5859C48BFA}"/>
              </a:ext>
            </a:extLst>
          </p:cNvPr>
          <p:cNvSpPr>
            <a:spLocks noGrp="1"/>
          </p:cNvSpPr>
          <p:nvPr>
            <p:ph idx="1"/>
          </p:nvPr>
        </p:nvSpPr>
        <p:spPr/>
        <p:txBody>
          <a:bodyPr>
            <a:normAutofit/>
          </a:bodyPr>
          <a:lstStyle/>
          <a:p>
            <a:pPr>
              <a:spcAft>
                <a:spcPts val="1800"/>
              </a:spcAft>
            </a:pPr>
            <a:r>
              <a:rPr lang="fr-CH" noProof="0" dirty="0"/>
              <a:t>Concrétisation des devoirs professionnels des médecins dans les directives médico-éthiques de l'Académie Suisse des Sciences Médicales (ASSM)</a:t>
            </a:r>
          </a:p>
          <a:p>
            <a:r>
              <a:rPr lang="fr-CH" noProof="0" dirty="0">
                <a:sym typeface="Wingdings" panose="05000000000000000000" pitchFamily="2" charset="2"/>
              </a:rPr>
              <a:t>Directives pertinentes : Mesures de médecine intensive (2013) ; Triage en médecine intensive en cas de pénurie exceptionnelle de ressources (2020/2021)</a:t>
            </a:r>
          </a:p>
          <a:p>
            <a:pPr>
              <a:buFontTx/>
              <a:buChar char="-"/>
            </a:pPr>
            <a:endParaRPr lang="fr-CH" noProof="0" dirty="0"/>
          </a:p>
          <a:p>
            <a:pPr>
              <a:buFontTx/>
              <a:buChar char="-"/>
            </a:pPr>
            <a:endParaRPr lang="fr-CH" noProof="0" dirty="0"/>
          </a:p>
          <a:p>
            <a:pPr marL="0" indent="0">
              <a:buNone/>
            </a:pPr>
            <a:endParaRPr lang="fr-CH" noProof="0" dirty="0"/>
          </a:p>
        </p:txBody>
      </p:sp>
      <p:sp>
        <p:nvSpPr>
          <p:cNvPr id="4" name="Foliennummernplatzhalter 3">
            <a:extLst>
              <a:ext uri="{FF2B5EF4-FFF2-40B4-BE49-F238E27FC236}">
                <a16:creationId xmlns:a16="http://schemas.microsoft.com/office/drawing/2014/main" id="{9827B943-04CB-DCE3-CA99-F986A5B900F5}"/>
              </a:ext>
            </a:extLst>
          </p:cNvPr>
          <p:cNvSpPr>
            <a:spLocks noGrp="1"/>
          </p:cNvSpPr>
          <p:nvPr>
            <p:ph type="sldNum" sz="quarter" idx="10"/>
          </p:nvPr>
        </p:nvSpPr>
        <p:spPr/>
        <p:txBody>
          <a:bodyPr/>
          <a:lstStyle/>
          <a:p>
            <a:fld id="{44E00974-63E5-4E61-A13C-9F89126AE395}" type="slidenum">
              <a:rPr lang="fr-CH" noProof="0" smtClean="0"/>
              <a:t>11</a:t>
            </a:fld>
            <a:endParaRPr lang="fr-CH" noProof="0" dirty="0"/>
          </a:p>
        </p:txBody>
      </p:sp>
    </p:spTree>
    <p:extLst>
      <p:ext uri="{BB962C8B-B14F-4D97-AF65-F5344CB8AC3E}">
        <p14:creationId xmlns:p14="http://schemas.microsoft.com/office/powerpoint/2010/main" val="3843221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B575D-EC10-7514-EA3E-D1F69E29549C}"/>
              </a:ext>
            </a:extLst>
          </p:cNvPr>
          <p:cNvSpPr>
            <a:spLocks noGrp="1"/>
          </p:cNvSpPr>
          <p:nvPr>
            <p:ph type="title"/>
          </p:nvPr>
        </p:nvSpPr>
        <p:spPr/>
        <p:txBody>
          <a:bodyPr/>
          <a:lstStyle/>
          <a:p>
            <a:r>
              <a:rPr lang="fr-CH" noProof="0" dirty="0"/>
              <a:t>Cadre juridique en vigueur</a:t>
            </a:r>
          </a:p>
        </p:txBody>
      </p:sp>
      <p:sp>
        <p:nvSpPr>
          <p:cNvPr id="3" name="Inhaltsplatzhalter 2">
            <a:extLst>
              <a:ext uri="{FF2B5EF4-FFF2-40B4-BE49-F238E27FC236}">
                <a16:creationId xmlns:a16="http://schemas.microsoft.com/office/drawing/2014/main" id="{35728D03-A873-1977-A0A2-1E51DD2CE336}"/>
              </a:ext>
            </a:extLst>
          </p:cNvPr>
          <p:cNvSpPr>
            <a:spLocks noGrp="1"/>
          </p:cNvSpPr>
          <p:nvPr>
            <p:ph idx="1"/>
          </p:nvPr>
        </p:nvSpPr>
        <p:spPr/>
        <p:txBody>
          <a:bodyPr/>
          <a:lstStyle/>
          <a:p>
            <a:r>
              <a:rPr lang="fr-CH" noProof="0" dirty="0"/>
              <a:t>Caractère obligatoire des directives de l'ASSM ?</a:t>
            </a:r>
          </a:p>
          <a:p>
            <a:pPr marL="446088" indent="-227013">
              <a:spcAft>
                <a:spcPts val="1200"/>
              </a:spcAft>
              <a:buFontTx/>
              <a:buChar char="-"/>
            </a:pPr>
            <a:r>
              <a:rPr lang="fr-CH" noProof="0" dirty="0"/>
              <a:t>Partiellement qualifié de "recommandations non contraignantes</a:t>
            </a:r>
          </a:p>
          <a:p>
            <a:pPr marL="446088" indent="-227013">
              <a:buFontTx/>
              <a:buChar char="-"/>
            </a:pPr>
            <a:r>
              <a:rPr lang="fr-CH" noProof="0" dirty="0"/>
              <a:t>Pertinence juridique : les directives de l'ASSM sont partiellement déclarées règles professionnelles dans le code de déontologie de la FMH ; sont utilisées par les tribunaux pour concrétiser les obligations professionnelles des médecins selon l'art. 40 </a:t>
            </a:r>
            <a:r>
              <a:rPr lang="fr-CH" noProof="0" dirty="0" err="1"/>
              <a:t>LPMéd</a:t>
            </a:r>
            <a:r>
              <a:rPr lang="fr-CH" noProof="0" dirty="0"/>
              <a:t>.</a:t>
            </a:r>
          </a:p>
        </p:txBody>
      </p:sp>
      <p:sp>
        <p:nvSpPr>
          <p:cNvPr id="4" name="Foliennummernplatzhalter 3">
            <a:extLst>
              <a:ext uri="{FF2B5EF4-FFF2-40B4-BE49-F238E27FC236}">
                <a16:creationId xmlns:a16="http://schemas.microsoft.com/office/drawing/2014/main" id="{BBCAB317-AB93-407B-20FF-14AF68AF0E4F}"/>
              </a:ext>
            </a:extLst>
          </p:cNvPr>
          <p:cNvSpPr>
            <a:spLocks noGrp="1"/>
          </p:cNvSpPr>
          <p:nvPr>
            <p:ph type="sldNum" sz="quarter" idx="10"/>
          </p:nvPr>
        </p:nvSpPr>
        <p:spPr/>
        <p:txBody>
          <a:bodyPr/>
          <a:lstStyle/>
          <a:p>
            <a:fld id="{44E00974-63E5-4E61-A13C-9F89126AE395}" type="slidenum">
              <a:rPr lang="fr-CH" noProof="0" smtClean="0"/>
              <a:t>12</a:t>
            </a:fld>
            <a:endParaRPr lang="fr-CH" noProof="0" dirty="0"/>
          </a:p>
        </p:txBody>
      </p:sp>
    </p:spTree>
    <p:extLst>
      <p:ext uri="{BB962C8B-B14F-4D97-AF65-F5344CB8AC3E}">
        <p14:creationId xmlns:p14="http://schemas.microsoft.com/office/powerpoint/2010/main" val="90424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87A90A-F911-A0E7-C7BB-8B1F26879EE5}"/>
              </a:ext>
            </a:extLst>
          </p:cNvPr>
          <p:cNvSpPr>
            <a:spLocks noGrp="1"/>
          </p:cNvSpPr>
          <p:nvPr>
            <p:ph type="title"/>
          </p:nvPr>
        </p:nvSpPr>
        <p:spPr/>
        <p:txBody>
          <a:bodyPr/>
          <a:lstStyle/>
          <a:p>
            <a:r>
              <a:rPr lang="fr-CH" noProof="0" dirty="0"/>
              <a:t>Critères d'attribution selon les directives de l'ASSM</a:t>
            </a:r>
          </a:p>
        </p:txBody>
      </p:sp>
      <p:sp>
        <p:nvSpPr>
          <p:cNvPr id="3" name="Inhaltsplatzhalter 2">
            <a:extLst>
              <a:ext uri="{FF2B5EF4-FFF2-40B4-BE49-F238E27FC236}">
                <a16:creationId xmlns:a16="http://schemas.microsoft.com/office/drawing/2014/main" id="{8F5C5BDB-52C3-40A1-0C9A-0347CD2508EF}"/>
              </a:ext>
            </a:extLst>
          </p:cNvPr>
          <p:cNvSpPr>
            <a:spLocks noGrp="1"/>
          </p:cNvSpPr>
          <p:nvPr>
            <p:ph idx="1"/>
          </p:nvPr>
        </p:nvSpPr>
        <p:spPr/>
        <p:txBody>
          <a:bodyPr/>
          <a:lstStyle/>
          <a:p>
            <a:pPr>
              <a:spcAft>
                <a:spcPts val="1800"/>
              </a:spcAft>
            </a:pPr>
            <a:r>
              <a:rPr lang="fr-CH" noProof="0" dirty="0"/>
              <a:t>Objectif : sauver le plus grand nombre de vies, minimiser les décès </a:t>
            </a:r>
            <a:r>
              <a:rPr lang="fr-CH" noProof="0" dirty="0">
                <a:sym typeface="Wingdings" panose="05000000000000000000" pitchFamily="2" charset="2"/>
              </a:rPr>
              <a:t> Allocation orientée vers l'utilité</a:t>
            </a:r>
            <a:endParaRPr lang="fr-CH" noProof="0" dirty="0"/>
          </a:p>
          <a:p>
            <a:r>
              <a:rPr lang="fr-CH" noProof="0" dirty="0"/>
              <a:t>Critères d'allocation prioritaires en cas de surcharge : pronostic de survie à court terme, dépenses prévisibles en soins intensifs</a:t>
            </a:r>
          </a:p>
          <a:p>
            <a:endParaRPr lang="fr-CH" noProof="0" dirty="0"/>
          </a:p>
        </p:txBody>
      </p:sp>
      <p:sp>
        <p:nvSpPr>
          <p:cNvPr id="4" name="Foliennummernplatzhalter 3">
            <a:extLst>
              <a:ext uri="{FF2B5EF4-FFF2-40B4-BE49-F238E27FC236}">
                <a16:creationId xmlns:a16="http://schemas.microsoft.com/office/drawing/2014/main" id="{8ED51343-A1B5-3722-919C-0A9E85822FED}"/>
              </a:ext>
            </a:extLst>
          </p:cNvPr>
          <p:cNvSpPr>
            <a:spLocks noGrp="1"/>
          </p:cNvSpPr>
          <p:nvPr>
            <p:ph type="sldNum" sz="quarter" idx="10"/>
          </p:nvPr>
        </p:nvSpPr>
        <p:spPr/>
        <p:txBody>
          <a:bodyPr/>
          <a:lstStyle/>
          <a:p>
            <a:fld id="{44E00974-63E5-4E61-A13C-9F89126AE395}" type="slidenum">
              <a:rPr lang="fr-CH" noProof="0" smtClean="0"/>
              <a:t>13</a:t>
            </a:fld>
            <a:endParaRPr lang="fr-CH" noProof="0" dirty="0"/>
          </a:p>
        </p:txBody>
      </p:sp>
    </p:spTree>
    <p:extLst>
      <p:ext uri="{BB962C8B-B14F-4D97-AF65-F5344CB8AC3E}">
        <p14:creationId xmlns:p14="http://schemas.microsoft.com/office/powerpoint/2010/main" val="3470293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05D176-E51C-F7D7-029A-2274B4CB3B95}"/>
              </a:ext>
            </a:extLst>
          </p:cNvPr>
          <p:cNvSpPr>
            <a:spLocks noGrp="1"/>
          </p:cNvSpPr>
          <p:nvPr>
            <p:ph type="title"/>
          </p:nvPr>
        </p:nvSpPr>
        <p:spPr/>
        <p:txBody>
          <a:bodyPr/>
          <a:lstStyle/>
          <a:p>
            <a:r>
              <a:rPr lang="fr-CH" noProof="0" dirty="0"/>
              <a:t>Critères d'attribution selon les directives de l'ASSM</a:t>
            </a:r>
          </a:p>
        </p:txBody>
      </p:sp>
      <p:sp>
        <p:nvSpPr>
          <p:cNvPr id="3" name="Inhaltsplatzhalter 2">
            <a:extLst>
              <a:ext uri="{FF2B5EF4-FFF2-40B4-BE49-F238E27FC236}">
                <a16:creationId xmlns:a16="http://schemas.microsoft.com/office/drawing/2014/main" id="{73835193-5A11-1CE0-CCCF-F68F60D66F67}"/>
              </a:ext>
            </a:extLst>
          </p:cNvPr>
          <p:cNvSpPr>
            <a:spLocks noGrp="1"/>
          </p:cNvSpPr>
          <p:nvPr>
            <p:ph idx="1"/>
          </p:nvPr>
        </p:nvSpPr>
        <p:spPr/>
        <p:txBody>
          <a:bodyPr/>
          <a:lstStyle/>
          <a:p>
            <a:pPr>
              <a:spcAft>
                <a:spcPts val="1800"/>
              </a:spcAft>
            </a:pPr>
            <a:r>
              <a:rPr lang="fr-CH" noProof="0" dirty="0"/>
              <a:t>Exclusion de l'âge, du handicap, de la démence et d'autres caractéristiques des patients comme critères d'attribution directs</a:t>
            </a:r>
          </a:p>
          <a:p>
            <a:r>
              <a:rPr lang="fr-CH" noProof="0" dirty="0"/>
              <a:t>Mais : ces caractéristiques peuvent avoir une influence sur le pronostic et sont alors prises en compte en tant que critère médical pertinent.</a:t>
            </a:r>
          </a:p>
        </p:txBody>
      </p:sp>
      <p:sp>
        <p:nvSpPr>
          <p:cNvPr id="4" name="Foliennummernplatzhalter 3">
            <a:extLst>
              <a:ext uri="{FF2B5EF4-FFF2-40B4-BE49-F238E27FC236}">
                <a16:creationId xmlns:a16="http://schemas.microsoft.com/office/drawing/2014/main" id="{78B9D70B-EF59-C932-CF4A-CD573E651E3B}"/>
              </a:ext>
            </a:extLst>
          </p:cNvPr>
          <p:cNvSpPr>
            <a:spLocks noGrp="1"/>
          </p:cNvSpPr>
          <p:nvPr>
            <p:ph type="sldNum" sz="quarter" idx="10"/>
          </p:nvPr>
        </p:nvSpPr>
        <p:spPr/>
        <p:txBody>
          <a:bodyPr/>
          <a:lstStyle/>
          <a:p>
            <a:fld id="{44E00974-63E5-4E61-A13C-9F89126AE395}" type="slidenum">
              <a:rPr lang="fr-CH" noProof="0" smtClean="0"/>
              <a:t>14</a:t>
            </a:fld>
            <a:endParaRPr lang="fr-CH" noProof="0" dirty="0"/>
          </a:p>
        </p:txBody>
      </p:sp>
    </p:spTree>
    <p:extLst>
      <p:ext uri="{BB962C8B-B14F-4D97-AF65-F5344CB8AC3E}">
        <p14:creationId xmlns:p14="http://schemas.microsoft.com/office/powerpoint/2010/main" val="1396243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0E48ED-0E55-6A13-A2EB-474CF266F9E6}"/>
              </a:ext>
            </a:extLst>
          </p:cNvPr>
          <p:cNvSpPr>
            <a:spLocks noGrp="1"/>
          </p:cNvSpPr>
          <p:nvPr>
            <p:ph type="title"/>
          </p:nvPr>
        </p:nvSpPr>
        <p:spPr/>
        <p:txBody>
          <a:bodyPr/>
          <a:lstStyle/>
          <a:p>
            <a:r>
              <a:rPr lang="fr-CH" noProof="0" dirty="0"/>
              <a:t>Critères d'attribution selon les directives de l'ASSM</a:t>
            </a:r>
          </a:p>
        </p:txBody>
      </p:sp>
      <p:sp>
        <p:nvSpPr>
          <p:cNvPr id="3" name="Inhaltsplatzhalter 2">
            <a:extLst>
              <a:ext uri="{FF2B5EF4-FFF2-40B4-BE49-F238E27FC236}">
                <a16:creationId xmlns:a16="http://schemas.microsoft.com/office/drawing/2014/main" id="{A193D10F-8DA3-1C3F-D0F0-51771391E5C7}"/>
              </a:ext>
            </a:extLst>
          </p:cNvPr>
          <p:cNvSpPr>
            <a:spLocks noGrp="1"/>
          </p:cNvSpPr>
          <p:nvPr>
            <p:ph idx="1"/>
          </p:nvPr>
        </p:nvSpPr>
        <p:spPr/>
        <p:txBody>
          <a:bodyPr/>
          <a:lstStyle/>
          <a:p>
            <a:pPr>
              <a:spcAft>
                <a:spcPts val="1800"/>
              </a:spcAft>
            </a:pPr>
            <a:r>
              <a:rPr lang="fr-CH" noProof="0" dirty="0"/>
              <a:t>Formulation de critères de non-admission directement liés à l'âge et au handicap</a:t>
            </a:r>
          </a:p>
          <a:p>
            <a:pPr marL="0" indent="0">
              <a:buNone/>
            </a:pPr>
            <a:r>
              <a:rPr lang="fr-CH" noProof="0" dirty="0">
                <a:sym typeface="Wingdings" panose="05000000000000000000" pitchFamily="2" charset="2"/>
              </a:rPr>
              <a:t> </a:t>
            </a:r>
            <a:r>
              <a:rPr lang="fr-CH" noProof="0" dirty="0"/>
              <a:t>par exemple : En cas de surcharge des unités de soins intensifs ("niveau B"), âge supérieur à 75 ans et légère fragilité selon la </a:t>
            </a:r>
            <a:r>
              <a:rPr lang="fr-CH" noProof="0" dirty="0" err="1"/>
              <a:t>Clinical</a:t>
            </a:r>
            <a:r>
              <a:rPr lang="fr-CH" noProof="0" dirty="0"/>
              <a:t> </a:t>
            </a:r>
            <a:r>
              <a:rPr lang="fr-CH" noProof="0" dirty="0" err="1"/>
              <a:t>Frailty</a:t>
            </a:r>
            <a:r>
              <a:rPr lang="fr-CH" noProof="0" dirty="0"/>
              <a:t> </a:t>
            </a:r>
            <a:r>
              <a:rPr lang="fr-CH" noProof="0" dirty="0" err="1"/>
              <a:t>Scale</a:t>
            </a:r>
            <a:r>
              <a:rPr lang="fr-CH" noProof="0" dirty="0"/>
              <a:t> = critère de non-admission.</a:t>
            </a:r>
          </a:p>
          <a:p>
            <a:endParaRPr lang="fr-CH" noProof="0" dirty="0"/>
          </a:p>
        </p:txBody>
      </p:sp>
      <p:sp>
        <p:nvSpPr>
          <p:cNvPr id="4" name="Foliennummernplatzhalter 3">
            <a:extLst>
              <a:ext uri="{FF2B5EF4-FFF2-40B4-BE49-F238E27FC236}">
                <a16:creationId xmlns:a16="http://schemas.microsoft.com/office/drawing/2014/main" id="{2BB4F282-5CD3-44BD-5841-59E7C04CF529}"/>
              </a:ext>
            </a:extLst>
          </p:cNvPr>
          <p:cNvSpPr>
            <a:spLocks noGrp="1"/>
          </p:cNvSpPr>
          <p:nvPr>
            <p:ph type="sldNum" sz="quarter" idx="10"/>
          </p:nvPr>
        </p:nvSpPr>
        <p:spPr/>
        <p:txBody>
          <a:bodyPr/>
          <a:lstStyle/>
          <a:p>
            <a:fld id="{44E00974-63E5-4E61-A13C-9F89126AE395}" type="slidenum">
              <a:rPr lang="fr-CH" noProof="0" smtClean="0"/>
              <a:t>15</a:t>
            </a:fld>
            <a:endParaRPr lang="fr-CH" noProof="0" dirty="0"/>
          </a:p>
        </p:txBody>
      </p:sp>
    </p:spTree>
    <p:extLst>
      <p:ext uri="{BB962C8B-B14F-4D97-AF65-F5344CB8AC3E}">
        <p14:creationId xmlns:p14="http://schemas.microsoft.com/office/powerpoint/2010/main" val="1008308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73F565-E5E8-D8AF-1F25-0704F118F252}"/>
              </a:ext>
            </a:extLst>
          </p:cNvPr>
          <p:cNvSpPr>
            <a:spLocks noGrp="1"/>
          </p:cNvSpPr>
          <p:nvPr>
            <p:ph type="title"/>
          </p:nvPr>
        </p:nvSpPr>
        <p:spPr/>
        <p:txBody>
          <a:bodyPr/>
          <a:lstStyle/>
          <a:p>
            <a:r>
              <a:rPr lang="fr-CH" noProof="0" dirty="0"/>
              <a:t>État d'avancement du processus politique visant à créer une base légale au niveau fédéral</a:t>
            </a:r>
          </a:p>
        </p:txBody>
      </p:sp>
      <p:sp>
        <p:nvSpPr>
          <p:cNvPr id="3" name="Textplatzhalter 2">
            <a:extLst>
              <a:ext uri="{FF2B5EF4-FFF2-40B4-BE49-F238E27FC236}">
                <a16:creationId xmlns:a16="http://schemas.microsoft.com/office/drawing/2014/main" id="{2C218FFE-AC38-F024-7253-BE647D8DA80E}"/>
              </a:ext>
            </a:extLst>
          </p:cNvPr>
          <p:cNvSpPr>
            <a:spLocks noGrp="1"/>
          </p:cNvSpPr>
          <p:nvPr>
            <p:ph type="body" idx="1"/>
          </p:nvPr>
        </p:nvSpPr>
        <p:spPr/>
        <p:txBody>
          <a:bodyPr/>
          <a:lstStyle/>
          <a:p>
            <a:endParaRPr lang="fr-CH" noProof="0" dirty="0"/>
          </a:p>
        </p:txBody>
      </p:sp>
      <p:sp>
        <p:nvSpPr>
          <p:cNvPr id="4" name="Foliennummernplatzhalter 3">
            <a:extLst>
              <a:ext uri="{FF2B5EF4-FFF2-40B4-BE49-F238E27FC236}">
                <a16:creationId xmlns:a16="http://schemas.microsoft.com/office/drawing/2014/main" id="{39124BF0-0DF3-7D11-5633-A0CF5DF91A97}"/>
              </a:ext>
            </a:extLst>
          </p:cNvPr>
          <p:cNvSpPr>
            <a:spLocks noGrp="1"/>
          </p:cNvSpPr>
          <p:nvPr>
            <p:ph type="sldNum" sz="quarter" idx="10"/>
          </p:nvPr>
        </p:nvSpPr>
        <p:spPr/>
        <p:txBody>
          <a:bodyPr/>
          <a:lstStyle/>
          <a:p>
            <a:fld id="{44E00974-63E5-4E61-A13C-9F89126AE395}" type="slidenum">
              <a:rPr lang="fr-CH" noProof="0" smtClean="0"/>
              <a:t>16</a:t>
            </a:fld>
            <a:endParaRPr lang="fr-CH" noProof="0" dirty="0"/>
          </a:p>
        </p:txBody>
      </p:sp>
    </p:spTree>
    <p:extLst>
      <p:ext uri="{BB962C8B-B14F-4D97-AF65-F5344CB8AC3E}">
        <p14:creationId xmlns:p14="http://schemas.microsoft.com/office/powerpoint/2010/main" val="106458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5D548-9030-ADFE-BE49-3B3D53AC226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F7C25E0-370B-EB11-B269-90AEC6DE2492}"/>
              </a:ext>
            </a:extLst>
          </p:cNvPr>
          <p:cNvSpPr>
            <a:spLocks noGrp="1"/>
          </p:cNvSpPr>
          <p:nvPr>
            <p:ph type="title"/>
          </p:nvPr>
        </p:nvSpPr>
        <p:spPr/>
        <p:txBody>
          <a:bodyPr/>
          <a:lstStyle/>
          <a:p>
            <a:r>
              <a:rPr lang="fr-CH" noProof="0" dirty="0"/>
              <a:t>La motion 22.3246 Graf Maya du 17.03.2022 :</a:t>
            </a:r>
          </a:p>
        </p:txBody>
      </p:sp>
      <p:sp>
        <p:nvSpPr>
          <p:cNvPr id="3" name="Inhaltsplatzhalter 2">
            <a:extLst>
              <a:ext uri="{FF2B5EF4-FFF2-40B4-BE49-F238E27FC236}">
                <a16:creationId xmlns:a16="http://schemas.microsoft.com/office/drawing/2014/main" id="{6D988F4C-8B25-D2CA-144C-FF0B94870A81}"/>
              </a:ext>
            </a:extLst>
          </p:cNvPr>
          <p:cNvSpPr>
            <a:spLocks noGrp="1"/>
          </p:cNvSpPr>
          <p:nvPr>
            <p:ph idx="1"/>
          </p:nvPr>
        </p:nvSpPr>
        <p:spPr/>
        <p:txBody>
          <a:bodyPr>
            <a:noAutofit/>
          </a:bodyPr>
          <a:lstStyle/>
          <a:p>
            <a:pPr marL="0" indent="0">
              <a:lnSpc>
                <a:spcPct val="120000"/>
              </a:lnSpc>
              <a:buNone/>
            </a:pPr>
            <a:r>
              <a:rPr lang="fr-CH" noProof="0" dirty="0"/>
              <a:t>"</a:t>
            </a:r>
            <a:r>
              <a:rPr lang="fr-CH" b="0" i="0" noProof="0" dirty="0">
                <a:solidFill>
                  <a:srgbClr val="1E1E1E"/>
                </a:solidFill>
                <a:effectLst/>
                <a:latin typeface="Avenir Roman"/>
              </a:rPr>
              <a:t>Le Conseil fédéral est </a:t>
            </a:r>
            <a:r>
              <a:rPr lang="fr-CH" b="0" i="0" noProof="0" dirty="0">
                <a:solidFill>
                  <a:srgbClr val="1E1E1E"/>
                </a:solidFill>
                <a:effectLst/>
                <a:highlight>
                  <a:srgbClr val="FFFF00"/>
                </a:highlight>
                <a:latin typeface="Avenir Roman"/>
              </a:rPr>
              <a:t>chargé de créer une base légale pour les décisions de triage </a:t>
            </a:r>
            <a:r>
              <a:rPr lang="fr-CH" b="0" i="0" noProof="0" dirty="0">
                <a:solidFill>
                  <a:srgbClr val="1E1E1E"/>
                </a:solidFill>
                <a:effectLst/>
                <a:latin typeface="Avenir Roman"/>
              </a:rPr>
              <a:t>qui devraient être prises dans les hôpitaux suisses en cas de pénurie de ressources dans le domaine de la médecine intensive. Il s'assure notamment que, lors de telles décisions, les personnes ne soient pas discriminées en raison de leur handicap".</a:t>
            </a:r>
            <a:endParaRPr lang="fr-CH" noProof="0" dirty="0"/>
          </a:p>
          <a:p>
            <a:endParaRPr lang="fr-CH" noProof="0" dirty="0"/>
          </a:p>
        </p:txBody>
      </p:sp>
      <p:sp>
        <p:nvSpPr>
          <p:cNvPr id="4" name="Foliennummernplatzhalter 3">
            <a:extLst>
              <a:ext uri="{FF2B5EF4-FFF2-40B4-BE49-F238E27FC236}">
                <a16:creationId xmlns:a16="http://schemas.microsoft.com/office/drawing/2014/main" id="{6F422AE1-BBFF-1784-7051-0B86D9A6BE34}"/>
              </a:ext>
            </a:extLst>
          </p:cNvPr>
          <p:cNvSpPr>
            <a:spLocks noGrp="1"/>
          </p:cNvSpPr>
          <p:nvPr>
            <p:ph type="sldNum" sz="quarter" idx="10"/>
          </p:nvPr>
        </p:nvSpPr>
        <p:spPr/>
        <p:txBody>
          <a:bodyPr/>
          <a:lstStyle/>
          <a:p>
            <a:fld id="{44E00974-63E5-4E61-A13C-9F89126AE395}" type="slidenum">
              <a:rPr lang="fr-CH" noProof="0" smtClean="0"/>
              <a:t>17</a:t>
            </a:fld>
            <a:endParaRPr lang="fr-CH" noProof="0" dirty="0"/>
          </a:p>
        </p:txBody>
      </p:sp>
    </p:spTree>
    <p:extLst>
      <p:ext uri="{BB962C8B-B14F-4D97-AF65-F5344CB8AC3E}">
        <p14:creationId xmlns:p14="http://schemas.microsoft.com/office/powerpoint/2010/main" val="2556080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83F6A-F375-D31A-2EA0-CE39CA59C54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8C0BE40-930E-AB37-4D00-9685DEC38F24}"/>
              </a:ext>
            </a:extLst>
          </p:cNvPr>
          <p:cNvSpPr>
            <a:spLocks noGrp="1"/>
          </p:cNvSpPr>
          <p:nvPr>
            <p:ph type="title"/>
          </p:nvPr>
        </p:nvSpPr>
        <p:spPr/>
        <p:txBody>
          <a:bodyPr/>
          <a:lstStyle/>
          <a:p>
            <a:r>
              <a:rPr lang="fr-CH" noProof="0" dirty="0"/>
              <a:t>La motion 22.3246 Graf Maya du 17.03.2022 :</a:t>
            </a:r>
          </a:p>
        </p:txBody>
      </p:sp>
      <p:sp>
        <p:nvSpPr>
          <p:cNvPr id="3" name="Inhaltsplatzhalter 2">
            <a:extLst>
              <a:ext uri="{FF2B5EF4-FFF2-40B4-BE49-F238E27FC236}">
                <a16:creationId xmlns:a16="http://schemas.microsoft.com/office/drawing/2014/main" id="{B260457E-7F9F-D336-0D93-874701FC15ED}"/>
              </a:ext>
            </a:extLst>
          </p:cNvPr>
          <p:cNvSpPr>
            <a:spLocks noGrp="1"/>
          </p:cNvSpPr>
          <p:nvPr>
            <p:ph idx="1"/>
          </p:nvPr>
        </p:nvSpPr>
        <p:spPr/>
        <p:txBody>
          <a:bodyPr>
            <a:noAutofit/>
          </a:bodyPr>
          <a:lstStyle/>
          <a:p>
            <a:r>
              <a:rPr lang="fr-CH" noProof="0" dirty="0"/>
              <a:t>Proposition du Conseil fédéral : Rejet de la motion</a:t>
            </a:r>
          </a:p>
          <a:p>
            <a:pPr marL="534988" indent="-227013">
              <a:buFontTx/>
              <a:buChar char="-"/>
            </a:pPr>
            <a:r>
              <a:rPr lang="fr-CH" noProof="0" dirty="0"/>
              <a:t>Le cadre légal est suffisant</a:t>
            </a:r>
          </a:p>
          <a:p>
            <a:pPr marL="534988" indent="-227013">
              <a:buFontTx/>
              <a:buChar char="-"/>
            </a:pPr>
            <a:r>
              <a:rPr lang="fr-CH" noProof="0" dirty="0"/>
              <a:t>Compétence réglementaire douteuse de la Confédération</a:t>
            </a:r>
          </a:p>
          <a:p>
            <a:pPr>
              <a:spcBef>
                <a:spcPts val="3600"/>
              </a:spcBef>
            </a:pPr>
            <a:r>
              <a:rPr lang="fr-CH" noProof="0" dirty="0"/>
              <a:t>Retrait de la motion en mai 2023 en lien avec le postulat 23.3496 de la CSSS-CE</a:t>
            </a:r>
          </a:p>
        </p:txBody>
      </p:sp>
      <p:sp>
        <p:nvSpPr>
          <p:cNvPr id="4" name="Foliennummernplatzhalter 3">
            <a:extLst>
              <a:ext uri="{FF2B5EF4-FFF2-40B4-BE49-F238E27FC236}">
                <a16:creationId xmlns:a16="http://schemas.microsoft.com/office/drawing/2014/main" id="{1C460265-1207-033D-29FA-52D1165C0612}"/>
              </a:ext>
            </a:extLst>
          </p:cNvPr>
          <p:cNvSpPr>
            <a:spLocks noGrp="1"/>
          </p:cNvSpPr>
          <p:nvPr>
            <p:ph type="sldNum" sz="quarter" idx="10"/>
          </p:nvPr>
        </p:nvSpPr>
        <p:spPr/>
        <p:txBody>
          <a:bodyPr/>
          <a:lstStyle/>
          <a:p>
            <a:fld id="{44E00974-63E5-4E61-A13C-9F89126AE395}" type="slidenum">
              <a:rPr lang="fr-CH" noProof="0" smtClean="0"/>
              <a:t>18</a:t>
            </a:fld>
            <a:endParaRPr lang="fr-CH" noProof="0" dirty="0"/>
          </a:p>
        </p:txBody>
      </p:sp>
    </p:spTree>
    <p:extLst>
      <p:ext uri="{BB962C8B-B14F-4D97-AF65-F5344CB8AC3E}">
        <p14:creationId xmlns:p14="http://schemas.microsoft.com/office/powerpoint/2010/main" val="541040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9E901-08FE-25DD-6B27-303E4BC2A1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AEC85F2-36A3-B218-CCC8-1B1DF4378A73}"/>
              </a:ext>
            </a:extLst>
          </p:cNvPr>
          <p:cNvSpPr>
            <a:spLocks noGrp="1"/>
          </p:cNvSpPr>
          <p:nvPr>
            <p:ph type="title"/>
          </p:nvPr>
        </p:nvSpPr>
        <p:spPr/>
        <p:txBody>
          <a:bodyPr>
            <a:normAutofit/>
          </a:bodyPr>
          <a:lstStyle/>
          <a:p>
            <a:r>
              <a:rPr lang="fr-CH" sz="3000" noProof="0" dirty="0"/>
              <a:t>Postulat 23.3496 de la Commission de la sécurité sociale et de la santé publique du Conseil des Etats :</a:t>
            </a:r>
          </a:p>
        </p:txBody>
      </p:sp>
      <p:sp>
        <p:nvSpPr>
          <p:cNvPr id="3" name="Inhaltsplatzhalter 2">
            <a:extLst>
              <a:ext uri="{FF2B5EF4-FFF2-40B4-BE49-F238E27FC236}">
                <a16:creationId xmlns:a16="http://schemas.microsoft.com/office/drawing/2014/main" id="{3AEE7417-849A-E2E9-7C1A-AEE036F30B05}"/>
              </a:ext>
            </a:extLst>
          </p:cNvPr>
          <p:cNvSpPr>
            <a:spLocks noGrp="1"/>
          </p:cNvSpPr>
          <p:nvPr>
            <p:ph idx="1"/>
          </p:nvPr>
        </p:nvSpPr>
        <p:spPr/>
        <p:txBody>
          <a:bodyPr>
            <a:noAutofit/>
          </a:bodyPr>
          <a:lstStyle/>
          <a:p>
            <a:pPr marL="0" indent="0">
              <a:buNone/>
            </a:pPr>
            <a:r>
              <a:rPr lang="fr-CH" noProof="0" dirty="0"/>
              <a:t>"</a:t>
            </a:r>
            <a:r>
              <a:rPr lang="fr-CH" b="0" i="0" noProof="0" dirty="0">
                <a:solidFill>
                  <a:srgbClr val="1E1E1E"/>
                </a:solidFill>
                <a:effectLst/>
                <a:latin typeface="Avenir Roman"/>
              </a:rPr>
              <a:t>Le Conseil fédéral est </a:t>
            </a:r>
            <a:r>
              <a:rPr lang="fr-CH" b="0" i="0" noProof="0" dirty="0">
                <a:solidFill>
                  <a:srgbClr val="1E1E1E"/>
                </a:solidFill>
                <a:effectLst/>
                <a:highlight>
                  <a:srgbClr val="FFFF00"/>
                </a:highlight>
                <a:latin typeface="Avenir Roman"/>
              </a:rPr>
              <a:t>chargé de montrer comment les bases légales pourraient être conçues pour les décisions de triage </a:t>
            </a:r>
            <a:r>
              <a:rPr lang="fr-CH" b="0" i="0" noProof="0" dirty="0">
                <a:solidFill>
                  <a:srgbClr val="1E1E1E"/>
                </a:solidFill>
                <a:effectLst/>
                <a:latin typeface="Avenir Roman"/>
              </a:rPr>
              <a:t>qui devraient être prises dans les hôpitaux suisses en cas de pénurie de ressources dans le domaine de la médecine intensive - notamment à l'occasion d'une pandémie".</a:t>
            </a:r>
          </a:p>
          <a:p>
            <a:pPr marL="0" indent="0">
              <a:buNone/>
            </a:pPr>
            <a:r>
              <a:rPr lang="fr-CH" noProof="0" dirty="0">
                <a:solidFill>
                  <a:srgbClr val="1E1E1E"/>
                </a:solidFill>
                <a:latin typeface="Avenir Roman"/>
              </a:rPr>
              <a:t>En particulier : Protection des personnes en situation de handicap contre la discrimination</a:t>
            </a:r>
            <a:endParaRPr lang="fr-CH" noProof="0" dirty="0"/>
          </a:p>
        </p:txBody>
      </p:sp>
      <p:sp>
        <p:nvSpPr>
          <p:cNvPr id="4" name="Foliennummernplatzhalter 3">
            <a:extLst>
              <a:ext uri="{FF2B5EF4-FFF2-40B4-BE49-F238E27FC236}">
                <a16:creationId xmlns:a16="http://schemas.microsoft.com/office/drawing/2014/main" id="{327A9871-957D-5BC2-0BAD-00F9B3AD1240}"/>
              </a:ext>
            </a:extLst>
          </p:cNvPr>
          <p:cNvSpPr>
            <a:spLocks noGrp="1"/>
          </p:cNvSpPr>
          <p:nvPr>
            <p:ph type="sldNum" sz="quarter" idx="10"/>
          </p:nvPr>
        </p:nvSpPr>
        <p:spPr/>
        <p:txBody>
          <a:bodyPr/>
          <a:lstStyle/>
          <a:p>
            <a:fld id="{44E00974-63E5-4E61-A13C-9F89126AE395}" type="slidenum">
              <a:rPr lang="fr-CH" noProof="0" smtClean="0"/>
              <a:t>19</a:t>
            </a:fld>
            <a:endParaRPr lang="fr-CH" noProof="0" dirty="0"/>
          </a:p>
        </p:txBody>
      </p:sp>
    </p:spTree>
    <p:extLst>
      <p:ext uri="{BB962C8B-B14F-4D97-AF65-F5344CB8AC3E}">
        <p14:creationId xmlns:p14="http://schemas.microsoft.com/office/powerpoint/2010/main" val="3174187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88EF3-63E5-C680-2545-F0BA0D3E74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D945124-09DF-4D09-339E-6BD2E8BE1F13}"/>
              </a:ext>
            </a:extLst>
          </p:cNvPr>
          <p:cNvSpPr>
            <a:spLocks noGrp="1"/>
          </p:cNvSpPr>
          <p:nvPr>
            <p:ph type="title"/>
          </p:nvPr>
        </p:nvSpPr>
        <p:spPr/>
        <p:txBody>
          <a:bodyPr/>
          <a:lstStyle/>
          <a:p>
            <a:r>
              <a:rPr lang="fr-CH" noProof="0" dirty="0"/>
              <a:t>Aperçu</a:t>
            </a:r>
          </a:p>
        </p:txBody>
      </p:sp>
      <p:sp>
        <p:nvSpPr>
          <p:cNvPr id="3" name="Inhaltsplatzhalter 2">
            <a:extLst>
              <a:ext uri="{FF2B5EF4-FFF2-40B4-BE49-F238E27FC236}">
                <a16:creationId xmlns:a16="http://schemas.microsoft.com/office/drawing/2014/main" id="{87BC5D37-C1CD-E292-EFD7-E9716E78BEA9}"/>
              </a:ext>
            </a:extLst>
          </p:cNvPr>
          <p:cNvSpPr>
            <a:spLocks noGrp="1"/>
          </p:cNvSpPr>
          <p:nvPr>
            <p:ph idx="1"/>
          </p:nvPr>
        </p:nvSpPr>
        <p:spPr/>
        <p:txBody>
          <a:bodyPr/>
          <a:lstStyle/>
          <a:p>
            <a:pPr>
              <a:spcAft>
                <a:spcPts val="1800"/>
              </a:spcAft>
            </a:pPr>
            <a:r>
              <a:rPr lang="fr-CH" noProof="0" dirty="0"/>
              <a:t>Introduction : retour sur la pandémie de Covid-19</a:t>
            </a:r>
          </a:p>
          <a:p>
            <a:pPr>
              <a:spcAft>
                <a:spcPts val="1800"/>
              </a:spcAft>
            </a:pPr>
            <a:r>
              <a:rPr lang="fr-CH" noProof="0" dirty="0"/>
              <a:t>La situation juridique actuelle</a:t>
            </a:r>
          </a:p>
          <a:p>
            <a:pPr>
              <a:spcAft>
                <a:spcPts val="1800"/>
              </a:spcAft>
            </a:pPr>
            <a:r>
              <a:rPr lang="fr-CH" noProof="0" dirty="0"/>
              <a:t>État d'avancement du processus politique visant à créer une base légale au niveau fédéral</a:t>
            </a:r>
          </a:p>
          <a:p>
            <a:r>
              <a:rPr lang="fr-CH" noProof="0" dirty="0"/>
              <a:t>Besoin d'une base légale</a:t>
            </a:r>
          </a:p>
        </p:txBody>
      </p:sp>
      <p:sp>
        <p:nvSpPr>
          <p:cNvPr id="4" name="Foliennummernplatzhalter 3">
            <a:extLst>
              <a:ext uri="{FF2B5EF4-FFF2-40B4-BE49-F238E27FC236}">
                <a16:creationId xmlns:a16="http://schemas.microsoft.com/office/drawing/2014/main" id="{FECC10C6-FDB8-9382-9FA5-98E25B5CD9B6}"/>
              </a:ext>
            </a:extLst>
          </p:cNvPr>
          <p:cNvSpPr>
            <a:spLocks noGrp="1"/>
          </p:cNvSpPr>
          <p:nvPr>
            <p:ph type="sldNum" sz="quarter" idx="10"/>
          </p:nvPr>
        </p:nvSpPr>
        <p:spPr/>
        <p:txBody>
          <a:bodyPr/>
          <a:lstStyle/>
          <a:p>
            <a:fld id="{44E00974-63E5-4E61-A13C-9F89126AE395}" type="slidenum">
              <a:rPr lang="fr-CH" noProof="0" smtClean="0"/>
              <a:t>2</a:t>
            </a:fld>
            <a:endParaRPr lang="fr-CH" noProof="0" dirty="0"/>
          </a:p>
        </p:txBody>
      </p:sp>
    </p:spTree>
    <p:extLst>
      <p:ext uri="{BB962C8B-B14F-4D97-AF65-F5344CB8AC3E}">
        <p14:creationId xmlns:p14="http://schemas.microsoft.com/office/powerpoint/2010/main" val="2586341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F659A-EFF9-7C7B-D88B-0D37D63275A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3051FC-796E-2C9F-618F-5E5EA28D66D4}"/>
              </a:ext>
            </a:extLst>
          </p:cNvPr>
          <p:cNvSpPr>
            <a:spLocks noGrp="1"/>
          </p:cNvSpPr>
          <p:nvPr>
            <p:ph type="title"/>
          </p:nvPr>
        </p:nvSpPr>
        <p:spPr/>
        <p:txBody>
          <a:bodyPr>
            <a:normAutofit/>
          </a:bodyPr>
          <a:lstStyle/>
          <a:p>
            <a:r>
              <a:rPr lang="fr-CH" sz="3000" noProof="0" dirty="0"/>
              <a:t>Postulat 23.3496 de la Commission de la sécurité sociale et de la santé publique du Conseil des Etats :</a:t>
            </a:r>
          </a:p>
        </p:txBody>
      </p:sp>
      <p:sp>
        <p:nvSpPr>
          <p:cNvPr id="3" name="Inhaltsplatzhalter 2">
            <a:extLst>
              <a:ext uri="{FF2B5EF4-FFF2-40B4-BE49-F238E27FC236}">
                <a16:creationId xmlns:a16="http://schemas.microsoft.com/office/drawing/2014/main" id="{D0B1C9D5-77A9-602A-5A37-96C25BEA2048}"/>
              </a:ext>
            </a:extLst>
          </p:cNvPr>
          <p:cNvSpPr>
            <a:spLocks noGrp="1"/>
          </p:cNvSpPr>
          <p:nvPr>
            <p:ph idx="1"/>
          </p:nvPr>
        </p:nvSpPr>
        <p:spPr/>
        <p:txBody>
          <a:bodyPr>
            <a:noAutofit/>
          </a:bodyPr>
          <a:lstStyle/>
          <a:p>
            <a:r>
              <a:rPr lang="fr-CH" noProof="0" dirty="0"/>
              <a:t>Rapport de postulat actuellement en cours d'élaboration, devrait être disponible fin 2025</a:t>
            </a:r>
          </a:p>
          <a:p>
            <a:pPr>
              <a:buFontTx/>
              <a:buChar char="-"/>
            </a:pPr>
            <a:r>
              <a:rPr lang="fr-CH" noProof="0" dirty="0"/>
              <a:t>Automne 2024 : demande d'un avis de droit à l'Institut du fédéralisme de l'Université de Fribourg</a:t>
            </a:r>
          </a:p>
          <a:p>
            <a:pPr>
              <a:buFontTx/>
              <a:buChar char="-"/>
            </a:pPr>
            <a:r>
              <a:rPr lang="fr-CH" noProof="0" dirty="0"/>
              <a:t>Février 2025 : table ronde avec la participation du ZRMB</a:t>
            </a:r>
          </a:p>
          <a:p>
            <a:pPr>
              <a:buFontTx/>
              <a:buChar char="-"/>
            </a:pPr>
            <a:r>
              <a:rPr lang="fr-CH" noProof="0" dirty="0"/>
              <a:t>Actuellement : demande d'avis de la Commission nationale d'éthique (CNE)</a:t>
            </a:r>
          </a:p>
          <a:p>
            <a:pPr marL="0" indent="0">
              <a:buNone/>
            </a:pPr>
            <a:endParaRPr lang="fr-CH" noProof="0" dirty="0"/>
          </a:p>
        </p:txBody>
      </p:sp>
      <p:sp>
        <p:nvSpPr>
          <p:cNvPr id="4" name="Foliennummernplatzhalter 3">
            <a:extLst>
              <a:ext uri="{FF2B5EF4-FFF2-40B4-BE49-F238E27FC236}">
                <a16:creationId xmlns:a16="http://schemas.microsoft.com/office/drawing/2014/main" id="{4360D0F4-8A7F-F043-2F7E-F468B6C74210}"/>
              </a:ext>
            </a:extLst>
          </p:cNvPr>
          <p:cNvSpPr>
            <a:spLocks noGrp="1"/>
          </p:cNvSpPr>
          <p:nvPr>
            <p:ph type="sldNum" sz="quarter" idx="10"/>
          </p:nvPr>
        </p:nvSpPr>
        <p:spPr/>
        <p:txBody>
          <a:bodyPr/>
          <a:lstStyle/>
          <a:p>
            <a:fld id="{44E00974-63E5-4E61-A13C-9F89126AE395}" type="slidenum">
              <a:rPr lang="fr-CH" noProof="0" smtClean="0"/>
              <a:t>20</a:t>
            </a:fld>
            <a:endParaRPr lang="fr-CH" noProof="0" dirty="0"/>
          </a:p>
        </p:txBody>
      </p:sp>
    </p:spTree>
    <p:extLst>
      <p:ext uri="{BB962C8B-B14F-4D97-AF65-F5344CB8AC3E}">
        <p14:creationId xmlns:p14="http://schemas.microsoft.com/office/powerpoint/2010/main" val="1956803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AEF10-DF7E-82D2-8FE5-C4D1B5B369D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B9492CB-AC1B-B6FB-0EE6-DD5954442F46}"/>
              </a:ext>
            </a:extLst>
          </p:cNvPr>
          <p:cNvSpPr>
            <a:spLocks noGrp="1"/>
          </p:cNvSpPr>
          <p:nvPr>
            <p:ph type="title"/>
          </p:nvPr>
        </p:nvSpPr>
        <p:spPr/>
        <p:txBody>
          <a:bodyPr/>
          <a:lstStyle/>
          <a:p>
            <a:r>
              <a:rPr lang="fr-CH" noProof="0" dirty="0"/>
              <a:t>La nécessité d'une base légale</a:t>
            </a:r>
          </a:p>
        </p:txBody>
      </p:sp>
      <p:sp>
        <p:nvSpPr>
          <p:cNvPr id="3" name="Textplatzhalter 2">
            <a:extLst>
              <a:ext uri="{FF2B5EF4-FFF2-40B4-BE49-F238E27FC236}">
                <a16:creationId xmlns:a16="http://schemas.microsoft.com/office/drawing/2014/main" id="{BEDC3C1E-7778-97CA-E82D-7C3C8206CEF1}"/>
              </a:ext>
            </a:extLst>
          </p:cNvPr>
          <p:cNvSpPr>
            <a:spLocks noGrp="1"/>
          </p:cNvSpPr>
          <p:nvPr>
            <p:ph type="body" idx="1"/>
          </p:nvPr>
        </p:nvSpPr>
        <p:spPr/>
        <p:txBody>
          <a:bodyPr/>
          <a:lstStyle/>
          <a:p>
            <a:endParaRPr lang="fr-CH" noProof="0" dirty="0"/>
          </a:p>
        </p:txBody>
      </p:sp>
      <p:sp>
        <p:nvSpPr>
          <p:cNvPr id="4" name="Foliennummernplatzhalter 3">
            <a:extLst>
              <a:ext uri="{FF2B5EF4-FFF2-40B4-BE49-F238E27FC236}">
                <a16:creationId xmlns:a16="http://schemas.microsoft.com/office/drawing/2014/main" id="{1CD1F6CA-5CAA-71D9-62D9-DA220305A8B1}"/>
              </a:ext>
            </a:extLst>
          </p:cNvPr>
          <p:cNvSpPr>
            <a:spLocks noGrp="1"/>
          </p:cNvSpPr>
          <p:nvPr>
            <p:ph type="sldNum" sz="quarter" idx="10"/>
          </p:nvPr>
        </p:nvSpPr>
        <p:spPr/>
        <p:txBody>
          <a:bodyPr/>
          <a:lstStyle/>
          <a:p>
            <a:fld id="{44E00974-63E5-4E61-A13C-9F89126AE395}" type="slidenum">
              <a:rPr lang="fr-CH" noProof="0" smtClean="0"/>
              <a:t>21</a:t>
            </a:fld>
            <a:endParaRPr lang="fr-CH" noProof="0" dirty="0"/>
          </a:p>
        </p:txBody>
      </p:sp>
    </p:spTree>
    <p:extLst>
      <p:ext uri="{BB962C8B-B14F-4D97-AF65-F5344CB8AC3E}">
        <p14:creationId xmlns:p14="http://schemas.microsoft.com/office/powerpoint/2010/main" val="3380018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68AB0-765D-005F-75BB-980E8B25260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15CB67-B7C1-0120-726F-1BC699CB2BE9}"/>
              </a:ext>
            </a:extLst>
          </p:cNvPr>
          <p:cNvSpPr>
            <a:spLocks noGrp="1"/>
          </p:cNvSpPr>
          <p:nvPr>
            <p:ph type="title"/>
          </p:nvPr>
        </p:nvSpPr>
        <p:spPr/>
        <p:txBody>
          <a:bodyPr>
            <a:normAutofit/>
          </a:bodyPr>
          <a:lstStyle/>
          <a:p>
            <a:r>
              <a:rPr lang="fr-CH" sz="3000" noProof="0" dirty="0"/>
              <a:t>Situation constitutionnelle de départ : principe de légalité</a:t>
            </a:r>
          </a:p>
        </p:txBody>
      </p:sp>
      <p:sp>
        <p:nvSpPr>
          <p:cNvPr id="3" name="Inhaltsplatzhalter 2">
            <a:extLst>
              <a:ext uri="{FF2B5EF4-FFF2-40B4-BE49-F238E27FC236}">
                <a16:creationId xmlns:a16="http://schemas.microsoft.com/office/drawing/2014/main" id="{C5E6B3BC-E1CD-BBCA-5EAD-C7281A343A43}"/>
              </a:ext>
            </a:extLst>
          </p:cNvPr>
          <p:cNvSpPr>
            <a:spLocks noGrp="1"/>
          </p:cNvSpPr>
          <p:nvPr>
            <p:ph idx="1"/>
          </p:nvPr>
        </p:nvSpPr>
        <p:spPr/>
        <p:txBody>
          <a:bodyPr>
            <a:noAutofit/>
          </a:bodyPr>
          <a:lstStyle/>
          <a:p>
            <a:pPr>
              <a:spcAft>
                <a:spcPts val="600"/>
              </a:spcAft>
            </a:pPr>
            <a:r>
              <a:rPr lang="fr-CH" noProof="0" dirty="0"/>
              <a:t>Art. 5 al. 1 Cst : "Le droit est le fondement et la limite de l'action de l'État</a:t>
            </a:r>
            <a:r>
              <a:rPr lang="fr-CH" noProof="0" dirty="0">
                <a:sym typeface="Wingdings" panose="05000000000000000000" pitchFamily="2" charset="2"/>
              </a:rPr>
              <a:t>"  Principe de légalité</a:t>
            </a:r>
            <a:endParaRPr lang="fr-CH" noProof="0" dirty="0"/>
          </a:p>
          <a:p>
            <a:pPr marL="534988" indent="-227013">
              <a:spcAft>
                <a:spcPts val="1200"/>
              </a:spcAft>
              <a:buFontTx/>
              <a:buChar char="-"/>
            </a:pPr>
            <a:r>
              <a:rPr lang="fr-CH" noProof="0" dirty="0"/>
              <a:t>Les normes juridiques de base doivent être adoptées sous la forme de la loi </a:t>
            </a:r>
          </a:p>
          <a:p>
            <a:pPr marL="534988" indent="-227013">
              <a:buFontTx/>
              <a:buChar char="-"/>
            </a:pPr>
            <a:r>
              <a:rPr lang="fr-CH" noProof="0" dirty="0"/>
              <a:t>Les règles de droit doivent être suffisamment précises et claires</a:t>
            </a:r>
          </a:p>
        </p:txBody>
      </p:sp>
      <p:sp>
        <p:nvSpPr>
          <p:cNvPr id="4" name="Foliennummernplatzhalter 3">
            <a:extLst>
              <a:ext uri="{FF2B5EF4-FFF2-40B4-BE49-F238E27FC236}">
                <a16:creationId xmlns:a16="http://schemas.microsoft.com/office/drawing/2014/main" id="{C98C8649-8B81-724E-AA97-C7E48876250D}"/>
              </a:ext>
            </a:extLst>
          </p:cNvPr>
          <p:cNvSpPr>
            <a:spLocks noGrp="1"/>
          </p:cNvSpPr>
          <p:nvPr>
            <p:ph type="sldNum" sz="quarter" idx="10"/>
          </p:nvPr>
        </p:nvSpPr>
        <p:spPr/>
        <p:txBody>
          <a:bodyPr/>
          <a:lstStyle/>
          <a:p>
            <a:fld id="{44E00974-63E5-4E61-A13C-9F89126AE395}" type="slidenum">
              <a:rPr lang="fr-CH" noProof="0" smtClean="0"/>
              <a:t>22</a:t>
            </a:fld>
            <a:endParaRPr lang="fr-CH" noProof="0" dirty="0"/>
          </a:p>
        </p:txBody>
      </p:sp>
    </p:spTree>
    <p:extLst>
      <p:ext uri="{BB962C8B-B14F-4D97-AF65-F5344CB8AC3E}">
        <p14:creationId xmlns:p14="http://schemas.microsoft.com/office/powerpoint/2010/main" val="3926490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59D43-A279-AD4D-B10B-E439E01308C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329FCDF-4AEA-1FDC-0DA6-E4A1F51FD3FD}"/>
              </a:ext>
            </a:extLst>
          </p:cNvPr>
          <p:cNvSpPr>
            <a:spLocks noGrp="1"/>
          </p:cNvSpPr>
          <p:nvPr>
            <p:ph type="title"/>
          </p:nvPr>
        </p:nvSpPr>
        <p:spPr/>
        <p:txBody>
          <a:bodyPr>
            <a:normAutofit/>
          </a:bodyPr>
          <a:lstStyle/>
          <a:p>
            <a:r>
              <a:rPr lang="fr-CH" sz="3000" noProof="0" dirty="0"/>
              <a:t>Situation constitutionnelle de départ : principe de légalité</a:t>
            </a:r>
          </a:p>
        </p:txBody>
      </p:sp>
      <p:sp>
        <p:nvSpPr>
          <p:cNvPr id="3" name="Inhaltsplatzhalter 2">
            <a:extLst>
              <a:ext uri="{FF2B5EF4-FFF2-40B4-BE49-F238E27FC236}">
                <a16:creationId xmlns:a16="http://schemas.microsoft.com/office/drawing/2014/main" id="{B4D75506-57EE-C8BB-3FCB-DC1B30DFC546}"/>
              </a:ext>
            </a:extLst>
          </p:cNvPr>
          <p:cNvSpPr>
            <a:spLocks noGrp="1"/>
          </p:cNvSpPr>
          <p:nvPr>
            <p:ph idx="1"/>
          </p:nvPr>
        </p:nvSpPr>
        <p:spPr/>
        <p:txBody>
          <a:bodyPr>
            <a:noAutofit/>
          </a:bodyPr>
          <a:lstStyle/>
          <a:p>
            <a:r>
              <a:rPr lang="fr-CH" noProof="0" dirty="0"/>
              <a:t>Le principe de légalité s'applique également dans le domaine de la gestion des prestations </a:t>
            </a:r>
            <a:r>
              <a:rPr lang="fr-CH" noProof="0" dirty="0">
                <a:sym typeface="Wingdings" panose="05000000000000000000" pitchFamily="2" charset="2"/>
              </a:rPr>
              <a:t> l'action des hôpitaux publics est soumise au principe de légalité</a:t>
            </a:r>
          </a:p>
        </p:txBody>
      </p:sp>
      <p:sp>
        <p:nvSpPr>
          <p:cNvPr id="4" name="Foliennummernplatzhalter 3">
            <a:extLst>
              <a:ext uri="{FF2B5EF4-FFF2-40B4-BE49-F238E27FC236}">
                <a16:creationId xmlns:a16="http://schemas.microsoft.com/office/drawing/2014/main" id="{3B812FCE-E04E-A892-48FC-2F2553D78BB5}"/>
              </a:ext>
            </a:extLst>
          </p:cNvPr>
          <p:cNvSpPr>
            <a:spLocks noGrp="1"/>
          </p:cNvSpPr>
          <p:nvPr>
            <p:ph type="sldNum" sz="quarter" idx="10"/>
          </p:nvPr>
        </p:nvSpPr>
        <p:spPr/>
        <p:txBody>
          <a:bodyPr/>
          <a:lstStyle/>
          <a:p>
            <a:fld id="{44E00974-63E5-4E61-A13C-9F89126AE395}" type="slidenum">
              <a:rPr lang="fr-CH" noProof="0" smtClean="0"/>
              <a:t>23</a:t>
            </a:fld>
            <a:endParaRPr lang="fr-CH" noProof="0" dirty="0"/>
          </a:p>
        </p:txBody>
      </p:sp>
    </p:spTree>
    <p:extLst>
      <p:ext uri="{BB962C8B-B14F-4D97-AF65-F5344CB8AC3E}">
        <p14:creationId xmlns:p14="http://schemas.microsoft.com/office/powerpoint/2010/main" val="29308450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3D45-2367-AB46-7FEF-16792F7D13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30FE7CF-6D32-C9D7-BAE0-52FA2FE20F7C}"/>
              </a:ext>
            </a:extLst>
          </p:cNvPr>
          <p:cNvSpPr>
            <a:spLocks noGrp="1"/>
          </p:cNvSpPr>
          <p:nvPr>
            <p:ph type="title"/>
          </p:nvPr>
        </p:nvSpPr>
        <p:spPr/>
        <p:txBody>
          <a:bodyPr>
            <a:normAutofit/>
          </a:bodyPr>
          <a:lstStyle/>
          <a:p>
            <a:r>
              <a:rPr lang="fr-CH" sz="3000" noProof="0" dirty="0"/>
              <a:t>Situation initiale en droit constitutionnel : conditions d'intervention en droit fondamental</a:t>
            </a:r>
          </a:p>
        </p:txBody>
      </p:sp>
      <p:sp>
        <p:nvSpPr>
          <p:cNvPr id="3" name="Inhaltsplatzhalter 2">
            <a:extLst>
              <a:ext uri="{FF2B5EF4-FFF2-40B4-BE49-F238E27FC236}">
                <a16:creationId xmlns:a16="http://schemas.microsoft.com/office/drawing/2014/main" id="{3B24A7A4-AE12-93D5-E151-9700513590D8}"/>
              </a:ext>
            </a:extLst>
          </p:cNvPr>
          <p:cNvSpPr>
            <a:spLocks noGrp="1"/>
          </p:cNvSpPr>
          <p:nvPr>
            <p:ph idx="1"/>
          </p:nvPr>
        </p:nvSpPr>
        <p:spPr/>
        <p:txBody>
          <a:bodyPr>
            <a:noAutofit/>
          </a:bodyPr>
          <a:lstStyle/>
          <a:p>
            <a:pPr>
              <a:spcAft>
                <a:spcPts val="1800"/>
              </a:spcAft>
            </a:pPr>
            <a:r>
              <a:rPr lang="fr-CH" b="0" i="0" noProof="0" dirty="0">
                <a:effectLst/>
                <a:latin typeface="Font-Regular"/>
              </a:rPr>
              <a:t>Quiconque assume des tâches étatiques est tenu de respecter les droits fondamentaux (art. 35, al. 2, Cst.).</a:t>
            </a:r>
            <a:endParaRPr lang="fr-CH" noProof="0" dirty="0"/>
          </a:p>
          <a:p>
            <a:r>
              <a:rPr lang="fr-CH" noProof="0" dirty="0"/>
              <a:t>Conformément à l'art. 36, al. 1, Cst., les restrictions des droits fondamentaux doivent être fondées sur une base légale ; les restrictions graves doivent en principe être prévues par la loi elle-même.</a:t>
            </a:r>
          </a:p>
        </p:txBody>
      </p:sp>
      <p:sp>
        <p:nvSpPr>
          <p:cNvPr id="4" name="Foliennummernplatzhalter 3">
            <a:extLst>
              <a:ext uri="{FF2B5EF4-FFF2-40B4-BE49-F238E27FC236}">
                <a16:creationId xmlns:a16="http://schemas.microsoft.com/office/drawing/2014/main" id="{D27B9E9E-0CA3-1864-17A4-46708E064A54}"/>
              </a:ext>
            </a:extLst>
          </p:cNvPr>
          <p:cNvSpPr>
            <a:spLocks noGrp="1"/>
          </p:cNvSpPr>
          <p:nvPr>
            <p:ph type="sldNum" sz="quarter" idx="10"/>
          </p:nvPr>
        </p:nvSpPr>
        <p:spPr/>
        <p:txBody>
          <a:bodyPr/>
          <a:lstStyle/>
          <a:p>
            <a:fld id="{44E00974-63E5-4E61-A13C-9F89126AE395}" type="slidenum">
              <a:rPr lang="fr-CH" noProof="0" smtClean="0"/>
              <a:t>24</a:t>
            </a:fld>
            <a:endParaRPr lang="fr-CH" noProof="0" dirty="0"/>
          </a:p>
        </p:txBody>
      </p:sp>
    </p:spTree>
    <p:extLst>
      <p:ext uri="{BB962C8B-B14F-4D97-AF65-F5344CB8AC3E}">
        <p14:creationId xmlns:p14="http://schemas.microsoft.com/office/powerpoint/2010/main" val="2668798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507F9-E5ED-606D-85A1-0A736F036E4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6FF7FB7-98D3-51E4-EA2A-907A58EF4C4C}"/>
              </a:ext>
            </a:extLst>
          </p:cNvPr>
          <p:cNvSpPr>
            <a:spLocks noGrp="1"/>
          </p:cNvSpPr>
          <p:nvPr>
            <p:ph type="title"/>
          </p:nvPr>
        </p:nvSpPr>
        <p:spPr/>
        <p:txBody>
          <a:bodyPr>
            <a:normAutofit/>
          </a:bodyPr>
          <a:lstStyle/>
          <a:p>
            <a:r>
              <a:rPr lang="fr-CH" sz="3000" noProof="0" dirty="0"/>
              <a:t>Nécessité constitutionnelle d'une base légale</a:t>
            </a:r>
          </a:p>
        </p:txBody>
      </p:sp>
      <p:sp>
        <p:nvSpPr>
          <p:cNvPr id="3" name="Inhaltsplatzhalter 2">
            <a:extLst>
              <a:ext uri="{FF2B5EF4-FFF2-40B4-BE49-F238E27FC236}">
                <a16:creationId xmlns:a16="http://schemas.microsoft.com/office/drawing/2014/main" id="{06FC3FBA-8007-BAF2-22CC-8D1E3194E637}"/>
              </a:ext>
            </a:extLst>
          </p:cNvPr>
          <p:cNvSpPr>
            <a:spLocks noGrp="1"/>
          </p:cNvSpPr>
          <p:nvPr>
            <p:ph idx="1"/>
          </p:nvPr>
        </p:nvSpPr>
        <p:spPr>
          <a:xfrm>
            <a:off x="530087" y="1138906"/>
            <a:ext cx="11065564" cy="3887097"/>
          </a:xfrm>
        </p:spPr>
        <p:txBody>
          <a:bodyPr>
            <a:noAutofit/>
          </a:bodyPr>
          <a:lstStyle/>
          <a:p>
            <a:r>
              <a:rPr lang="fr-CH" noProof="0" dirty="0">
                <a:sym typeface="Wingdings" panose="05000000000000000000" pitchFamily="2" charset="2"/>
              </a:rPr>
              <a:t>Les critères de triage en cas de pénurie de ressources concernent des décisions de valeur fondamentales sur l'attribution équitable des ressources médicales.</a:t>
            </a:r>
            <a:endParaRPr lang="fr-CH" noProof="0" dirty="0"/>
          </a:p>
          <a:p>
            <a:r>
              <a:rPr lang="fr-CH" noProof="0" dirty="0"/>
              <a:t>Les décisions de triage touchent au droit fondamental à la vie (art. 10 Cst.) et au droit d'obtenir de l'aide dans des situations de détresse (art. 12 Cst.) des personnes qui ne sont pas traitées.</a:t>
            </a:r>
          </a:p>
          <a:p>
            <a:pPr marL="0" indent="0">
              <a:buNone/>
            </a:pPr>
            <a:r>
              <a:rPr lang="fr-CH" noProof="0" dirty="0">
                <a:sym typeface="Wingdings" panose="05000000000000000000" pitchFamily="2" charset="2"/>
              </a:rPr>
              <a:t> réglementation légale nécessaire</a:t>
            </a:r>
            <a:endParaRPr lang="fr-CH" noProof="0" dirty="0"/>
          </a:p>
          <a:p>
            <a:pPr marL="0" indent="0">
              <a:buNone/>
            </a:pPr>
            <a:endParaRPr lang="fr-CH" noProof="0" dirty="0"/>
          </a:p>
        </p:txBody>
      </p:sp>
      <p:sp>
        <p:nvSpPr>
          <p:cNvPr id="4" name="Foliennummernplatzhalter 3">
            <a:extLst>
              <a:ext uri="{FF2B5EF4-FFF2-40B4-BE49-F238E27FC236}">
                <a16:creationId xmlns:a16="http://schemas.microsoft.com/office/drawing/2014/main" id="{B3532361-33AB-CB13-AD30-A9C288E82597}"/>
              </a:ext>
            </a:extLst>
          </p:cNvPr>
          <p:cNvSpPr>
            <a:spLocks noGrp="1"/>
          </p:cNvSpPr>
          <p:nvPr>
            <p:ph type="sldNum" sz="quarter" idx="10"/>
          </p:nvPr>
        </p:nvSpPr>
        <p:spPr/>
        <p:txBody>
          <a:bodyPr/>
          <a:lstStyle/>
          <a:p>
            <a:fld id="{44E00974-63E5-4E61-A13C-9F89126AE395}" type="slidenum">
              <a:rPr lang="fr-CH" noProof="0" smtClean="0"/>
              <a:t>25</a:t>
            </a:fld>
            <a:endParaRPr lang="fr-CH" noProof="0" dirty="0"/>
          </a:p>
        </p:txBody>
      </p:sp>
    </p:spTree>
    <p:extLst>
      <p:ext uri="{BB962C8B-B14F-4D97-AF65-F5344CB8AC3E}">
        <p14:creationId xmlns:p14="http://schemas.microsoft.com/office/powerpoint/2010/main" val="39884639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F1C3C-CEAB-9AF0-6FD0-44FEAC7C5F4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5834291-5395-3C41-0997-16983E78FEAA}"/>
              </a:ext>
            </a:extLst>
          </p:cNvPr>
          <p:cNvSpPr>
            <a:spLocks noGrp="1"/>
          </p:cNvSpPr>
          <p:nvPr>
            <p:ph type="title"/>
          </p:nvPr>
        </p:nvSpPr>
        <p:spPr/>
        <p:txBody>
          <a:bodyPr>
            <a:normAutofit/>
          </a:bodyPr>
          <a:lstStyle/>
          <a:p>
            <a:r>
              <a:rPr lang="fr-CH" sz="3000" noProof="0" dirty="0"/>
              <a:t>Nécessité d'une base légale en raison de l'interdiction de la discrimination</a:t>
            </a:r>
          </a:p>
        </p:txBody>
      </p:sp>
      <p:sp>
        <p:nvSpPr>
          <p:cNvPr id="3" name="Inhaltsplatzhalter 2">
            <a:extLst>
              <a:ext uri="{FF2B5EF4-FFF2-40B4-BE49-F238E27FC236}">
                <a16:creationId xmlns:a16="http://schemas.microsoft.com/office/drawing/2014/main" id="{43321F97-2C11-E386-7964-4F13F0E5FAEC}"/>
              </a:ext>
            </a:extLst>
          </p:cNvPr>
          <p:cNvSpPr>
            <a:spLocks noGrp="1"/>
          </p:cNvSpPr>
          <p:nvPr>
            <p:ph idx="1"/>
          </p:nvPr>
        </p:nvSpPr>
        <p:spPr/>
        <p:txBody>
          <a:bodyPr>
            <a:noAutofit/>
          </a:bodyPr>
          <a:lstStyle/>
          <a:p>
            <a:r>
              <a:rPr lang="fr-CH" noProof="0" dirty="0"/>
              <a:t>Les personnes handicapées sont particulièrement exposées au risque d'être ignorées lors des décisions de triage.</a:t>
            </a:r>
          </a:p>
          <a:p>
            <a:r>
              <a:rPr lang="fr-CH" noProof="0" dirty="0"/>
              <a:t>L'interdiction de la discrimination (art. 8, al. 2 Cst.) et la Convention de l'ONU relative aux droits des personnes handicapées permettent de déduire une obligation de l'Etat de prendre des mesures pour protéger les personnes en situation de handicap contre les inégalités dans l'accès aux ressources de médecine intensive.</a:t>
            </a:r>
          </a:p>
          <a:p>
            <a:endParaRPr lang="fr-CH" noProof="0" dirty="0"/>
          </a:p>
          <a:p>
            <a:endParaRPr lang="fr-CH" noProof="0" dirty="0"/>
          </a:p>
        </p:txBody>
      </p:sp>
      <p:sp>
        <p:nvSpPr>
          <p:cNvPr id="4" name="Foliennummernplatzhalter 3">
            <a:extLst>
              <a:ext uri="{FF2B5EF4-FFF2-40B4-BE49-F238E27FC236}">
                <a16:creationId xmlns:a16="http://schemas.microsoft.com/office/drawing/2014/main" id="{294F6D61-00E2-2CB6-C4DA-19009D894DF5}"/>
              </a:ext>
            </a:extLst>
          </p:cNvPr>
          <p:cNvSpPr>
            <a:spLocks noGrp="1"/>
          </p:cNvSpPr>
          <p:nvPr>
            <p:ph type="sldNum" sz="quarter" idx="10"/>
          </p:nvPr>
        </p:nvSpPr>
        <p:spPr/>
        <p:txBody>
          <a:bodyPr/>
          <a:lstStyle/>
          <a:p>
            <a:fld id="{44E00974-63E5-4E61-A13C-9F89126AE395}" type="slidenum">
              <a:rPr lang="fr-CH" noProof="0" smtClean="0"/>
              <a:t>26</a:t>
            </a:fld>
            <a:endParaRPr lang="fr-CH" noProof="0" dirty="0"/>
          </a:p>
        </p:txBody>
      </p:sp>
    </p:spTree>
    <p:extLst>
      <p:ext uri="{BB962C8B-B14F-4D97-AF65-F5344CB8AC3E}">
        <p14:creationId xmlns:p14="http://schemas.microsoft.com/office/powerpoint/2010/main" val="622074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CC629-2D40-EA0F-A7CA-5E8337FA68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376299-0AE0-6337-AFA2-CDE88FB7FFE9}"/>
              </a:ext>
            </a:extLst>
          </p:cNvPr>
          <p:cNvSpPr>
            <a:spLocks noGrp="1"/>
          </p:cNvSpPr>
          <p:nvPr>
            <p:ph type="title"/>
          </p:nvPr>
        </p:nvSpPr>
        <p:spPr/>
        <p:txBody>
          <a:bodyPr>
            <a:normAutofit/>
          </a:bodyPr>
          <a:lstStyle/>
          <a:p>
            <a:r>
              <a:rPr lang="fr-CH" sz="3000" noProof="0" dirty="0"/>
              <a:t>Insuffisance des directives de l'ASSM</a:t>
            </a:r>
          </a:p>
        </p:txBody>
      </p:sp>
      <p:sp>
        <p:nvSpPr>
          <p:cNvPr id="3" name="Inhaltsplatzhalter 2">
            <a:extLst>
              <a:ext uri="{FF2B5EF4-FFF2-40B4-BE49-F238E27FC236}">
                <a16:creationId xmlns:a16="http://schemas.microsoft.com/office/drawing/2014/main" id="{3E6BEE96-E937-1B00-3F76-3D3672F3E283}"/>
              </a:ext>
            </a:extLst>
          </p:cNvPr>
          <p:cNvSpPr>
            <a:spLocks noGrp="1"/>
          </p:cNvSpPr>
          <p:nvPr>
            <p:ph idx="1"/>
          </p:nvPr>
        </p:nvSpPr>
        <p:spPr/>
        <p:txBody>
          <a:bodyPr>
            <a:noAutofit/>
          </a:bodyPr>
          <a:lstStyle/>
          <a:p>
            <a:pPr>
              <a:spcAft>
                <a:spcPts val="1200"/>
              </a:spcAft>
            </a:pPr>
            <a:r>
              <a:rPr lang="fr-CH" noProof="0" dirty="0"/>
              <a:t>Formellement : les directives d'une organisation privée ne peuvent pas remplacer une base légale adoptée selon un processus démocratique.</a:t>
            </a:r>
          </a:p>
          <a:p>
            <a:r>
              <a:rPr lang="fr-CH" noProof="0" dirty="0"/>
              <a:t>Sur le fond : les directives de l'ASSM ne garantissent pas le respect de la dignité humaine et la protection contre la discrimination, au contraire</a:t>
            </a:r>
          </a:p>
          <a:p>
            <a:endParaRPr lang="fr-CH" noProof="0" dirty="0"/>
          </a:p>
        </p:txBody>
      </p:sp>
      <p:sp>
        <p:nvSpPr>
          <p:cNvPr id="4" name="Foliennummernplatzhalter 3">
            <a:extLst>
              <a:ext uri="{FF2B5EF4-FFF2-40B4-BE49-F238E27FC236}">
                <a16:creationId xmlns:a16="http://schemas.microsoft.com/office/drawing/2014/main" id="{0D09985A-B77D-76B1-D9DA-8D55882EB889}"/>
              </a:ext>
            </a:extLst>
          </p:cNvPr>
          <p:cNvSpPr>
            <a:spLocks noGrp="1"/>
          </p:cNvSpPr>
          <p:nvPr>
            <p:ph type="sldNum" sz="quarter" idx="10"/>
          </p:nvPr>
        </p:nvSpPr>
        <p:spPr/>
        <p:txBody>
          <a:bodyPr/>
          <a:lstStyle/>
          <a:p>
            <a:fld id="{44E00974-63E5-4E61-A13C-9F89126AE395}" type="slidenum">
              <a:rPr lang="fr-CH" noProof="0" smtClean="0"/>
              <a:t>27</a:t>
            </a:fld>
            <a:endParaRPr lang="fr-CH" noProof="0" dirty="0"/>
          </a:p>
        </p:txBody>
      </p:sp>
    </p:spTree>
    <p:extLst>
      <p:ext uri="{BB962C8B-B14F-4D97-AF65-F5344CB8AC3E}">
        <p14:creationId xmlns:p14="http://schemas.microsoft.com/office/powerpoint/2010/main" val="2748377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86073-65E8-0700-5DB5-B897690E16F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013DA83-1B38-D552-501B-38F2C6A658AE}"/>
              </a:ext>
            </a:extLst>
          </p:cNvPr>
          <p:cNvSpPr>
            <a:spLocks noGrp="1"/>
          </p:cNvSpPr>
          <p:nvPr>
            <p:ph type="title"/>
          </p:nvPr>
        </p:nvSpPr>
        <p:spPr/>
        <p:txBody>
          <a:bodyPr>
            <a:normAutofit/>
          </a:bodyPr>
          <a:lstStyle/>
          <a:p>
            <a:r>
              <a:rPr lang="fr-CH" sz="3000" noProof="0" dirty="0"/>
              <a:t>Insuffisance des directives de l'ASSM</a:t>
            </a:r>
          </a:p>
        </p:txBody>
      </p:sp>
      <p:sp>
        <p:nvSpPr>
          <p:cNvPr id="3" name="Inhaltsplatzhalter 2">
            <a:extLst>
              <a:ext uri="{FF2B5EF4-FFF2-40B4-BE49-F238E27FC236}">
                <a16:creationId xmlns:a16="http://schemas.microsoft.com/office/drawing/2014/main" id="{0467D275-450A-1FDE-8890-8F8AC872F5A0}"/>
              </a:ext>
            </a:extLst>
          </p:cNvPr>
          <p:cNvSpPr>
            <a:spLocks noGrp="1"/>
          </p:cNvSpPr>
          <p:nvPr>
            <p:ph idx="1"/>
          </p:nvPr>
        </p:nvSpPr>
        <p:spPr/>
        <p:txBody>
          <a:bodyPr>
            <a:noAutofit/>
          </a:bodyPr>
          <a:lstStyle/>
          <a:p>
            <a:pPr>
              <a:spcAft>
                <a:spcPts val="1200"/>
              </a:spcAft>
            </a:pPr>
            <a:r>
              <a:rPr lang="fr-CH" noProof="0" dirty="0"/>
              <a:t>Formellement : les directives d'une organisation privée ne peuvent pas remplacer une base légale adoptée selon un processus démocratique.</a:t>
            </a:r>
          </a:p>
          <a:p>
            <a:r>
              <a:rPr lang="fr-CH" noProof="0" dirty="0"/>
              <a:t>Sur le fond : les directives de l'ASSM ne garantissent pas le respect de la dignité humaine et la protection contre la discrimination, au contraire</a:t>
            </a:r>
          </a:p>
          <a:p>
            <a:endParaRPr lang="fr-CH" noProof="0" dirty="0"/>
          </a:p>
        </p:txBody>
      </p:sp>
      <p:sp>
        <p:nvSpPr>
          <p:cNvPr id="4" name="Foliennummernplatzhalter 3">
            <a:extLst>
              <a:ext uri="{FF2B5EF4-FFF2-40B4-BE49-F238E27FC236}">
                <a16:creationId xmlns:a16="http://schemas.microsoft.com/office/drawing/2014/main" id="{91C53359-CB96-3D36-3D2C-748739138131}"/>
              </a:ext>
            </a:extLst>
          </p:cNvPr>
          <p:cNvSpPr>
            <a:spLocks noGrp="1"/>
          </p:cNvSpPr>
          <p:nvPr>
            <p:ph type="sldNum" sz="quarter" idx="10"/>
          </p:nvPr>
        </p:nvSpPr>
        <p:spPr/>
        <p:txBody>
          <a:bodyPr/>
          <a:lstStyle/>
          <a:p>
            <a:fld id="{44E00974-63E5-4E61-A13C-9F89126AE395}" type="slidenum">
              <a:rPr lang="fr-CH" noProof="0" smtClean="0"/>
              <a:t>28</a:t>
            </a:fld>
            <a:endParaRPr lang="fr-CH" noProof="0" dirty="0"/>
          </a:p>
        </p:txBody>
      </p:sp>
    </p:spTree>
    <p:extLst>
      <p:ext uri="{BB962C8B-B14F-4D97-AF65-F5344CB8AC3E}">
        <p14:creationId xmlns:p14="http://schemas.microsoft.com/office/powerpoint/2010/main" val="4937607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C20D6-F71B-1522-311A-26B3D7C0012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BF4DBC-ECBD-D459-E747-5340FCFDD763}"/>
              </a:ext>
            </a:extLst>
          </p:cNvPr>
          <p:cNvSpPr>
            <a:spLocks noGrp="1"/>
          </p:cNvSpPr>
          <p:nvPr>
            <p:ph type="title"/>
          </p:nvPr>
        </p:nvSpPr>
        <p:spPr/>
        <p:txBody>
          <a:bodyPr>
            <a:normAutofit/>
          </a:bodyPr>
          <a:lstStyle/>
          <a:p>
            <a:r>
              <a:rPr lang="fr-CH" sz="3000" noProof="0" dirty="0"/>
              <a:t>Insuffisance des directives de l'ASSM : critique de leur contenu</a:t>
            </a:r>
          </a:p>
        </p:txBody>
      </p:sp>
      <p:sp>
        <p:nvSpPr>
          <p:cNvPr id="3" name="Inhaltsplatzhalter 2">
            <a:extLst>
              <a:ext uri="{FF2B5EF4-FFF2-40B4-BE49-F238E27FC236}">
                <a16:creationId xmlns:a16="http://schemas.microsoft.com/office/drawing/2014/main" id="{05FEC73D-5484-6420-FF15-FD9C045AB475}"/>
              </a:ext>
            </a:extLst>
          </p:cNvPr>
          <p:cNvSpPr>
            <a:spLocks noGrp="1"/>
          </p:cNvSpPr>
          <p:nvPr>
            <p:ph idx="1"/>
          </p:nvPr>
        </p:nvSpPr>
        <p:spPr>
          <a:xfrm>
            <a:off x="530086" y="1231285"/>
            <a:ext cx="11065564" cy="3727262"/>
          </a:xfrm>
        </p:spPr>
        <p:txBody>
          <a:bodyPr>
            <a:noAutofit/>
          </a:bodyPr>
          <a:lstStyle/>
          <a:p>
            <a:pPr>
              <a:spcAft>
                <a:spcPts val="1200"/>
              </a:spcAft>
            </a:pPr>
            <a:r>
              <a:rPr lang="fr-CH" noProof="0" dirty="0"/>
              <a:t>Objectif de sauver le plus grand nombre possible de personnes : Répartition selon le principe utilitariste de la maximisation de l'utilité ; le bilan de santé de la collectivité supplante la santé individuelle en tant que bien juridique protégé</a:t>
            </a:r>
          </a:p>
          <a:p>
            <a:r>
              <a:rPr lang="fr-CH" noProof="0" dirty="0"/>
              <a:t>L'attribution en fonction de la probabilité de survie à court terme désavantage les groupes de personnes vulnérables </a:t>
            </a:r>
            <a:r>
              <a:rPr lang="fr-CH" noProof="0" dirty="0">
                <a:sym typeface="Wingdings" panose="05000000000000000000" pitchFamily="2" charset="2"/>
              </a:rPr>
              <a:t></a:t>
            </a:r>
            <a:r>
              <a:rPr lang="fr-CH" noProof="0" dirty="0" err="1">
                <a:sym typeface="Wingdings" panose="05000000000000000000" pitchFamily="2" charset="2"/>
              </a:rPr>
              <a:t>führt</a:t>
            </a:r>
            <a:r>
              <a:rPr lang="fr-CH" noProof="0" dirty="0">
                <a:sym typeface="Wingdings" panose="05000000000000000000" pitchFamily="2" charset="2"/>
              </a:rPr>
              <a:t> conduit nécessairement à la discrimination</a:t>
            </a:r>
            <a:endParaRPr lang="fr-CH" noProof="0" dirty="0"/>
          </a:p>
        </p:txBody>
      </p:sp>
      <p:sp>
        <p:nvSpPr>
          <p:cNvPr id="4" name="Foliennummernplatzhalter 3">
            <a:extLst>
              <a:ext uri="{FF2B5EF4-FFF2-40B4-BE49-F238E27FC236}">
                <a16:creationId xmlns:a16="http://schemas.microsoft.com/office/drawing/2014/main" id="{30BC19BF-5987-64B1-5432-D491328B01EB}"/>
              </a:ext>
            </a:extLst>
          </p:cNvPr>
          <p:cNvSpPr>
            <a:spLocks noGrp="1"/>
          </p:cNvSpPr>
          <p:nvPr>
            <p:ph type="sldNum" sz="quarter" idx="10"/>
          </p:nvPr>
        </p:nvSpPr>
        <p:spPr/>
        <p:txBody>
          <a:bodyPr/>
          <a:lstStyle/>
          <a:p>
            <a:fld id="{44E00974-63E5-4E61-A13C-9F89126AE395}" type="slidenum">
              <a:rPr lang="fr-CH" noProof="0" smtClean="0"/>
              <a:t>29</a:t>
            </a:fld>
            <a:endParaRPr lang="fr-CH" noProof="0" dirty="0"/>
          </a:p>
        </p:txBody>
      </p:sp>
    </p:spTree>
    <p:extLst>
      <p:ext uri="{BB962C8B-B14F-4D97-AF65-F5344CB8AC3E}">
        <p14:creationId xmlns:p14="http://schemas.microsoft.com/office/powerpoint/2010/main" val="2186252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fr-CH" noProof="0" dirty="0"/>
              <a:t>Introduction : </a:t>
            </a:r>
            <a:br>
              <a:rPr lang="fr-CH" noProof="0" dirty="0"/>
            </a:br>
            <a:r>
              <a:rPr lang="fr-CH" noProof="0" dirty="0"/>
              <a:t>Rétrospective de la pandémie de Covid-19</a:t>
            </a:r>
          </a:p>
        </p:txBody>
      </p:sp>
      <p:sp>
        <p:nvSpPr>
          <p:cNvPr id="7" name="Textplatzhalter 6"/>
          <p:cNvSpPr>
            <a:spLocks noGrp="1"/>
          </p:cNvSpPr>
          <p:nvPr>
            <p:ph type="body" idx="1"/>
          </p:nvPr>
        </p:nvSpPr>
        <p:spPr/>
        <p:txBody>
          <a:bodyPr/>
          <a:lstStyle/>
          <a:p>
            <a:endParaRPr lang="fr-CH" noProof="0" dirty="0"/>
          </a:p>
        </p:txBody>
      </p:sp>
      <p:sp>
        <p:nvSpPr>
          <p:cNvPr id="5" name="Foliennummernplatzhalter 4"/>
          <p:cNvSpPr>
            <a:spLocks noGrp="1"/>
          </p:cNvSpPr>
          <p:nvPr>
            <p:ph type="sldNum" sz="quarter" idx="10"/>
          </p:nvPr>
        </p:nvSpPr>
        <p:spPr/>
        <p:txBody>
          <a:bodyPr/>
          <a:lstStyle/>
          <a:p>
            <a:fld id="{44E00974-63E5-4E61-A13C-9F89126AE395}" type="slidenum">
              <a:rPr lang="fr-CH" noProof="0" smtClean="0"/>
              <a:t>3</a:t>
            </a:fld>
            <a:endParaRPr lang="fr-CH" noProof="0" dirty="0"/>
          </a:p>
        </p:txBody>
      </p:sp>
    </p:spTree>
    <p:extLst>
      <p:ext uri="{BB962C8B-B14F-4D97-AF65-F5344CB8AC3E}">
        <p14:creationId xmlns:p14="http://schemas.microsoft.com/office/powerpoint/2010/main" val="35061674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3DFDF-C9F2-38B5-EB97-52A9A44452C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5D38E1F-0B55-2149-83F5-92D00EA773CE}"/>
              </a:ext>
            </a:extLst>
          </p:cNvPr>
          <p:cNvSpPr>
            <a:spLocks noGrp="1"/>
          </p:cNvSpPr>
          <p:nvPr>
            <p:ph type="title"/>
          </p:nvPr>
        </p:nvSpPr>
        <p:spPr/>
        <p:txBody>
          <a:bodyPr/>
          <a:lstStyle/>
          <a:p>
            <a:r>
              <a:rPr lang="fr-CH" noProof="0" dirty="0"/>
              <a:t>Exigences en matière de contenu de la base légale</a:t>
            </a:r>
          </a:p>
        </p:txBody>
      </p:sp>
      <p:sp>
        <p:nvSpPr>
          <p:cNvPr id="3" name="Inhaltsplatzhalter 2">
            <a:extLst>
              <a:ext uri="{FF2B5EF4-FFF2-40B4-BE49-F238E27FC236}">
                <a16:creationId xmlns:a16="http://schemas.microsoft.com/office/drawing/2014/main" id="{0082A9D5-01B2-9428-7771-B2B54DB404F5}"/>
              </a:ext>
            </a:extLst>
          </p:cNvPr>
          <p:cNvSpPr>
            <a:spLocks noGrp="1"/>
          </p:cNvSpPr>
          <p:nvPr>
            <p:ph idx="1"/>
          </p:nvPr>
        </p:nvSpPr>
        <p:spPr/>
        <p:txBody>
          <a:bodyPr>
            <a:noAutofit/>
          </a:bodyPr>
          <a:lstStyle/>
          <a:p>
            <a:pPr marL="0" indent="0">
              <a:lnSpc>
                <a:spcPct val="114000"/>
              </a:lnSpc>
              <a:buNone/>
            </a:pPr>
            <a:r>
              <a:rPr lang="fr-CH" noProof="0" dirty="0"/>
              <a:t>"La tâche d'une réglementation légale du triage serait donc d'établir un rapport approprié entre l'objectif d'une utilisation efficace et orientée vers l'utilité de la médecine intensive, d'une part, et l'objectif concurrent d'une répartition juste et équitable des chances de ces ressources, d'autre part. (...) Parce que chaque vie a la même valeur (...), un ordre légal de répartition ne doit en tout cas laisser personne sans chance". </a:t>
            </a:r>
            <a:r>
              <a:rPr lang="fr-CH" cap="small" noProof="0" dirty="0" err="1"/>
              <a:t>Bijan</a:t>
            </a:r>
            <a:r>
              <a:rPr lang="fr-CH" cap="small" noProof="0" dirty="0"/>
              <a:t> </a:t>
            </a:r>
            <a:r>
              <a:rPr lang="fr-CH" cap="small" noProof="0" dirty="0" err="1"/>
              <a:t>Fateh-Moghadam</a:t>
            </a:r>
            <a:endParaRPr lang="fr-CH" cap="small" noProof="0" dirty="0"/>
          </a:p>
        </p:txBody>
      </p:sp>
      <p:sp>
        <p:nvSpPr>
          <p:cNvPr id="4" name="Foliennummernplatzhalter 3">
            <a:extLst>
              <a:ext uri="{FF2B5EF4-FFF2-40B4-BE49-F238E27FC236}">
                <a16:creationId xmlns:a16="http://schemas.microsoft.com/office/drawing/2014/main" id="{62027B1F-0CC0-7CA8-8D19-E121EBAC83FA}"/>
              </a:ext>
            </a:extLst>
          </p:cNvPr>
          <p:cNvSpPr>
            <a:spLocks noGrp="1"/>
          </p:cNvSpPr>
          <p:nvPr>
            <p:ph type="sldNum" sz="quarter" idx="10"/>
          </p:nvPr>
        </p:nvSpPr>
        <p:spPr/>
        <p:txBody>
          <a:bodyPr/>
          <a:lstStyle/>
          <a:p>
            <a:fld id="{44E00974-63E5-4E61-A13C-9F89126AE395}" type="slidenum">
              <a:rPr lang="fr-CH" noProof="0" smtClean="0"/>
              <a:t>30</a:t>
            </a:fld>
            <a:endParaRPr lang="fr-CH" noProof="0" dirty="0"/>
          </a:p>
        </p:txBody>
      </p:sp>
    </p:spTree>
    <p:extLst>
      <p:ext uri="{BB962C8B-B14F-4D97-AF65-F5344CB8AC3E}">
        <p14:creationId xmlns:p14="http://schemas.microsoft.com/office/powerpoint/2010/main" val="204315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79672-2742-B6DE-D072-FD4ADB45FA7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8CB18DC-FF55-035D-9CE1-AA4F937065DF}"/>
              </a:ext>
            </a:extLst>
          </p:cNvPr>
          <p:cNvSpPr>
            <a:spLocks noGrp="1"/>
          </p:cNvSpPr>
          <p:nvPr>
            <p:ph type="title"/>
          </p:nvPr>
        </p:nvSpPr>
        <p:spPr/>
        <p:txBody>
          <a:bodyPr/>
          <a:lstStyle/>
          <a:p>
            <a:r>
              <a:rPr lang="fr-CH" noProof="0" dirty="0"/>
              <a:t>Exigences en matière de contenu de la base légale</a:t>
            </a:r>
          </a:p>
        </p:txBody>
      </p:sp>
      <p:sp>
        <p:nvSpPr>
          <p:cNvPr id="3" name="Inhaltsplatzhalter 2">
            <a:extLst>
              <a:ext uri="{FF2B5EF4-FFF2-40B4-BE49-F238E27FC236}">
                <a16:creationId xmlns:a16="http://schemas.microsoft.com/office/drawing/2014/main" id="{10AD4869-F079-E793-1353-307C2275D0B5}"/>
              </a:ext>
            </a:extLst>
          </p:cNvPr>
          <p:cNvSpPr>
            <a:spLocks noGrp="1"/>
          </p:cNvSpPr>
          <p:nvPr>
            <p:ph idx="1"/>
          </p:nvPr>
        </p:nvSpPr>
        <p:spPr/>
        <p:txBody>
          <a:bodyPr>
            <a:noAutofit/>
          </a:bodyPr>
          <a:lstStyle/>
          <a:p>
            <a:pPr>
              <a:spcAft>
                <a:spcPts val="1800"/>
              </a:spcAft>
            </a:pPr>
            <a:r>
              <a:rPr lang="fr-CH" noProof="0" dirty="0"/>
              <a:t>Principe de la maximisation de l'utilité (attribution en fonction des chances de survie) problématique du point de vue du droit constitutionnel</a:t>
            </a:r>
          </a:p>
          <a:p>
            <a:r>
              <a:rPr lang="fr-CH" noProof="0" dirty="0"/>
              <a:t>Attribution en fonction des besoins ou de l'urgence (par analogie avec la loi sur la transplantation)</a:t>
            </a:r>
          </a:p>
        </p:txBody>
      </p:sp>
      <p:sp>
        <p:nvSpPr>
          <p:cNvPr id="4" name="Foliennummernplatzhalter 3">
            <a:extLst>
              <a:ext uri="{FF2B5EF4-FFF2-40B4-BE49-F238E27FC236}">
                <a16:creationId xmlns:a16="http://schemas.microsoft.com/office/drawing/2014/main" id="{98D866BC-A2AA-1802-E874-4CD62F609317}"/>
              </a:ext>
            </a:extLst>
          </p:cNvPr>
          <p:cNvSpPr>
            <a:spLocks noGrp="1"/>
          </p:cNvSpPr>
          <p:nvPr>
            <p:ph type="sldNum" sz="quarter" idx="10"/>
          </p:nvPr>
        </p:nvSpPr>
        <p:spPr/>
        <p:txBody>
          <a:bodyPr/>
          <a:lstStyle/>
          <a:p>
            <a:fld id="{44E00974-63E5-4E61-A13C-9F89126AE395}" type="slidenum">
              <a:rPr lang="fr-CH" noProof="0" smtClean="0"/>
              <a:t>31</a:t>
            </a:fld>
            <a:endParaRPr lang="fr-CH" noProof="0" dirty="0"/>
          </a:p>
        </p:txBody>
      </p:sp>
    </p:spTree>
    <p:extLst>
      <p:ext uri="{BB962C8B-B14F-4D97-AF65-F5344CB8AC3E}">
        <p14:creationId xmlns:p14="http://schemas.microsoft.com/office/powerpoint/2010/main" val="37805699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fr-CH" noProof="0" dirty="0"/>
              <a:t>Merci de votre attention !</a:t>
            </a:r>
          </a:p>
        </p:txBody>
      </p:sp>
      <p:sp>
        <p:nvSpPr>
          <p:cNvPr id="2" name="Textplatzhalter 1">
            <a:extLst>
              <a:ext uri="{FF2B5EF4-FFF2-40B4-BE49-F238E27FC236}">
                <a16:creationId xmlns:a16="http://schemas.microsoft.com/office/drawing/2014/main" id="{5187BB29-6550-ED51-D56A-B3C1F11A6D62}"/>
              </a:ext>
            </a:extLst>
          </p:cNvPr>
          <p:cNvSpPr>
            <a:spLocks noGrp="1"/>
          </p:cNvSpPr>
          <p:nvPr>
            <p:ph type="body" idx="1"/>
          </p:nvPr>
        </p:nvSpPr>
        <p:spPr/>
        <p:txBody>
          <a:bodyPr/>
          <a:lstStyle/>
          <a:p>
            <a:endParaRPr lang="fr-CH" noProof="0" dirty="0"/>
          </a:p>
        </p:txBody>
      </p:sp>
      <p:sp>
        <p:nvSpPr>
          <p:cNvPr id="4" name="Foliennummernplatzhalter 3"/>
          <p:cNvSpPr>
            <a:spLocks noGrp="1"/>
          </p:cNvSpPr>
          <p:nvPr>
            <p:ph type="sldNum" sz="quarter" idx="10"/>
          </p:nvPr>
        </p:nvSpPr>
        <p:spPr/>
        <p:txBody>
          <a:bodyPr/>
          <a:lstStyle/>
          <a:p>
            <a:fld id="{44E00974-63E5-4E61-A13C-9F89126AE395}" type="slidenum">
              <a:rPr lang="fr-CH" noProof="0" smtClean="0"/>
              <a:t>32</a:t>
            </a:fld>
            <a:endParaRPr lang="fr-CH" noProof="0" dirty="0"/>
          </a:p>
        </p:txBody>
      </p:sp>
    </p:spTree>
    <p:extLst>
      <p:ext uri="{BB962C8B-B14F-4D97-AF65-F5344CB8AC3E}">
        <p14:creationId xmlns:p14="http://schemas.microsoft.com/office/powerpoint/2010/main" val="3072548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E1CF2-1C5E-21AE-7334-C020BCA40B1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A138F4F-FB49-AD26-F869-9B3FC4BA5074}"/>
              </a:ext>
            </a:extLst>
          </p:cNvPr>
          <p:cNvSpPr>
            <a:spLocks noGrp="1"/>
          </p:cNvSpPr>
          <p:nvPr>
            <p:ph type="title"/>
          </p:nvPr>
        </p:nvSpPr>
        <p:spPr/>
        <p:txBody>
          <a:bodyPr/>
          <a:lstStyle/>
          <a:p>
            <a:r>
              <a:rPr lang="fr-CH" noProof="0" dirty="0"/>
              <a:t>Chronologie </a:t>
            </a:r>
          </a:p>
        </p:txBody>
      </p:sp>
      <p:sp>
        <p:nvSpPr>
          <p:cNvPr id="3" name="Inhaltsplatzhalter 2">
            <a:extLst>
              <a:ext uri="{FF2B5EF4-FFF2-40B4-BE49-F238E27FC236}">
                <a16:creationId xmlns:a16="http://schemas.microsoft.com/office/drawing/2014/main" id="{FCF7BBA4-D9BA-9D1E-1434-2101F509C719}"/>
              </a:ext>
            </a:extLst>
          </p:cNvPr>
          <p:cNvSpPr>
            <a:spLocks noGrp="1"/>
          </p:cNvSpPr>
          <p:nvPr>
            <p:ph idx="1"/>
          </p:nvPr>
        </p:nvSpPr>
        <p:spPr/>
        <p:txBody>
          <a:bodyPr>
            <a:normAutofit fontScale="92500" lnSpcReduction="10000"/>
          </a:bodyPr>
          <a:lstStyle/>
          <a:p>
            <a:pPr>
              <a:spcAft>
                <a:spcPts val="1200"/>
              </a:spcAft>
            </a:pPr>
            <a:r>
              <a:rPr lang="fr-CH" noProof="0" dirty="0"/>
              <a:t>Fin 2019 : épidémie de nouvelle maladie virale à Wuhan, Chine</a:t>
            </a:r>
          </a:p>
          <a:p>
            <a:pPr>
              <a:spcAft>
                <a:spcPts val="1200"/>
              </a:spcAft>
            </a:pPr>
            <a:r>
              <a:rPr lang="fr-CH" noProof="0" dirty="0"/>
              <a:t>25.02.2020 : premier cas confirmé en Suisse</a:t>
            </a:r>
          </a:p>
          <a:p>
            <a:pPr>
              <a:spcAft>
                <a:spcPts val="1200"/>
              </a:spcAft>
            </a:pPr>
            <a:r>
              <a:rPr lang="fr-CH" noProof="0" dirty="0"/>
              <a:t>Printemps 2020 : situation particulière - situation extraordinaire - situation particulière selon la loi sur les épidémies (</a:t>
            </a:r>
            <a:r>
              <a:rPr lang="fr-CH" noProof="0" dirty="0" err="1"/>
              <a:t>LEp</a:t>
            </a:r>
            <a:r>
              <a:rPr lang="fr-CH" noProof="0" dirty="0"/>
              <a:t>)</a:t>
            </a:r>
          </a:p>
          <a:p>
            <a:r>
              <a:rPr lang="fr-CH" noProof="0" dirty="0"/>
              <a:t>Automne 2020 : forte augmentation du nombre de cas, risque de surcharge des unités de soins intensifs</a:t>
            </a:r>
          </a:p>
        </p:txBody>
      </p:sp>
      <p:sp>
        <p:nvSpPr>
          <p:cNvPr id="4" name="Foliennummernplatzhalter 3">
            <a:extLst>
              <a:ext uri="{FF2B5EF4-FFF2-40B4-BE49-F238E27FC236}">
                <a16:creationId xmlns:a16="http://schemas.microsoft.com/office/drawing/2014/main" id="{B49046F0-152E-A53C-5300-F70DFD80A90A}"/>
              </a:ext>
            </a:extLst>
          </p:cNvPr>
          <p:cNvSpPr>
            <a:spLocks noGrp="1"/>
          </p:cNvSpPr>
          <p:nvPr>
            <p:ph type="sldNum" sz="quarter" idx="10"/>
          </p:nvPr>
        </p:nvSpPr>
        <p:spPr/>
        <p:txBody>
          <a:bodyPr/>
          <a:lstStyle/>
          <a:p>
            <a:fld id="{44E00974-63E5-4E61-A13C-9F89126AE395}" type="slidenum">
              <a:rPr lang="fr-CH" noProof="0" smtClean="0"/>
              <a:t>4</a:t>
            </a:fld>
            <a:endParaRPr lang="fr-CH" noProof="0" dirty="0"/>
          </a:p>
        </p:txBody>
      </p:sp>
    </p:spTree>
    <p:extLst>
      <p:ext uri="{BB962C8B-B14F-4D97-AF65-F5344CB8AC3E}">
        <p14:creationId xmlns:p14="http://schemas.microsoft.com/office/powerpoint/2010/main" val="3600848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F5F68-5222-1825-4DE3-FF4E988E94C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551ACB5-BB4D-DC39-4ED5-3A9C1242EC00}"/>
              </a:ext>
            </a:extLst>
          </p:cNvPr>
          <p:cNvSpPr>
            <a:spLocks noGrp="1"/>
          </p:cNvSpPr>
          <p:nvPr>
            <p:ph type="title"/>
          </p:nvPr>
        </p:nvSpPr>
        <p:spPr/>
        <p:txBody>
          <a:bodyPr/>
          <a:lstStyle/>
          <a:p>
            <a:r>
              <a:rPr lang="fr-CH" noProof="0" dirty="0"/>
              <a:t>Menace de pénurie de ressources dans les unités de soins intensifs</a:t>
            </a:r>
          </a:p>
        </p:txBody>
      </p:sp>
      <p:pic>
        <p:nvPicPr>
          <p:cNvPr id="6" name="Inhaltsplatzhalter 5">
            <a:extLst>
              <a:ext uri="{FF2B5EF4-FFF2-40B4-BE49-F238E27FC236}">
                <a16:creationId xmlns:a16="http://schemas.microsoft.com/office/drawing/2014/main" id="{59E3B35B-E65A-7769-EEE8-9E7FA1C41C15}"/>
              </a:ext>
            </a:extLst>
          </p:cNvPr>
          <p:cNvPicPr>
            <a:picLocks noGrp="1" noChangeAspect="1"/>
          </p:cNvPicPr>
          <p:nvPr>
            <p:ph idx="1"/>
          </p:nvPr>
        </p:nvPicPr>
        <p:blipFill>
          <a:blip r:embed="rId3"/>
          <a:stretch>
            <a:fillRect/>
          </a:stretch>
        </p:blipFill>
        <p:spPr>
          <a:xfrm>
            <a:off x="594937" y="1203758"/>
            <a:ext cx="9281880" cy="3814335"/>
          </a:xfrm>
        </p:spPr>
      </p:pic>
      <p:sp>
        <p:nvSpPr>
          <p:cNvPr id="4" name="Foliennummernplatzhalter 3">
            <a:extLst>
              <a:ext uri="{FF2B5EF4-FFF2-40B4-BE49-F238E27FC236}">
                <a16:creationId xmlns:a16="http://schemas.microsoft.com/office/drawing/2014/main" id="{804B0A54-FA60-E26C-6C7D-05DA73B97E4B}"/>
              </a:ext>
            </a:extLst>
          </p:cNvPr>
          <p:cNvSpPr>
            <a:spLocks noGrp="1"/>
          </p:cNvSpPr>
          <p:nvPr>
            <p:ph type="sldNum" sz="quarter" idx="10"/>
          </p:nvPr>
        </p:nvSpPr>
        <p:spPr/>
        <p:txBody>
          <a:bodyPr/>
          <a:lstStyle/>
          <a:p>
            <a:fld id="{44E00974-63E5-4E61-A13C-9F89126AE395}" type="slidenum">
              <a:rPr lang="fr-CH" noProof="0" smtClean="0"/>
              <a:t>5</a:t>
            </a:fld>
            <a:endParaRPr lang="fr-CH" noProof="0" dirty="0"/>
          </a:p>
        </p:txBody>
      </p:sp>
    </p:spTree>
    <p:extLst>
      <p:ext uri="{BB962C8B-B14F-4D97-AF65-F5344CB8AC3E}">
        <p14:creationId xmlns:p14="http://schemas.microsoft.com/office/powerpoint/2010/main" val="2927016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8A697-2CFE-5E52-FC80-4BE3C944B8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D4F3706-470F-9BF5-1CB2-355B54D258E3}"/>
              </a:ext>
            </a:extLst>
          </p:cNvPr>
          <p:cNvSpPr>
            <a:spLocks noGrp="1"/>
          </p:cNvSpPr>
          <p:nvPr>
            <p:ph type="title"/>
          </p:nvPr>
        </p:nvSpPr>
        <p:spPr/>
        <p:txBody>
          <a:bodyPr/>
          <a:lstStyle/>
          <a:p>
            <a:r>
              <a:rPr lang="fr-CH" noProof="0" dirty="0"/>
              <a:t>Menace de pénurie de ressources dans les unités de soins intensifs</a:t>
            </a:r>
          </a:p>
        </p:txBody>
      </p:sp>
      <p:sp>
        <p:nvSpPr>
          <p:cNvPr id="4" name="Foliennummernplatzhalter 3">
            <a:extLst>
              <a:ext uri="{FF2B5EF4-FFF2-40B4-BE49-F238E27FC236}">
                <a16:creationId xmlns:a16="http://schemas.microsoft.com/office/drawing/2014/main" id="{797996C7-5D14-7AEB-155B-08A499EBEF54}"/>
              </a:ext>
            </a:extLst>
          </p:cNvPr>
          <p:cNvSpPr>
            <a:spLocks noGrp="1"/>
          </p:cNvSpPr>
          <p:nvPr>
            <p:ph type="sldNum" sz="quarter" idx="10"/>
          </p:nvPr>
        </p:nvSpPr>
        <p:spPr/>
        <p:txBody>
          <a:bodyPr/>
          <a:lstStyle/>
          <a:p>
            <a:fld id="{44E00974-63E5-4E61-A13C-9F89126AE395}" type="slidenum">
              <a:rPr lang="fr-CH" noProof="0" smtClean="0"/>
              <a:t>6</a:t>
            </a:fld>
            <a:endParaRPr lang="fr-CH" noProof="0" dirty="0"/>
          </a:p>
        </p:txBody>
      </p:sp>
      <p:pic>
        <p:nvPicPr>
          <p:cNvPr id="8" name="Inhaltsplatzhalter 7">
            <a:extLst>
              <a:ext uri="{FF2B5EF4-FFF2-40B4-BE49-F238E27FC236}">
                <a16:creationId xmlns:a16="http://schemas.microsoft.com/office/drawing/2014/main" id="{A6B9DF22-2B97-BACD-7213-63F57D7BD979}"/>
              </a:ext>
            </a:extLst>
          </p:cNvPr>
          <p:cNvPicPr>
            <a:picLocks noGrp="1" noChangeAspect="1"/>
          </p:cNvPicPr>
          <p:nvPr>
            <p:ph idx="1"/>
          </p:nvPr>
        </p:nvPicPr>
        <p:blipFill>
          <a:blip r:embed="rId3"/>
          <a:stretch>
            <a:fillRect/>
          </a:stretch>
        </p:blipFill>
        <p:spPr>
          <a:xfrm>
            <a:off x="3647203" y="4152790"/>
            <a:ext cx="7517477" cy="438838"/>
          </a:xfrm>
        </p:spPr>
      </p:pic>
      <p:pic>
        <p:nvPicPr>
          <p:cNvPr id="16" name="Grafik 15">
            <a:extLst>
              <a:ext uri="{FF2B5EF4-FFF2-40B4-BE49-F238E27FC236}">
                <a16:creationId xmlns:a16="http://schemas.microsoft.com/office/drawing/2014/main" id="{3EDAC953-D218-7AF2-0973-894BA529665E}"/>
              </a:ext>
            </a:extLst>
          </p:cNvPr>
          <p:cNvPicPr>
            <a:picLocks noChangeAspect="1"/>
          </p:cNvPicPr>
          <p:nvPr/>
        </p:nvPicPr>
        <p:blipFill>
          <a:blip r:embed="rId4"/>
          <a:stretch>
            <a:fillRect/>
          </a:stretch>
        </p:blipFill>
        <p:spPr>
          <a:xfrm>
            <a:off x="659786" y="2875862"/>
            <a:ext cx="5361348" cy="789656"/>
          </a:xfrm>
          <a:prstGeom prst="rect">
            <a:avLst/>
          </a:prstGeom>
        </p:spPr>
      </p:pic>
      <p:pic>
        <p:nvPicPr>
          <p:cNvPr id="18" name="Grafik 17">
            <a:extLst>
              <a:ext uri="{FF2B5EF4-FFF2-40B4-BE49-F238E27FC236}">
                <a16:creationId xmlns:a16="http://schemas.microsoft.com/office/drawing/2014/main" id="{7EB82E32-E09C-6121-EDAC-F4A20104706F}"/>
              </a:ext>
            </a:extLst>
          </p:cNvPr>
          <p:cNvPicPr>
            <a:picLocks noChangeAspect="1"/>
          </p:cNvPicPr>
          <p:nvPr/>
        </p:nvPicPr>
        <p:blipFill>
          <a:blip r:embed="rId5"/>
          <a:stretch>
            <a:fillRect/>
          </a:stretch>
        </p:blipFill>
        <p:spPr>
          <a:xfrm>
            <a:off x="1415171" y="1545429"/>
            <a:ext cx="9621057" cy="1039775"/>
          </a:xfrm>
          <a:prstGeom prst="rect">
            <a:avLst/>
          </a:prstGeom>
        </p:spPr>
      </p:pic>
    </p:spTree>
    <p:extLst>
      <p:ext uri="{BB962C8B-B14F-4D97-AF65-F5344CB8AC3E}">
        <p14:creationId xmlns:p14="http://schemas.microsoft.com/office/powerpoint/2010/main" val="158833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5CECB-7163-8269-A19D-701CDCF36A21}"/>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72BF90EB-DAB2-6017-4D35-6AFE18A9C187}"/>
              </a:ext>
            </a:extLst>
          </p:cNvPr>
          <p:cNvSpPr>
            <a:spLocks noGrp="1"/>
          </p:cNvSpPr>
          <p:nvPr>
            <p:ph type="title"/>
          </p:nvPr>
        </p:nvSpPr>
        <p:spPr/>
        <p:txBody>
          <a:bodyPr/>
          <a:lstStyle/>
          <a:p>
            <a:r>
              <a:rPr lang="fr-CH" noProof="0" dirty="0"/>
              <a:t>Le triage en médecine intensive : </a:t>
            </a:r>
            <a:br>
              <a:rPr lang="fr-CH" noProof="0" dirty="0"/>
            </a:br>
            <a:r>
              <a:rPr lang="fr-CH" noProof="0" dirty="0"/>
              <a:t>la situation juridique actuelle</a:t>
            </a:r>
          </a:p>
        </p:txBody>
      </p:sp>
      <p:sp>
        <p:nvSpPr>
          <p:cNvPr id="7" name="Textplatzhalter 6">
            <a:extLst>
              <a:ext uri="{FF2B5EF4-FFF2-40B4-BE49-F238E27FC236}">
                <a16:creationId xmlns:a16="http://schemas.microsoft.com/office/drawing/2014/main" id="{DF758BDE-213B-C820-8A80-1BB28C5B3513}"/>
              </a:ext>
            </a:extLst>
          </p:cNvPr>
          <p:cNvSpPr>
            <a:spLocks noGrp="1"/>
          </p:cNvSpPr>
          <p:nvPr>
            <p:ph type="body" idx="1"/>
          </p:nvPr>
        </p:nvSpPr>
        <p:spPr/>
        <p:txBody>
          <a:bodyPr/>
          <a:lstStyle/>
          <a:p>
            <a:endParaRPr lang="fr-CH" noProof="0" dirty="0"/>
          </a:p>
        </p:txBody>
      </p:sp>
      <p:sp>
        <p:nvSpPr>
          <p:cNvPr id="5" name="Foliennummernplatzhalter 4">
            <a:extLst>
              <a:ext uri="{FF2B5EF4-FFF2-40B4-BE49-F238E27FC236}">
                <a16:creationId xmlns:a16="http://schemas.microsoft.com/office/drawing/2014/main" id="{393543BD-97E1-24D3-875D-BEE3B4A38774}"/>
              </a:ext>
            </a:extLst>
          </p:cNvPr>
          <p:cNvSpPr>
            <a:spLocks noGrp="1"/>
          </p:cNvSpPr>
          <p:nvPr>
            <p:ph type="sldNum" sz="quarter" idx="10"/>
          </p:nvPr>
        </p:nvSpPr>
        <p:spPr/>
        <p:txBody>
          <a:bodyPr/>
          <a:lstStyle/>
          <a:p>
            <a:fld id="{44E00974-63E5-4E61-A13C-9F89126AE395}" type="slidenum">
              <a:rPr lang="fr-CH" noProof="0" smtClean="0"/>
              <a:t>7</a:t>
            </a:fld>
            <a:endParaRPr lang="fr-CH" noProof="0" dirty="0"/>
          </a:p>
        </p:txBody>
      </p:sp>
    </p:spTree>
    <p:extLst>
      <p:ext uri="{BB962C8B-B14F-4D97-AF65-F5344CB8AC3E}">
        <p14:creationId xmlns:p14="http://schemas.microsoft.com/office/powerpoint/2010/main" val="757839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CH" noProof="0" dirty="0"/>
              <a:t>Cadre juridique en vigueur</a:t>
            </a:r>
          </a:p>
        </p:txBody>
      </p:sp>
      <p:sp>
        <p:nvSpPr>
          <p:cNvPr id="3" name="Inhaltsplatzhalter 2"/>
          <p:cNvSpPr>
            <a:spLocks noGrp="1"/>
          </p:cNvSpPr>
          <p:nvPr>
            <p:ph idx="1"/>
          </p:nvPr>
        </p:nvSpPr>
        <p:spPr/>
        <p:txBody>
          <a:bodyPr>
            <a:normAutofit/>
          </a:bodyPr>
          <a:lstStyle/>
          <a:p>
            <a:pPr>
              <a:spcAft>
                <a:spcPts val="1800"/>
              </a:spcAft>
            </a:pPr>
            <a:r>
              <a:rPr lang="fr-CH" noProof="0" dirty="0"/>
              <a:t>Pas de réglementation légale explicite des critères d'attribution en cas de pénurie de ressources en médecine intensive</a:t>
            </a:r>
          </a:p>
          <a:p>
            <a:r>
              <a:rPr lang="fr-CH" noProof="0" dirty="0"/>
              <a:t>Mais : applicabilité des normes ouvertes aux situations de triage</a:t>
            </a:r>
          </a:p>
          <a:p>
            <a:endParaRPr lang="fr-CH" noProof="0" dirty="0"/>
          </a:p>
          <a:p>
            <a:pPr marL="0" indent="0">
              <a:buNone/>
            </a:pPr>
            <a:endParaRPr lang="fr-CH" noProof="0" dirty="0"/>
          </a:p>
        </p:txBody>
      </p:sp>
      <p:sp>
        <p:nvSpPr>
          <p:cNvPr id="4" name="Foliennummernplatzhalter 3"/>
          <p:cNvSpPr>
            <a:spLocks noGrp="1"/>
          </p:cNvSpPr>
          <p:nvPr>
            <p:ph type="sldNum" sz="quarter" idx="10"/>
          </p:nvPr>
        </p:nvSpPr>
        <p:spPr/>
        <p:txBody>
          <a:bodyPr/>
          <a:lstStyle/>
          <a:p>
            <a:fld id="{44E00974-63E5-4E61-A13C-9F89126AE395}" type="slidenum">
              <a:rPr lang="fr-CH" noProof="0" smtClean="0"/>
              <a:t>8</a:t>
            </a:fld>
            <a:endParaRPr lang="fr-CH" noProof="0" dirty="0"/>
          </a:p>
        </p:txBody>
      </p:sp>
    </p:spTree>
    <p:extLst>
      <p:ext uri="{BB962C8B-B14F-4D97-AF65-F5344CB8AC3E}">
        <p14:creationId xmlns:p14="http://schemas.microsoft.com/office/powerpoint/2010/main" val="3148482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51847-43EF-91E3-9B74-2809334481E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3CDFAD-55DB-C440-90FE-02A4CACE84C0}"/>
              </a:ext>
            </a:extLst>
          </p:cNvPr>
          <p:cNvSpPr>
            <a:spLocks noGrp="1"/>
          </p:cNvSpPr>
          <p:nvPr>
            <p:ph type="title"/>
          </p:nvPr>
        </p:nvSpPr>
        <p:spPr/>
        <p:txBody>
          <a:bodyPr/>
          <a:lstStyle/>
          <a:p>
            <a:r>
              <a:rPr lang="fr-CH" noProof="0" dirty="0"/>
              <a:t>Cadre juridique en vigueur</a:t>
            </a:r>
          </a:p>
        </p:txBody>
      </p:sp>
      <p:sp>
        <p:nvSpPr>
          <p:cNvPr id="3" name="Inhaltsplatzhalter 2">
            <a:extLst>
              <a:ext uri="{FF2B5EF4-FFF2-40B4-BE49-F238E27FC236}">
                <a16:creationId xmlns:a16="http://schemas.microsoft.com/office/drawing/2014/main" id="{6756FB0B-633D-FFF1-04E7-5629258B2E32}"/>
              </a:ext>
            </a:extLst>
          </p:cNvPr>
          <p:cNvSpPr>
            <a:spLocks noGrp="1"/>
          </p:cNvSpPr>
          <p:nvPr>
            <p:ph idx="1"/>
          </p:nvPr>
        </p:nvSpPr>
        <p:spPr/>
        <p:txBody>
          <a:bodyPr>
            <a:normAutofit fontScale="92500"/>
          </a:bodyPr>
          <a:lstStyle/>
          <a:p>
            <a:r>
              <a:rPr lang="fr-CH" noProof="0" dirty="0"/>
              <a:t>Lier les hôpitaux publics aux droits fondamentaux, notamment :</a:t>
            </a:r>
          </a:p>
          <a:p>
            <a:pPr marL="534988" indent="-227013">
              <a:spcAft>
                <a:spcPts val="1200"/>
              </a:spcAft>
              <a:buFontTx/>
              <a:buChar char="-"/>
            </a:pPr>
            <a:r>
              <a:rPr lang="fr-CH" noProof="0" dirty="0"/>
              <a:t>la dignité humaine (art. 7 Cst.)</a:t>
            </a:r>
          </a:p>
          <a:p>
            <a:pPr marL="534988" indent="-227013">
              <a:spcAft>
                <a:spcPts val="1200"/>
              </a:spcAft>
              <a:buFontTx/>
              <a:buChar char="-"/>
            </a:pPr>
            <a:r>
              <a:rPr lang="fr-CH" noProof="0" dirty="0"/>
              <a:t>l'interdiction de discrimination (art. 8, al. 2, Cst.)</a:t>
            </a:r>
          </a:p>
          <a:p>
            <a:pPr marL="534988" indent="-227013">
              <a:spcAft>
                <a:spcPts val="1200"/>
              </a:spcAft>
              <a:buFontTx/>
              <a:buChar char="-"/>
            </a:pPr>
            <a:r>
              <a:rPr lang="fr-CH" noProof="0" dirty="0"/>
              <a:t>le droit à la vie (art. 10 Cst.)</a:t>
            </a:r>
          </a:p>
          <a:p>
            <a:pPr marL="534988" indent="-227013">
              <a:buFontTx/>
              <a:buChar char="-"/>
            </a:pPr>
            <a:r>
              <a:rPr lang="fr-CH" noProof="0" dirty="0"/>
              <a:t>le droit d'obtenir de l'aide dans des situations de détresse (art. 12 Cst.)</a:t>
            </a:r>
          </a:p>
          <a:p>
            <a:pPr marL="0" indent="0">
              <a:buNone/>
            </a:pPr>
            <a:endParaRPr lang="fr-CH" noProof="0" dirty="0"/>
          </a:p>
        </p:txBody>
      </p:sp>
      <p:sp>
        <p:nvSpPr>
          <p:cNvPr id="4" name="Foliennummernplatzhalter 3">
            <a:extLst>
              <a:ext uri="{FF2B5EF4-FFF2-40B4-BE49-F238E27FC236}">
                <a16:creationId xmlns:a16="http://schemas.microsoft.com/office/drawing/2014/main" id="{63ADC360-9D86-B8A1-1123-F224CB7B4925}"/>
              </a:ext>
            </a:extLst>
          </p:cNvPr>
          <p:cNvSpPr>
            <a:spLocks noGrp="1"/>
          </p:cNvSpPr>
          <p:nvPr>
            <p:ph type="sldNum" sz="quarter" idx="10"/>
          </p:nvPr>
        </p:nvSpPr>
        <p:spPr/>
        <p:txBody>
          <a:bodyPr/>
          <a:lstStyle/>
          <a:p>
            <a:fld id="{44E00974-63E5-4E61-A13C-9F89126AE395}" type="slidenum">
              <a:rPr lang="fr-CH" noProof="0" smtClean="0"/>
              <a:t>9</a:t>
            </a:fld>
            <a:endParaRPr lang="fr-CH" noProof="0" dirty="0"/>
          </a:p>
        </p:txBody>
      </p:sp>
    </p:spTree>
    <p:extLst>
      <p:ext uri="{BB962C8B-B14F-4D97-AF65-F5344CB8AC3E}">
        <p14:creationId xmlns:p14="http://schemas.microsoft.com/office/powerpoint/2010/main" val="17419334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8CC86971-1972-4C72-AFD5-F88920ECE3E1}" vid="{62036E48-417D-43F3-A82C-8EED892A916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PPT-Vorlage_Tagung_Die Rechte von MmB</Template>
  <TotalTime>0</TotalTime>
  <Words>2011</Words>
  <Application>Microsoft Office PowerPoint</Application>
  <PresentationFormat>Breitbild</PresentationFormat>
  <Paragraphs>168</Paragraphs>
  <Slides>32</Slides>
  <Notes>21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32</vt:i4>
      </vt:variant>
    </vt:vector>
  </HeadingPairs>
  <TitlesOfParts>
    <vt:vector size="39" baseType="lpstr">
      <vt:lpstr>Arial</vt:lpstr>
      <vt:lpstr>Avenir Roman</vt:lpstr>
      <vt:lpstr>Calibri</vt:lpstr>
      <vt:lpstr>Calibri Light</vt:lpstr>
      <vt:lpstr>Font-Regular</vt:lpstr>
      <vt:lpstr>Wingdings</vt:lpstr>
      <vt:lpstr>Office</vt:lpstr>
      <vt:lpstr>Bases juridiques pour le triage Triage pour les soins médicaux Traitements</vt:lpstr>
      <vt:lpstr>Aperçu</vt:lpstr>
      <vt:lpstr>Introduction :  Rétrospective de la pandémie de Covid-19</vt:lpstr>
      <vt:lpstr>Chronologie </vt:lpstr>
      <vt:lpstr>Menace de pénurie de ressources dans les unités de soins intensifs</vt:lpstr>
      <vt:lpstr>Menace de pénurie de ressources dans les unités de soins intensifs</vt:lpstr>
      <vt:lpstr>Le triage en médecine intensive :  la situation juridique actuelle</vt:lpstr>
      <vt:lpstr>Cadre juridique en vigueur</vt:lpstr>
      <vt:lpstr>Cadre juridique en vigueur</vt:lpstr>
      <vt:lpstr>Cadre juridique en vigueur</vt:lpstr>
      <vt:lpstr>Cadre juridique en vigueur</vt:lpstr>
      <vt:lpstr>Cadre juridique en vigueur</vt:lpstr>
      <vt:lpstr>Critères d'attribution selon les directives de l'ASSM</vt:lpstr>
      <vt:lpstr>Critères d'attribution selon les directives de l'ASSM</vt:lpstr>
      <vt:lpstr>Critères d'attribution selon les directives de l'ASSM</vt:lpstr>
      <vt:lpstr>État d'avancement du processus politique visant à créer une base légale au niveau fédéral</vt:lpstr>
      <vt:lpstr>La motion 22.3246 Graf Maya du 17.03.2022 :</vt:lpstr>
      <vt:lpstr>La motion 22.3246 Graf Maya du 17.03.2022 :</vt:lpstr>
      <vt:lpstr>Postulat 23.3496 de la Commission de la sécurité sociale et de la santé publique du Conseil des Etats :</vt:lpstr>
      <vt:lpstr>Postulat 23.3496 de la Commission de la sécurité sociale et de la santé publique du Conseil des Etats :</vt:lpstr>
      <vt:lpstr>La nécessité d'une base légale</vt:lpstr>
      <vt:lpstr>Situation constitutionnelle de départ : principe de légalité</vt:lpstr>
      <vt:lpstr>Situation constitutionnelle de départ : principe de légalité</vt:lpstr>
      <vt:lpstr>Situation initiale en droit constitutionnel : conditions d'intervention en droit fondamental</vt:lpstr>
      <vt:lpstr>Nécessité constitutionnelle d'une base légale</vt:lpstr>
      <vt:lpstr>Nécessité d'une base légale en raison de l'interdiction de la discrimination</vt:lpstr>
      <vt:lpstr>Insuffisance des directives de l'ASSM</vt:lpstr>
      <vt:lpstr>Insuffisance des directives de l'ASSM</vt:lpstr>
      <vt:lpstr>Insuffisance des directives de l'ASSM : critique de leur contenu</vt:lpstr>
      <vt:lpstr>Exigences en matière de contenu de la base légale</vt:lpstr>
      <vt:lpstr>Exigences en matière de contenu de la base légale</vt:lpstr>
      <vt:lpstr>Merci de votre attention !</vt:lpstr>
    </vt:vector>
  </TitlesOfParts>
  <Company>UNIFR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JOLLER Elisabeth</dc:creator>
  <cp:keywords>, docId:E0864F98CCB92E2909FCB809054C8C6A</cp:keywords>
  <cp:lastModifiedBy>Sun-Mi Shin</cp:lastModifiedBy>
  <cp:revision>18</cp:revision>
  <dcterms:created xsi:type="dcterms:W3CDTF">2025-06-04T06:37:50Z</dcterms:created>
  <dcterms:modified xsi:type="dcterms:W3CDTF">2025-06-15T23:05:25Z</dcterms:modified>
</cp:coreProperties>
</file>