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80" r:id="rId3"/>
  </p:sldMasterIdLst>
  <p:notesMasterIdLst>
    <p:notesMasterId r:id="rId18"/>
  </p:notesMasterIdLst>
  <p:sldIdLst>
    <p:sldId id="307" r:id="rId4"/>
    <p:sldId id="267" r:id="rId5"/>
    <p:sldId id="306" r:id="rId6"/>
    <p:sldId id="308" r:id="rId7"/>
    <p:sldId id="298" r:id="rId8"/>
    <p:sldId id="299" r:id="rId9"/>
    <p:sldId id="309" r:id="rId10"/>
    <p:sldId id="304" r:id="rId11"/>
    <p:sldId id="300" r:id="rId12"/>
    <p:sldId id="301" r:id="rId13"/>
    <p:sldId id="310" r:id="rId14"/>
    <p:sldId id="302" r:id="rId15"/>
    <p:sldId id="303" r:id="rId16"/>
    <p:sldId id="311" r:id="rId1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35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5107F1-23B7-47E8-9CCD-80FFBA9BF78F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2CC67D-C88E-401F-A8E7-42006AD2B7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8725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9720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815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AA31B-CEE5-39FD-99F1-B7CD19EF9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ADBF1B87-86AE-B73A-3208-AD5B481FA9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032E4697-CE7A-EBC8-A12D-EE4752C1B0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C13B22D-86BE-A058-9B62-22BFD80FDD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85474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1425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57787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87697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F1DCE-E58E-C43B-8A04-74586F85D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68CF7E32-3E21-4520-F070-BFC1EC6C9D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59B52B6-96ED-0356-113B-4C64E5B1D8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BFC5748-DE88-1881-B613-2700F8FF27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53016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39650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0B3249-810A-4F7A-BA0B-F37C2BC623D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274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BECFFD-D909-D34D-8B9F-F153862A46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086" y="198783"/>
            <a:ext cx="11065565" cy="919803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016469"/>
                </a:solidFill>
                <a:latin typeface="+mj-lt"/>
              </a:defRPr>
            </a:lvl1pPr>
          </a:lstStyle>
          <a:p>
            <a:r>
              <a:rPr lang="en-US" noProof="0" dirty="0" err="1"/>
              <a:t>Mastertitelformat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D94157F-31D5-334F-9A9D-EF30494F15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30087" y="1298741"/>
            <a:ext cx="11065564" cy="3727262"/>
          </a:xfrm>
        </p:spPr>
        <p:txBody>
          <a:bodyPr>
            <a:normAutofit/>
          </a:bodyPr>
          <a:lstStyle>
            <a:lvl1pPr>
              <a:lnSpc>
                <a:spcPct val="110000"/>
              </a:lnSpc>
              <a:spcBef>
                <a:spcPts val="1200"/>
              </a:spcBef>
              <a:defRPr sz="3000">
                <a:solidFill>
                  <a:schemeClr val="tx1"/>
                </a:solidFill>
              </a:defRPr>
            </a:lvl1pPr>
          </a:lstStyle>
          <a:p>
            <a:r>
              <a:rPr lang="de-CH" noProof="0" dirty="0"/>
              <a:t>Bitte verwenden Sie mind. Schriftgrösse 30 Pt.</a:t>
            </a:r>
            <a:br>
              <a:rPr lang="de-CH" noProof="0" dirty="0"/>
            </a:br>
            <a:r>
              <a:rPr lang="fr-FR" noProof="0" dirty="0"/>
              <a:t>Merci d'utiliser une taille de police d'au moins 30 pt.</a:t>
            </a:r>
            <a:br>
              <a:rPr lang="fr-FR" noProof="0" dirty="0"/>
            </a:br>
            <a:r>
              <a:rPr lang="en-US" noProof="0" dirty="0"/>
              <a:t>Please use a font size of at least 30 pt.</a:t>
            </a:r>
            <a:endParaRPr lang="en-US" dirty="0"/>
          </a:p>
        </p:txBody>
      </p:sp>
      <p:cxnSp>
        <p:nvCxnSpPr>
          <p:cNvPr id="5" name="Gerader Verbinder 4"/>
          <p:cNvCxnSpPr/>
          <p:nvPr userDrawn="1"/>
        </p:nvCxnSpPr>
        <p:spPr>
          <a:xfrm>
            <a:off x="530086" y="1138906"/>
            <a:ext cx="11065565" cy="0"/>
          </a:xfrm>
          <a:prstGeom prst="line">
            <a:avLst/>
          </a:prstGeom>
          <a:ln w="15240">
            <a:solidFill>
              <a:srgbClr val="01646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liennummernplatzhalter 16"/>
          <p:cNvSpPr>
            <a:spLocks noGrp="1"/>
          </p:cNvSpPr>
          <p:nvPr>
            <p:ph type="sldNum" sz="quarter" idx="10"/>
          </p:nvPr>
        </p:nvSpPr>
        <p:spPr>
          <a:xfrm>
            <a:off x="11595651" y="198783"/>
            <a:ext cx="490331" cy="940123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rgbClr val="016469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1123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190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501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58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474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4882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95420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721608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021038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9329482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4715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057726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67220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446247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15662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44003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55075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949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47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45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079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6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25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7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9D3CA25-BBB6-D449-BF1A-993CE3235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339" y="365127"/>
            <a:ext cx="1081046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dirty="0" err="1"/>
              <a:t>Mastertitelformat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endParaRPr lang="en-US" noProof="0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0132B9D-EBCB-6E42-AF60-AA6D3276F9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3339" y="1825625"/>
            <a:ext cx="10810461" cy="3232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n-US" noProof="0" dirty="0" err="1"/>
              <a:t>Mastertextformat</a:t>
            </a:r>
            <a:r>
              <a:rPr lang="en-US" noProof="0" dirty="0"/>
              <a:t> </a:t>
            </a:r>
            <a:r>
              <a:rPr lang="en-US" noProof="0" dirty="0" err="1"/>
              <a:t>bearbeiten</a:t>
            </a:r>
            <a:r>
              <a:rPr lang="en-US" noProof="0" dirty="0"/>
              <a:t>
</a:t>
            </a:r>
            <a:r>
              <a:rPr lang="en-US" noProof="0" dirty="0" err="1"/>
              <a:t>Zweite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r>
              <a:rPr lang="en-US" noProof="0" dirty="0"/>
              <a:t>
</a:t>
            </a:r>
            <a:r>
              <a:rPr lang="en-US" noProof="0" dirty="0" err="1"/>
              <a:t>Dritte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r>
              <a:rPr lang="en-US" noProof="0" dirty="0"/>
              <a:t>
</a:t>
            </a:r>
            <a:r>
              <a:rPr lang="en-US" noProof="0" dirty="0" err="1"/>
              <a:t>Vierte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r>
              <a:rPr lang="en-US" noProof="0" dirty="0"/>
              <a:t>
</a:t>
            </a:r>
            <a:r>
              <a:rPr lang="en-US" noProof="0" dirty="0" err="1"/>
              <a:t>Fünfte</a:t>
            </a:r>
            <a:r>
              <a:rPr lang="en-US" noProof="0" dirty="0"/>
              <a:t> </a:t>
            </a:r>
            <a:r>
              <a:rPr lang="en-US" noProof="0" dirty="0" err="1"/>
              <a:t>Ebene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861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9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016469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A1851-4CA9-463D-B568-377E51B7F6C0}" type="datetimeFigureOut">
              <a:rPr lang="en-US" smtClean="0"/>
              <a:t>6/16/2025</a:t>
            </a:fld>
            <a:endParaRPr lang="en-US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CE06A-6C33-42CA-BE8E-E9EE70CAFA2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83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2543A-D36B-4D1E-8B73-8A0197CCD244}" type="datetimeFigureOut">
              <a:rPr lang="de-CH" smtClean="0"/>
              <a:t>16.06.2025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1747A-8B63-4FED-AB3A-9F675541C8C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5414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9947298" cy="5058000"/>
          </a:xfrm>
          <a:prstGeom prst="rect">
            <a:avLst/>
          </a:prstGeom>
        </p:spPr>
      </p:pic>
      <p:sp>
        <p:nvSpPr>
          <p:cNvPr id="3" name="Rechteck 7">
            <a:extLst>
              <a:ext uri="{FF2B5EF4-FFF2-40B4-BE49-F238E27FC236}">
                <a16:creationId xmlns:a16="http://schemas.microsoft.com/office/drawing/2014/main" id="{D1FA60CC-0B4E-E050-074E-25C68C11B15A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CH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5F74AB45-7326-B101-686C-3C2CCC203F09}"/>
              </a:ext>
            </a:extLst>
          </p:cNvPr>
          <p:cNvSpPr txBox="1">
            <a:spLocks/>
          </p:cNvSpPr>
          <p:nvPr/>
        </p:nvSpPr>
        <p:spPr>
          <a:xfrm>
            <a:off x="6006517" y="0"/>
            <a:ext cx="6780363" cy="3942178"/>
          </a:xfrm>
          <a:prstGeom prst="rect">
            <a:avLst/>
          </a:prstGeom>
          <a:solidFill>
            <a:schemeClr val="bg1"/>
          </a:solidFill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60363" marR="0" lvl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5000" b="1" noProof="0" dirty="0">
                <a:solidFill>
                  <a:prstClr val="black"/>
                </a:solidFill>
                <a:latin typeface="Calibri Light" panose="020F0302020204030204"/>
              </a:rPr>
              <a:t>Bienvenue</a:t>
            </a:r>
            <a:endParaRPr kumimoji="0" lang="fr-CH" sz="5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58880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/>
              <a:t>Droits </a:t>
            </a:r>
            <a:r>
              <a:rPr lang="de-CH" sz="4000" dirty="0" err="1"/>
              <a:t>politiques</a:t>
            </a:r>
            <a:r>
              <a:rPr lang="de-CH" sz="4000" dirty="0"/>
              <a:t> et </a:t>
            </a:r>
            <a:r>
              <a:rPr lang="de-CH" sz="4000" dirty="0" err="1"/>
              <a:t>processus</a:t>
            </a:r>
            <a:r>
              <a:rPr lang="de-CH" sz="4000" dirty="0"/>
              <a:t> </a:t>
            </a:r>
            <a:r>
              <a:rPr lang="de-CH" sz="4000" dirty="0" err="1"/>
              <a:t>politique</a:t>
            </a:r>
            <a:endParaRPr lang="de-CH" sz="4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405050"/>
            <a:ext cx="11068429" cy="4552950"/>
          </a:xfrm>
        </p:spPr>
        <p:txBody>
          <a:bodyPr>
            <a:noAutofit/>
          </a:bodyPr>
          <a:lstStyle/>
          <a:p>
            <a:pPr marL="0" indent="0">
              <a:spcBef>
                <a:spcPts val="2400"/>
              </a:spcBef>
              <a:buNone/>
            </a:pPr>
            <a:r>
              <a:rPr lang="fr-FR" b="1" dirty="0">
                <a:cs typeface="Arial" panose="020B0604020202020204" pitchFamily="34" charset="0"/>
              </a:rPr>
              <a:t>14h05 :   Roland Studer</a:t>
            </a:r>
            <a:br>
              <a:rPr lang="fr-FR" dirty="0">
                <a:cs typeface="Arial" panose="020B0604020202020204" pitchFamily="34" charset="0"/>
              </a:rPr>
            </a:br>
            <a:r>
              <a:rPr lang="fr-FR" dirty="0">
                <a:cs typeface="Arial" panose="020B0604020202020204" pitchFamily="34" charset="0"/>
              </a:rPr>
              <a:t>La garantie et l’exercice des droits politiques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fr-FR" b="1" dirty="0">
                <a:cs typeface="Arial" panose="020B0604020202020204" pitchFamily="34" charset="0"/>
              </a:rPr>
              <a:t>14h25 :   Raphaël de </a:t>
            </a:r>
            <a:r>
              <a:rPr lang="fr-FR" b="1" dirty="0" err="1">
                <a:cs typeface="Arial" panose="020B0604020202020204" pitchFamily="34" charset="0"/>
              </a:rPr>
              <a:t>Riedmatten</a:t>
            </a:r>
            <a:br>
              <a:rPr lang="fr-FR" dirty="0">
                <a:cs typeface="Arial" panose="020B0604020202020204" pitchFamily="34" charset="0"/>
              </a:rPr>
            </a:br>
            <a:r>
              <a:rPr lang="de-CH" dirty="0">
                <a:cs typeface="Arial" panose="020B0604020202020204" pitchFamily="34" charset="0"/>
              </a:rPr>
              <a:t>La </a:t>
            </a:r>
            <a:r>
              <a:rPr lang="de-CH" dirty="0" err="1">
                <a:cs typeface="Arial" panose="020B0604020202020204" pitchFamily="34" charset="0"/>
              </a:rPr>
              <a:t>participation</a:t>
            </a:r>
            <a:r>
              <a:rPr lang="de-CH" dirty="0">
                <a:cs typeface="Arial" panose="020B0604020202020204" pitchFamily="34" charset="0"/>
              </a:rPr>
              <a:t> des </a:t>
            </a:r>
            <a:r>
              <a:rPr lang="de-CH" dirty="0" err="1">
                <a:cs typeface="Arial" panose="020B0604020202020204" pitchFamily="34" charset="0"/>
              </a:rPr>
              <a:t>organisations</a:t>
            </a:r>
            <a:r>
              <a:rPr lang="de-CH" dirty="0">
                <a:cs typeface="Arial" panose="020B0604020202020204" pitchFamily="34" charset="0"/>
              </a:rPr>
              <a:t> de </a:t>
            </a:r>
            <a:r>
              <a:rPr lang="de-CH" dirty="0" err="1">
                <a:cs typeface="Arial" panose="020B0604020202020204" pitchFamily="34" charset="0"/>
              </a:rPr>
              <a:t>personnes</a:t>
            </a:r>
            <a:r>
              <a:rPr lang="de-CH" dirty="0">
                <a:cs typeface="Arial" panose="020B0604020202020204" pitchFamily="34" charset="0"/>
              </a:rPr>
              <a:t> en </a:t>
            </a:r>
            <a:r>
              <a:rPr lang="de-CH" dirty="0" err="1">
                <a:cs typeface="Arial" panose="020B0604020202020204" pitchFamily="34" charset="0"/>
              </a:rPr>
              <a:t>situation</a:t>
            </a:r>
            <a:r>
              <a:rPr lang="de-CH" dirty="0">
                <a:cs typeface="Arial" panose="020B0604020202020204" pitchFamily="34" charset="0"/>
              </a:rPr>
              <a:t> de handicap au </a:t>
            </a:r>
            <a:r>
              <a:rPr lang="de-CH" dirty="0" err="1">
                <a:cs typeface="Arial" panose="020B0604020202020204" pitchFamily="34" charset="0"/>
              </a:rPr>
              <a:t>processus</a:t>
            </a:r>
            <a:r>
              <a:rPr lang="de-CH" dirty="0">
                <a:cs typeface="Arial" panose="020B0604020202020204" pitchFamily="34" charset="0"/>
              </a:rPr>
              <a:t> </a:t>
            </a:r>
            <a:r>
              <a:rPr lang="de-CH" dirty="0" err="1">
                <a:cs typeface="Arial" panose="020B0604020202020204" pitchFamily="34" charset="0"/>
              </a:rPr>
              <a:t>politique</a:t>
            </a:r>
            <a:endParaRPr lang="de-CH" b="1" dirty="0">
              <a:solidFill>
                <a:srgbClr val="016469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de-CH" b="1" dirty="0">
                <a:solidFill>
                  <a:srgbClr val="016469"/>
                </a:solidFill>
                <a:cs typeface="Arial" panose="020B0604020202020204" pitchFamily="34" charset="0"/>
              </a:rPr>
              <a:t>14h45 - 15h10 :	Pause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6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525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B5E226-E03C-82F5-F7A7-A9597D325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24B7E0-5C04-56CA-5D6C-2D62EAA8E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/>
              <a:t>Assistance et </a:t>
            </a:r>
            <a:r>
              <a:rPr lang="de-CH" sz="4000" dirty="0" err="1"/>
              <a:t>vivre</a:t>
            </a:r>
            <a:r>
              <a:rPr lang="de-CH" sz="4000" dirty="0"/>
              <a:t> de </a:t>
            </a:r>
            <a:r>
              <a:rPr lang="de-CH" sz="4000" dirty="0" err="1"/>
              <a:t>manière</a:t>
            </a:r>
            <a:r>
              <a:rPr lang="de-CH" sz="4000" dirty="0"/>
              <a:t> autonome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FC5D8A8-0BE1-6B50-6054-FFEFC4FEB8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4650E28-ECB1-B873-4CB1-02985719C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628775"/>
            <a:ext cx="11068429" cy="4552950"/>
          </a:xfrm>
        </p:spPr>
        <p:txBody>
          <a:bodyPr>
            <a:noAutofit/>
          </a:bodyPr>
          <a:lstStyle/>
          <a:p>
            <a:pPr marL="0" indent="0">
              <a:spcBef>
                <a:spcPts val="2400"/>
              </a:spcBef>
              <a:buNone/>
            </a:pPr>
            <a:r>
              <a:rPr lang="fr-FR" b="1" dirty="0">
                <a:cs typeface="Arial" panose="020B0604020202020204" pitchFamily="34" charset="0"/>
              </a:rPr>
              <a:t>15h15 :   Stefan </a:t>
            </a:r>
            <a:r>
              <a:rPr lang="fr-FR" b="1" dirty="0" err="1">
                <a:cs typeface="Arial" panose="020B0604020202020204" pitchFamily="34" charset="0"/>
              </a:rPr>
              <a:t>Hütten</a:t>
            </a:r>
            <a:r>
              <a:rPr lang="fr-FR" b="1" dirty="0">
                <a:cs typeface="Arial" panose="020B0604020202020204" pitchFamily="34" charset="0"/>
              </a:rPr>
              <a:t> · Christoph </a:t>
            </a:r>
            <a:r>
              <a:rPr lang="fr-FR" b="1" dirty="0" err="1">
                <a:cs typeface="Arial" panose="020B0604020202020204" pitchFamily="34" charset="0"/>
              </a:rPr>
              <a:t>Fenner</a:t>
            </a:r>
            <a:br>
              <a:rPr lang="fr-FR" dirty="0">
                <a:cs typeface="Arial" panose="020B0604020202020204" pitchFamily="34" charset="0"/>
              </a:rPr>
            </a:br>
            <a:r>
              <a:rPr lang="fr-FR" dirty="0">
                <a:cs typeface="Arial" panose="020B0604020202020204" pitchFamily="34" charset="0"/>
              </a:rPr>
              <a:t>À propos de l’assistance, exemplifiée par </a:t>
            </a:r>
            <a:br>
              <a:rPr lang="fr-FR" dirty="0">
                <a:cs typeface="Arial" panose="020B0604020202020204" pitchFamily="34" charset="0"/>
              </a:rPr>
            </a:br>
            <a:r>
              <a:rPr lang="fr-FR" dirty="0">
                <a:cs typeface="Arial" panose="020B0604020202020204" pitchFamily="34" charset="0"/>
              </a:rPr>
              <a:t>l’aide aux personnes en situation de handicap </a:t>
            </a:r>
            <a:br>
              <a:rPr lang="fr-FR" dirty="0">
                <a:cs typeface="Arial" panose="020B0604020202020204" pitchFamily="34" charset="0"/>
              </a:rPr>
            </a:br>
            <a:r>
              <a:rPr lang="fr-FR" dirty="0">
                <a:cs typeface="Arial" panose="020B0604020202020204" pitchFamily="34" charset="0"/>
              </a:rPr>
              <a:t>dans les cantons de Bâle-Campagne et de Bâle-Ville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fr-FR" b="1" dirty="0">
                <a:cs typeface="Arial" panose="020B0604020202020204" pitchFamily="34" charset="0"/>
              </a:rPr>
              <a:t>15h40 :   </a:t>
            </a:r>
            <a:r>
              <a:rPr lang="fr-FR" b="1" dirty="0" err="1">
                <a:cs typeface="Arial" panose="020B0604020202020204" pitchFamily="34" charset="0"/>
              </a:rPr>
              <a:t>Meral</a:t>
            </a:r>
            <a:r>
              <a:rPr lang="fr-FR" b="1" dirty="0">
                <a:cs typeface="Arial" panose="020B0604020202020204" pitchFamily="34" charset="0"/>
              </a:rPr>
              <a:t> Yildiz</a:t>
            </a:r>
            <a:br>
              <a:rPr lang="fr-FR" dirty="0">
                <a:cs typeface="Arial" panose="020B0604020202020204" pitchFamily="34" charset="0"/>
              </a:rPr>
            </a:br>
            <a:r>
              <a:rPr lang="de-CH" dirty="0" err="1">
                <a:cs typeface="Arial" panose="020B0604020202020204" pitchFamily="34" charset="0"/>
              </a:rPr>
              <a:t>Vivre</a:t>
            </a:r>
            <a:r>
              <a:rPr lang="de-CH" dirty="0">
                <a:cs typeface="Arial" panose="020B0604020202020204" pitchFamily="34" charset="0"/>
              </a:rPr>
              <a:t> de </a:t>
            </a:r>
            <a:r>
              <a:rPr lang="de-CH" dirty="0" err="1">
                <a:cs typeface="Arial" panose="020B0604020202020204" pitchFamily="34" charset="0"/>
              </a:rPr>
              <a:t>manière</a:t>
            </a:r>
            <a:r>
              <a:rPr lang="de-CH" dirty="0">
                <a:cs typeface="Arial" panose="020B0604020202020204" pitchFamily="34" charset="0"/>
              </a:rPr>
              <a:t> autonome : </a:t>
            </a:r>
            <a:r>
              <a:rPr lang="de-CH" dirty="0" err="1">
                <a:cs typeface="Arial" panose="020B0604020202020204" pitchFamily="34" charset="0"/>
              </a:rPr>
              <a:t>Un</a:t>
            </a:r>
            <a:r>
              <a:rPr lang="de-CH" dirty="0">
                <a:cs typeface="Arial" panose="020B0604020202020204" pitchFamily="34" charset="0"/>
              </a:rPr>
              <a:t> exemple</a:t>
            </a:r>
            <a:endParaRPr lang="de-CH" b="1" dirty="0">
              <a:solidFill>
                <a:srgbClr val="016469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6" name="Rechteck 7">
            <a:extLst>
              <a:ext uri="{FF2B5EF4-FFF2-40B4-BE49-F238E27FC236}">
                <a16:creationId xmlns:a16="http://schemas.microsoft.com/office/drawing/2014/main" id="{1760EF56-A15A-4E35-7EF7-4E5A36E8CCB7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0268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 err="1"/>
              <a:t>L’état</a:t>
            </a:r>
            <a:r>
              <a:rPr lang="de-CH" sz="4000" dirty="0"/>
              <a:t> </a:t>
            </a:r>
            <a:r>
              <a:rPr lang="de-CH" sz="4000" dirty="0" err="1"/>
              <a:t>actuel</a:t>
            </a:r>
            <a:r>
              <a:rPr lang="de-CH" sz="4000" dirty="0"/>
              <a:t> de la </a:t>
            </a:r>
            <a:r>
              <a:rPr lang="de-CH" sz="4000" dirty="0" err="1"/>
              <a:t>politique</a:t>
            </a:r>
            <a:r>
              <a:rPr lang="de-CH" sz="4000" dirty="0"/>
              <a:t> du handicap en Suisse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447800"/>
            <a:ext cx="11068429" cy="4905375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  <a:tabLst>
                <a:tab pos="1257300" algn="l"/>
              </a:tabLst>
            </a:pPr>
            <a:r>
              <a:rPr lang="de-CH" sz="3000" b="1" u="none" strike="noStrike" baseline="0" dirty="0">
                <a:cs typeface="Arial" panose="020B0604020202020204" pitchFamily="34" charset="0"/>
              </a:rPr>
              <a:t>16h00 :</a:t>
            </a:r>
            <a:r>
              <a:rPr lang="de-CH" b="1" dirty="0">
                <a:cs typeface="Arial" panose="020B0604020202020204" pitchFamily="34" charset="0"/>
              </a:rPr>
              <a:t>	Table </a:t>
            </a:r>
            <a:r>
              <a:rPr lang="de-CH" b="1" dirty="0" err="1">
                <a:cs typeface="Arial" panose="020B0604020202020204" pitchFamily="34" charset="0"/>
              </a:rPr>
              <a:t>ronde</a:t>
            </a:r>
            <a:r>
              <a:rPr lang="de-CH" b="1" dirty="0">
                <a:cs typeface="Arial" panose="020B0604020202020204" pitchFamily="34" charset="0"/>
              </a:rPr>
              <a:t> </a:t>
            </a:r>
            <a:r>
              <a:rPr lang="de-CH" b="1" dirty="0" err="1">
                <a:cs typeface="Arial" panose="020B0604020202020204" pitchFamily="34" charset="0"/>
              </a:rPr>
              <a:t>avec</a:t>
            </a:r>
            <a:r>
              <a:rPr lang="de-CH" b="1" dirty="0">
                <a:cs typeface="Arial" panose="020B0604020202020204" pitchFamily="34" charset="0"/>
              </a:rPr>
              <a:t> :</a:t>
            </a: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sz="3000" dirty="0">
                <a:cs typeface="Arial" panose="020B0604020202020204" pitchFamily="34" charset="0"/>
              </a:rPr>
              <a:t>Islam </a:t>
            </a:r>
            <a:r>
              <a:rPr lang="de-CH" sz="3000" dirty="0" err="1">
                <a:cs typeface="Arial" panose="020B0604020202020204" pitchFamily="34" charset="0"/>
              </a:rPr>
              <a:t>Alijaj</a:t>
            </a:r>
            <a:endParaRPr lang="de-CH" sz="3000" dirty="0">
              <a:cs typeface="Arial" panose="020B0604020202020204" pitchFamily="34" charset="0"/>
            </a:endParaRP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dirty="0">
                <a:cs typeface="Arial" panose="020B0604020202020204" pitchFamily="34" charset="0"/>
              </a:rPr>
              <a:t>Raphaël de Riedmatten</a:t>
            </a: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sz="3000" dirty="0">
                <a:cs typeface="Arial" panose="020B0604020202020204" pitchFamily="34" charset="0"/>
              </a:rPr>
              <a:t>Markus Schefer</a:t>
            </a: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dirty="0">
                <a:cs typeface="Arial" panose="020B0604020202020204" pitchFamily="34" charset="0"/>
              </a:rPr>
              <a:t>Luana </a:t>
            </a:r>
            <a:r>
              <a:rPr lang="de-CH" dirty="0" err="1">
                <a:cs typeface="Arial" panose="020B0604020202020204" pitchFamily="34" charset="0"/>
              </a:rPr>
              <a:t>Schena</a:t>
            </a:r>
            <a:endParaRPr lang="de-CH" dirty="0">
              <a:cs typeface="Arial" panose="020B0604020202020204" pitchFamily="34" charset="0"/>
            </a:endParaRPr>
          </a:p>
          <a:p>
            <a:pPr marL="1257300" indent="0">
              <a:spcBef>
                <a:spcPts val="0"/>
              </a:spcBef>
              <a:buNone/>
              <a:tabLst>
                <a:tab pos="1257300" algn="l"/>
              </a:tabLst>
            </a:pPr>
            <a:r>
              <a:rPr lang="fr-FR" u="none" strike="noStrike" baseline="0" dirty="0">
                <a:cs typeface="Arial" panose="020B0604020202020204" pitchFamily="34" charset="0"/>
              </a:rPr>
              <a:t>Modération : Caroline Hess-Klein</a:t>
            </a:r>
          </a:p>
        </p:txBody>
      </p:sp>
      <p:sp>
        <p:nvSpPr>
          <p:cNvPr id="6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-1783" y="504648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78030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 err="1"/>
              <a:t>Conclusion</a:t>
            </a:r>
            <a:endParaRPr lang="de-CH" sz="4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086" y="1657350"/>
            <a:ext cx="11068429" cy="4552950"/>
          </a:xfrm>
        </p:spPr>
        <p:txBody>
          <a:bodyPr>
            <a:noAutofit/>
          </a:bodyPr>
          <a:lstStyle/>
          <a:p>
            <a:pPr marL="0" indent="0">
              <a:spcBef>
                <a:spcPts val="2400"/>
              </a:spcBef>
              <a:buNone/>
            </a:pPr>
            <a:r>
              <a:rPr lang="fr-FR" b="1" dirty="0">
                <a:cs typeface="Arial" panose="020B0604020202020204" pitchFamily="34" charset="0"/>
              </a:rPr>
              <a:t>16h55 :   Islam </a:t>
            </a:r>
            <a:r>
              <a:rPr lang="fr-FR" b="1" dirty="0" err="1">
                <a:cs typeface="Arial" panose="020B0604020202020204" pitchFamily="34" charset="0"/>
              </a:rPr>
              <a:t>Alijaj</a:t>
            </a:r>
            <a:endParaRPr lang="de-CH" b="1" dirty="0">
              <a:solidFill>
                <a:srgbClr val="016469"/>
              </a:solidFill>
              <a:cs typeface="Arial" panose="020B0604020202020204" pitchFamily="34" charset="0"/>
            </a:endParaRPr>
          </a:p>
          <a:p>
            <a:pPr marL="0" indent="0">
              <a:spcBef>
                <a:spcPts val="3600"/>
              </a:spcBef>
              <a:buNone/>
              <a:tabLst>
                <a:tab pos="1257300" algn="l"/>
              </a:tabLst>
            </a:pPr>
            <a:r>
              <a:rPr lang="de-CH" b="1" dirty="0">
                <a:solidFill>
                  <a:srgbClr val="016469"/>
                </a:solidFill>
                <a:cs typeface="Arial" panose="020B0604020202020204" pitchFamily="34" charset="0"/>
              </a:rPr>
              <a:t>17h00 :</a:t>
            </a:r>
            <a:r>
              <a:rPr lang="de-CH" b="1">
                <a:solidFill>
                  <a:srgbClr val="016469"/>
                </a:solidFill>
                <a:cs typeface="Arial" panose="020B0604020202020204" pitchFamily="34" charset="0"/>
              </a:rPr>
              <a:t>	  Apéro</a:t>
            </a:r>
            <a:endParaRPr lang="de-CH" b="1" dirty="0">
              <a:solidFill>
                <a:srgbClr val="016469"/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6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06838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169B09-6EB5-2211-D356-100B37BEAD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DC92CE4-7FDC-DDB4-0D0F-0518696E28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9947298" cy="5058000"/>
          </a:xfrm>
          <a:prstGeom prst="rect">
            <a:avLst/>
          </a:prstGeom>
        </p:spPr>
      </p:pic>
      <p:sp>
        <p:nvSpPr>
          <p:cNvPr id="3" name="Rechteck 7">
            <a:extLst>
              <a:ext uri="{FF2B5EF4-FFF2-40B4-BE49-F238E27FC236}">
                <a16:creationId xmlns:a16="http://schemas.microsoft.com/office/drawing/2014/main" id="{2EFFD27D-7BDC-DE23-B23B-967213A6D369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104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9B9043C9-E6E3-72ED-9F46-74358DFF02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230821" cy="5230821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B4B6235C-CD2F-C76D-D3DA-19BF83A1E2FE}"/>
              </a:ext>
            </a:extLst>
          </p:cNvPr>
          <p:cNvSpPr txBox="1"/>
          <p:nvPr/>
        </p:nvSpPr>
        <p:spPr>
          <a:xfrm>
            <a:off x="3657601" y="2570978"/>
            <a:ext cx="8534399" cy="297389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r>
              <a:rPr kumimoji="0" lang="de-DE" sz="5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	Leichte Sprache :	</a:t>
            </a:r>
            <a:r>
              <a:rPr kumimoji="0" lang="de-DE" sz="8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1</a:t>
            </a:r>
            <a:endParaRPr kumimoji="0" lang="de-DE" sz="8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N2014-Extra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r>
              <a:rPr kumimoji="0" lang="de-DE" sz="5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	</a:t>
            </a:r>
            <a:endParaRPr kumimoji="0" lang="de-CH" sz="5000" b="0" i="0" u="none" strike="noStrike" kern="1200" cap="none" spc="0" normalizeH="0" baseline="0" noProof="0" dirty="0">
              <a:ln>
                <a:noFill/>
              </a:ln>
              <a:solidFill>
                <a:srgbClr val="00444C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3059" y="1731566"/>
            <a:ext cx="1143000" cy="1143000"/>
          </a:xfrm>
          <a:prstGeom prst="rect">
            <a:avLst/>
          </a:prstGeom>
        </p:spPr>
      </p:pic>
      <p:sp>
        <p:nvSpPr>
          <p:cNvPr id="8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2770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B4B6235C-CD2F-C76D-D3DA-19BF83A1E2FE}"/>
              </a:ext>
            </a:extLst>
          </p:cNvPr>
          <p:cNvSpPr txBox="1"/>
          <p:nvPr/>
        </p:nvSpPr>
        <p:spPr>
          <a:xfrm>
            <a:off x="3339018" y="1061281"/>
            <a:ext cx="8534399" cy="4820550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r>
              <a:rPr kumimoji="0" lang="de-DE" sz="5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	Deutsch :	</a:t>
            </a:r>
            <a:r>
              <a:rPr kumimoji="0" lang="de-DE" sz="8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2</a:t>
            </a:r>
            <a:endParaRPr kumimoji="0" lang="de-DE" sz="8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N2014-Extra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r>
              <a:rPr kumimoji="0" lang="de-DE" sz="5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	Français :	</a:t>
            </a:r>
            <a:r>
              <a:rPr kumimoji="0" lang="de-DE" sz="8000" b="1" i="0" u="none" strike="noStrike" kern="1200" cap="none" spc="0" normalizeH="0" baseline="0" noProof="0" dirty="0">
                <a:ln>
                  <a:noFill/>
                </a:ln>
                <a:solidFill>
                  <a:srgbClr val="00444C"/>
                </a:solidFill>
                <a:effectLst/>
                <a:uLnTx/>
                <a:uFillTx/>
                <a:latin typeface="DIN2014-ExtraBold"/>
                <a:ea typeface="+mn-ea"/>
                <a:cs typeface="+mn-cs"/>
              </a:rPr>
              <a:t>3</a:t>
            </a:r>
            <a:endParaRPr kumimoji="0" lang="de-DE" sz="8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DIN2014-ExtraBold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7267575" algn="r"/>
                <a:tab pos="7981950" algn="r"/>
                <a:tab pos="9050338" algn="r"/>
              </a:tabLst>
              <a:defRPr/>
            </a:pPr>
            <a:endParaRPr kumimoji="0" lang="de-CH" sz="5000" b="0" i="0" u="none" strike="noStrike" kern="1200" cap="none" spc="0" normalizeH="0" baseline="0" noProof="0" dirty="0">
              <a:ln>
                <a:noFill/>
              </a:ln>
              <a:solidFill>
                <a:srgbClr val="00444C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nhaltsplatzhalt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229225" cy="5229225"/>
          </a:xfrm>
        </p:spPr>
      </p:pic>
      <p:sp>
        <p:nvSpPr>
          <p:cNvPr id="7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9260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  <a:ln w="12700" cap="flat" cmpd="sng" algn="ctr">
            <a:solidFill>
              <a:srgbClr val="4472C4">
                <a:shade val="5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875"/>
            <a:ext cx="7876800" cy="4005194"/>
          </a:xfrm>
          <a:prstGeom prst="rect">
            <a:avLst/>
          </a:prstGeom>
        </p:spPr>
      </p:pic>
      <p:sp>
        <p:nvSpPr>
          <p:cNvPr id="7" name="Untertitel 4"/>
          <p:cNvSpPr txBox="1">
            <a:spLocks/>
          </p:cNvSpPr>
          <p:nvPr/>
        </p:nvSpPr>
        <p:spPr>
          <a:xfrm>
            <a:off x="4781724" y="3993290"/>
            <a:ext cx="7410275" cy="95684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6575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Markus </a:t>
            </a:r>
            <a:r>
              <a:rPr kumimoji="0" lang="fr-FR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Schefer</a:t>
            </a:r>
            <a:endParaRPr kumimoji="0" lang="fr-FR" sz="3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536575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Faculté de droit de l’Université de Bâle</a:t>
            </a:r>
          </a:p>
        </p:txBody>
      </p:sp>
      <p:sp>
        <p:nvSpPr>
          <p:cNvPr id="8" name="Titel 3"/>
          <p:cNvSpPr txBox="1">
            <a:spLocks/>
          </p:cNvSpPr>
          <p:nvPr/>
        </p:nvSpPr>
        <p:spPr>
          <a:xfrm>
            <a:off x="4781724" y="0"/>
            <a:ext cx="7410275" cy="3805127"/>
          </a:xfrm>
          <a:prstGeom prst="rect">
            <a:avLst/>
          </a:prstGeom>
          <a:solidFill>
            <a:schemeClr val="bg1"/>
          </a:solidFill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36575" marR="0" lvl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5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Ouverture</a:t>
            </a:r>
            <a:r>
              <a:rPr kumimoji="0" lang="de-CH" sz="5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&amp; </a:t>
            </a:r>
            <a:r>
              <a:rPr kumimoji="0" lang="de-CH" sz="5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aperçu</a:t>
            </a:r>
            <a:endParaRPr kumimoji="0" lang="en-US" sz="5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493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 err="1"/>
              <a:t>Ouverture</a:t>
            </a:r>
            <a:r>
              <a:rPr lang="de-CH" sz="4000" dirty="0"/>
              <a:t> et </a:t>
            </a:r>
            <a:r>
              <a:rPr lang="de-CH" sz="4000" dirty="0" err="1"/>
              <a:t>l’initiative</a:t>
            </a:r>
            <a:r>
              <a:rPr lang="de-CH" sz="4000" dirty="0"/>
              <a:t> </a:t>
            </a:r>
            <a:r>
              <a:rPr lang="de-CH" sz="4000" dirty="0" err="1"/>
              <a:t>pour</a:t>
            </a:r>
            <a:r>
              <a:rPr lang="de-CH" sz="4000" dirty="0"/>
              <a:t> </a:t>
            </a:r>
            <a:r>
              <a:rPr lang="de-CH" sz="4000" dirty="0" err="1"/>
              <a:t>l’inclusion</a:t>
            </a:r>
            <a:endParaRPr lang="de-CH" sz="4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 txBox="1">
            <a:spLocks/>
          </p:cNvSpPr>
          <p:nvPr/>
        </p:nvSpPr>
        <p:spPr>
          <a:xfrm>
            <a:off x="527222" y="1679121"/>
            <a:ext cx="11170508" cy="431802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594" indent="-228594" algn="l" defTabSz="914377" rtl="0" eaLnBrk="1" latinLnBrk="0" hangingPunct="1">
              <a:lnSpc>
                <a:spcPct val="110000"/>
              </a:lnSpc>
              <a:spcBef>
                <a:spcPts val="1200"/>
              </a:spcBef>
              <a:buFont typeface="Arial" panose="020B0604020202020204" pitchFamily="34" charset="0"/>
              <a:buChar char="•"/>
              <a:defRPr sz="3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2400"/>
              </a:spcBef>
              <a:buNone/>
              <a:defRPr/>
            </a:pPr>
            <a:r>
              <a:rPr lang="de-CH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9h30 </a:t>
            </a:r>
            <a:r>
              <a:rPr kumimoji="0" lang="de-CH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:   Markus Schefer</a:t>
            </a:r>
            <a:b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de-CH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Ouverture</a:t>
            </a:r>
            <a: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et </a:t>
            </a:r>
            <a:r>
              <a:rPr kumimoji="0" lang="de-CH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aperçu</a:t>
            </a:r>
            <a: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de la </a:t>
            </a:r>
            <a:r>
              <a:rPr kumimoji="0" lang="de-CH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conférence</a:t>
            </a:r>
            <a:endParaRPr lang="de-CH" b="1" dirty="0">
              <a:solidFill>
                <a:prstClr val="black"/>
              </a:solidFill>
              <a:latin typeface="Calibri" panose="020F0502020204030204"/>
              <a:cs typeface="Arial" panose="020B0604020202020204" pitchFamily="34" charset="0"/>
            </a:endParaRPr>
          </a:p>
          <a:p>
            <a:pPr marL="0" indent="0">
              <a:spcBef>
                <a:spcPts val="2400"/>
              </a:spcBef>
              <a:buNone/>
              <a:defRPr/>
            </a:pPr>
            <a:r>
              <a:rPr lang="de-CH" b="1" dirty="0">
                <a:solidFill>
                  <a:prstClr val="black"/>
                </a:solidFill>
                <a:latin typeface="Calibri" panose="020F0502020204030204"/>
                <a:cs typeface="Arial" panose="020B0604020202020204" pitchFamily="34" charset="0"/>
              </a:rPr>
              <a:t>9h45 </a:t>
            </a:r>
            <a:r>
              <a:rPr kumimoji="0" lang="de-CH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:   Islam </a:t>
            </a:r>
            <a:r>
              <a:rPr kumimoji="0" lang="de-CH" sz="3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Alijaj</a:t>
            </a:r>
            <a:b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</a:br>
            <a:r>
              <a:rPr kumimoji="0" lang="de-CH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L’état</a:t>
            </a:r>
            <a: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de </a:t>
            </a:r>
            <a:r>
              <a:rPr kumimoji="0" lang="de-CH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l’initiative</a:t>
            </a:r>
            <a: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de-CH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pour</a:t>
            </a:r>
            <a:r>
              <a:rPr kumimoji="0" lang="de-CH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de-CH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l’inclusion</a:t>
            </a:r>
            <a:endParaRPr kumimoji="0" lang="de-CH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254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 err="1"/>
              <a:t>Révision</a:t>
            </a:r>
            <a:r>
              <a:rPr lang="de-CH" sz="4000" dirty="0"/>
              <a:t> de </a:t>
            </a:r>
            <a:r>
              <a:rPr lang="de-CH" sz="4000" dirty="0" err="1"/>
              <a:t>LHand</a:t>
            </a:r>
            <a:r>
              <a:rPr lang="de-CH" sz="4000" dirty="0"/>
              <a:t>, LIPPI, LAI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638300"/>
            <a:ext cx="11068429" cy="4601089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fr-FR" sz="3000" b="1" u="none" strike="noStrike" baseline="0" dirty="0">
                <a:cs typeface="Arial" panose="020B0604020202020204" pitchFamily="34" charset="0"/>
              </a:rPr>
              <a:t>10h05 :   </a:t>
            </a:r>
            <a:r>
              <a:rPr lang="de-CH" sz="3000" b="1" u="none" strike="noStrike" baseline="0" dirty="0">
                <a:cs typeface="Arial" panose="020B0604020202020204" pitchFamily="34" charset="0"/>
              </a:rPr>
              <a:t>Caroline Hess-Klein</a:t>
            </a:r>
            <a:br>
              <a:rPr lang="fr-FR" sz="3000" dirty="0">
                <a:cs typeface="Arial" panose="020B0604020202020204" pitchFamily="34" charset="0"/>
              </a:rPr>
            </a:br>
            <a:r>
              <a:rPr lang="fr-FR" sz="3000" dirty="0">
                <a:cs typeface="Arial" panose="020B0604020202020204" pitchFamily="34" charset="0"/>
              </a:rPr>
              <a:t>La révision de la Loi sur l’égalité pour les handicapés (</a:t>
            </a:r>
            <a:r>
              <a:rPr lang="fr-FR" sz="3000" dirty="0" err="1">
                <a:cs typeface="Arial" panose="020B0604020202020204" pitchFamily="34" charset="0"/>
              </a:rPr>
              <a:t>LHand</a:t>
            </a:r>
            <a:r>
              <a:rPr lang="fr-FR" sz="3000" dirty="0">
                <a:cs typeface="Arial" panose="020B0604020202020204" pitchFamily="34" charset="0"/>
              </a:rPr>
              <a:t>), </a:t>
            </a:r>
            <a:br>
              <a:rPr lang="fr-FR" sz="3000" dirty="0">
                <a:cs typeface="Arial" panose="020B0604020202020204" pitchFamily="34" charset="0"/>
              </a:rPr>
            </a:br>
            <a:r>
              <a:rPr lang="fr-FR" sz="3000" dirty="0">
                <a:cs typeface="Arial" panose="020B0604020202020204" pitchFamily="34" charset="0"/>
              </a:rPr>
              <a:t>de la Loi fédérale sur les institutions destinées à promouvoir l’intégration des personnes invalides (LIPPI) </a:t>
            </a:r>
            <a:br>
              <a:rPr lang="fr-FR" sz="3000" dirty="0">
                <a:cs typeface="Arial" panose="020B0604020202020204" pitchFamily="34" charset="0"/>
              </a:rPr>
            </a:br>
            <a:r>
              <a:rPr lang="fr-FR" sz="3000" dirty="0">
                <a:cs typeface="Arial" panose="020B0604020202020204" pitchFamily="34" charset="0"/>
              </a:rPr>
              <a:t>et de la Loi fédérale sur l’assurance-invalidité (LAI), et </a:t>
            </a:r>
            <a:br>
              <a:rPr lang="fr-FR" sz="3000" dirty="0">
                <a:cs typeface="Arial" panose="020B0604020202020204" pitchFamily="34" charset="0"/>
              </a:rPr>
            </a:br>
            <a:r>
              <a:rPr lang="fr-FR" sz="3000" dirty="0">
                <a:cs typeface="Arial" panose="020B0604020202020204" pitchFamily="34" charset="0"/>
              </a:rPr>
              <a:t>les travaux relatifs à une loi pour l'inclusion</a:t>
            </a: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7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4775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1917F-7071-BBE3-BA7E-41C84AD0C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D46F18-E0A5-A8C8-F885-BEC58E409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 err="1"/>
              <a:t>Révision</a:t>
            </a:r>
            <a:r>
              <a:rPr lang="de-CH" sz="4000" dirty="0"/>
              <a:t> de </a:t>
            </a:r>
            <a:r>
              <a:rPr lang="de-CH" sz="4000" dirty="0" err="1"/>
              <a:t>LHand</a:t>
            </a:r>
            <a:r>
              <a:rPr lang="de-CH" sz="4000" dirty="0"/>
              <a:t>, LIPPI, LAI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ABBFFE9-D238-C440-C361-A73F664457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84862F45-C189-7729-325B-3AA204299E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638300"/>
            <a:ext cx="11068429" cy="4601089"/>
          </a:xfrm>
        </p:spPr>
        <p:txBody>
          <a:bodyPr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1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2514600" algn="l"/>
              </a:tabLst>
              <a:defRPr/>
            </a:pPr>
            <a:r>
              <a:rPr kumimoji="0" lang="de-CH" sz="3000" b="1" i="0" u="none" strike="noStrike" kern="1200" cap="none" spc="0" normalizeH="0" baseline="0" noProof="0" dirty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10h30 </a:t>
            </a:r>
            <a:r>
              <a:rPr lang="de-CH" b="1" dirty="0">
                <a:solidFill>
                  <a:srgbClr val="016469"/>
                </a:solidFill>
                <a:latin typeface="Calibri" panose="020F0502020204030204"/>
                <a:cs typeface="Arial" panose="020B0604020202020204" pitchFamily="34" charset="0"/>
              </a:rPr>
              <a:t>-</a:t>
            </a:r>
            <a:r>
              <a:rPr kumimoji="0" lang="de-CH" sz="3000" b="1" i="0" u="none" strike="noStrike" kern="1200" cap="none" spc="0" normalizeH="0" baseline="0" noProof="0" dirty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10h55 :	Pause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fr-FR" sz="3000" b="1" u="none" strike="noStrike" baseline="0" dirty="0">
                <a:cs typeface="Arial" panose="020B0604020202020204" pitchFamily="34" charset="0"/>
              </a:rPr>
              <a:t>11h00 :   </a:t>
            </a:r>
            <a:r>
              <a:rPr lang="de-CH" sz="3000" b="1" u="none" strike="noStrike" baseline="0" dirty="0">
                <a:cs typeface="Arial" panose="020B0604020202020204" pitchFamily="34" charset="0"/>
              </a:rPr>
              <a:t>Urs Germann</a:t>
            </a:r>
            <a:br>
              <a:rPr lang="fr-FR" sz="3000" dirty="0">
                <a:cs typeface="Arial" panose="020B0604020202020204" pitchFamily="34" charset="0"/>
              </a:rPr>
            </a:br>
            <a:r>
              <a:rPr lang="fr-FR" sz="3000" dirty="0">
                <a:cs typeface="Arial" panose="020B0604020202020204" pitchFamily="34" charset="0"/>
              </a:rPr>
              <a:t>La révision de la </a:t>
            </a:r>
            <a:r>
              <a:rPr lang="fr-FR" sz="3000" dirty="0" err="1">
                <a:cs typeface="Arial" panose="020B0604020202020204" pitchFamily="34" charset="0"/>
              </a:rPr>
              <a:t>LHand</a:t>
            </a:r>
            <a:r>
              <a:rPr lang="fr-FR" sz="3000" dirty="0">
                <a:cs typeface="Arial" panose="020B0604020202020204" pitchFamily="34" charset="0"/>
              </a:rPr>
              <a:t>, de la LIPPI, et de la LAI</a:t>
            </a:r>
            <a:br>
              <a:rPr lang="fr-FR" sz="3000" dirty="0">
                <a:cs typeface="Arial" panose="020B0604020202020204" pitchFamily="34" charset="0"/>
              </a:rPr>
            </a:br>
            <a:r>
              <a:rPr lang="fr-FR" sz="3000" dirty="0">
                <a:cs typeface="Arial" panose="020B0604020202020204" pitchFamily="34" charset="0"/>
              </a:rPr>
              <a:t>du point de vue de l’administration fédérale </a:t>
            </a: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7" name="Rechteck 7">
            <a:extLst>
              <a:ext uri="{FF2B5EF4-FFF2-40B4-BE49-F238E27FC236}">
                <a16:creationId xmlns:a16="http://schemas.microsoft.com/office/drawing/2014/main" id="{ABFDB069-B3DB-8CAB-27D3-3E5CE9F1CB4D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93338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4000" dirty="0">
                <a:cs typeface="Arial" panose="020B0604020202020204" pitchFamily="34" charset="0"/>
              </a:rPr>
              <a:t>Triage pour les traitements médicaux</a:t>
            </a:r>
            <a:endParaRPr lang="de-CH" sz="4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638300"/>
            <a:ext cx="11068429" cy="4601089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fr-FR" sz="3000" b="1" i="0" u="none" strike="noStrike" baseline="0" dirty="0">
                <a:cs typeface="Arial" panose="020B0604020202020204" pitchFamily="34" charset="0"/>
              </a:rPr>
              <a:t>11h25 :   Elisabeth </a:t>
            </a:r>
            <a:r>
              <a:rPr lang="fr-FR" sz="3000" b="1" i="0" u="none" strike="noStrike" baseline="0" dirty="0" err="1">
                <a:cs typeface="Arial" panose="020B0604020202020204" pitchFamily="34" charset="0"/>
              </a:rPr>
              <a:t>Joller</a:t>
            </a:r>
            <a:br>
              <a:rPr lang="fr-FR" sz="3000" i="0" u="none" strike="noStrike" baseline="0" dirty="0">
                <a:cs typeface="Arial" panose="020B0604020202020204" pitchFamily="34" charset="0"/>
              </a:rPr>
            </a:br>
            <a:r>
              <a:rPr lang="fr-FR" sz="3000" dirty="0">
                <a:cs typeface="Arial" panose="020B0604020202020204" pitchFamily="34" charset="0"/>
              </a:rPr>
              <a:t>Les bases légales concernant </a:t>
            </a:r>
            <a:br>
              <a:rPr lang="fr-FR" sz="3000" dirty="0">
                <a:cs typeface="Arial" panose="020B0604020202020204" pitchFamily="34" charset="0"/>
              </a:rPr>
            </a:br>
            <a:r>
              <a:rPr lang="fr-FR" sz="3000" dirty="0">
                <a:cs typeface="Arial" panose="020B0604020202020204" pitchFamily="34" charset="0"/>
              </a:rPr>
              <a:t>le triage pour les traitements médicaux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r>
              <a:rPr lang="de-CH" b="1" dirty="0">
                <a:solidFill>
                  <a:srgbClr val="016469"/>
                </a:solidFill>
                <a:cs typeface="Arial" panose="020B0604020202020204" pitchFamily="34" charset="0"/>
              </a:rPr>
              <a:t>11h40 - 12h55 :	Pause de midi</a:t>
            </a: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endParaRPr lang="de-CH" sz="3000" i="0" u="none" strike="noStrike" baseline="0" dirty="0">
              <a:cs typeface="Arial" panose="020B0604020202020204" pitchFamily="34" charset="0"/>
            </a:endParaRPr>
          </a:p>
        </p:txBody>
      </p:sp>
      <p:sp>
        <p:nvSpPr>
          <p:cNvPr id="7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43184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de-CH" sz="4000" dirty="0" err="1"/>
              <a:t>Développements</a:t>
            </a:r>
            <a:r>
              <a:rPr lang="de-CH" sz="4000" dirty="0"/>
              <a:t> </a:t>
            </a:r>
            <a:r>
              <a:rPr lang="de-CH" sz="4000" dirty="0" err="1"/>
              <a:t>dans</a:t>
            </a:r>
            <a:r>
              <a:rPr lang="de-CH" sz="4000" dirty="0"/>
              <a:t> </a:t>
            </a:r>
            <a:r>
              <a:rPr lang="de-CH" sz="4000" dirty="0" err="1"/>
              <a:t>les</a:t>
            </a:r>
            <a:r>
              <a:rPr lang="de-CH" sz="4000" dirty="0"/>
              <a:t> </a:t>
            </a:r>
            <a:r>
              <a:rPr lang="de-CH" sz="4000" dirty="0" err="1"/>
              <a:t>cantons</a:t>
            </a:r>
            <a:endParaRPr lang="de-CH" sz="4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4E00974-63E5-4E61-A13C-9F89126AE395}" type="slidenum">
              <a:rPr kumimoji="0" lang="en-US" sz="2200" b="0" i="0" u="none" strike="noStrike" kern="1200" cap="none" spc="0" normalizeH="0" baseline="0" noProof="0" smtClean="0">
                <a:ln>
                  <a:noFill/>
                </a:ln>
                <a:solidFill>
                  <a:srgbClr val="01646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rgbClr val="016469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Inhaltsplatzhalter 2">
            <a:extLst>
              <a:ext uri="{FF2B5EF4-FFF2-40B4-BE49-F238E27FC236}">
                <a16:creationId xmlns:a16="http://schemas.microsoft.com/office/drawing/2014/main" id="{16E62235-1283-8C77-607C-79903E9A62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222" y="1447800"/>
            <a:ext cx="11068429" cy="4905375"/>
          </a:xfrm>
        </p:spPr>
        <p:txBody>
          <a:bodyPr>
            <a:noAutofit/>
          </a:bodyPr>
          <a:lstStyle/>
          <a:p>
            <a:pPr marL="0" indent="0">
              <a:lnSpc>
                <a:spcPct val="110000"/>
              </a:lnSpc>
              <a:spcBef>
                <a:spcPts val="2400"/>
              </a:spcBef>
              <a:buNone/>
              <a:tabLst>
                <a:tab pos="1257300" algn="l"/>
              </a:tabLst>
            </a:pPr>
            <a:r>
              <a:rPr lang="de-CH" sz="3000" b="1" u="none" strike="noStrike" baseline="0" dirty="0">
                <a:cs typeface="Arial" panose="020B0604020202020204" pitchFamily="34" charset="0"/>
              </a:rPr>
              <a:t>13h00 :</a:t>
            </a:r>
            <a:r>
              <a:rPr lang="de-CH" b="1" dirty="0">
                <a:cs typeface="Arial" panose="020B0604020202020204" pitchFamily="34" charset="0"/>
              </a:rPr>
              <a:t>	</a:t>
            </a:r>
            <a:r>
              <a:rPr lang="de-CH" b="1" dirty="0" err="1">
                <a:cs typeface="Arial" panose="020B0604020202020204" pitchFamily="34" charset="0"/>
              </a:rPr>
              <a:t>Développements</a:t>
            </a:r>
            <a:r>
              <a:rPr lang="de-CH" b="1" dirty="0">
                <a:cs typeface="Arial" panose="020B0604020202020204" pitchFamily="34" charset="0"/>
              </a:rPr>
              <a:t> </a:t>
            </a:r>
            <a:r>
              <a:rPr lang="de-CH" b="1" dirty="0" err="1">
                <a:cs typeface="Arial" panose="020B0604020202020204" pitchFamily="34" charset="0"/>
              </a:rPr>
              <a:t>dans</a:t>
            </a:r>
            <a:r>
              <a:rPr lang="de-CH" b="1" dirty="0">
                <a:cs typeface="Arial" panose="020B0604020202020204" pitchFamily="34" charset="0"/>
              </a:rPr>
              <a:t> </a:t>
            </a:r>
            <a:r>
              <a:rPr lang="de-CH" b="1" dirty="0" err="1">
                <a:cs typeface="Arial" panose="020B0604020202020204" pitchFamily="34" charset="0"/>
              </a:rPr>
              <a:t>les</a:t>
            </a:r>
            <a:r>
              <a:rPr lang="de-CH" b="1" dirty="0">
                <a:cs typeface="Arial" panose="020B0604020202020204" pitchFamily="34" charset="0"/>
              </a:rPr>
              <a:t> </a:t>
            </a:r>
            <a:r>
              <a:rPr lang="de-CH" b="1" dirty="0" err="1">
                <a:cs typeface="Arial" panose="020B0604020202020204" pitchFamily="34" charset="0"/>
              </a:rPr>
              <a:t>cantons</a:t>
            </a:r>
            <a:endParaRPr lang="de-CH" b="1" dirty="0">
              <a:cs typeface="Arial" panose="020B0604020202020204" pitchFamily="34" charset="0"/>
            </a:endParaRP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dirty="0">
                <a:cs typeface="Arial" panose="020B0604020202020204" pitchFamily="34" charset="0"/>
              </a:rPr>
              <a:t>Simone Leuenberger : </a:t>
            </a:r>
            <a:r>
              <a:rPr lang="de-CH" dirty="0" err="1">
                <a:cs typeface="Arial" panose="020B0604020202020204" pitchFamily="34" charset="0"/>
              </a:rPr>
              <a:t>Canton</a:t>
            </a:r>
            <a:r>
              <a:rPr lang="de-CH" dirty="0">
                <a:cs typeface="Arial" panose="020B0604020202020204" pitchFamily="34" charset="0"/>
              </a:rPr>
              <a:t> de Berne</a:t>
            </a:r>
            <a:endParaRPr lang="de-CH" sz="3000" dirty="0">
              <a:cs typeface="Arial" panose="020B0604020202020204" pitchFamily="34" charset="0"/>
            </a:endParaRP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dirty="0">
                <a:cs typeface="Arial" panose="020B0604020202020204" pitchFamily="34" charset="0"/>
              </a:rPr>
              <a:t>Cyril Mizrahi : </a:t>
            </a:r>
            <a:r>
              <a:rPr lang="de-CH" dirty="0" err="1">
                <a:cs typeface="Arial" panose="020B0604020202020204" pitchFamily="34" charset="0"/>
              </a:rPr>
              <a:t>Canton</a:t>
            </a:r>
            <a:r>
              <a:rPr lang="de-CH" dirty="0">
                <a:cs typeface="Arial" panose="020B0604020202020204" pitchFamily="34" charset="0"/>
              </a:rPr>
              <a:t> de Genève</a:t>
            </a: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sz="3000" dirty="0">
                <a:cs typeface="Arial" panose="020B0604020202020204" pitchFamily="34" charset="0"/>
              </a:rPr>
              <a:t>Lukas Beerli : </a:t>
            </a:r>
            <a:r>
              <a:rPr lang="de-CH" sz="3000" dirty="0" err="1">
                <a:cs typeface="Arial" panose="020B0604020202020204" pitchFamily="34" charset="0"/>
              </a:rPr>
              <a:t>Canton</a:t>
            </a:r>
            <a:r>
              <a:rPr lang="de-CH" sz="3000" dirty="0">
                <a:cs typeface="Arial" panose="020B0604020202020204" pitchFamily="34" charset="0"/>
              </a:rPr>
              <a:t> de </a:t>
            </a:r>
            <a:r>
              <a:rPr lang="de-CH" sz="3000" dirty="0" err="1">
                <a:cs typeface="Arial" panose="020B0604020202020204" pitchFamily="34" charset="0"/>
              </a:rPr>
              <a:t>Glar</a:t>
            </a:r>
            <a:r>
              <a:rPr lang="de-CH" dirty="0" err="1">
                <a:cs typeface="Arial" panose="020B0604020202020204" pitchFamily="34" charset="0"/>
              </a:rPr>
              <a:t>i</a:t>
            </a:r>
            <a:r>
              <a:rPr lang="de-CH" sz="3000" dirty="0" err="1">
                <a:cs typeface="Arial" panose="020B0604020202020204" pitchFamily="34" charset="0"/>
              </a:rPr>
              <a:t>s</a:t>
            </a:r>
            <a:endParaRPr lang="de-CH" sz="3000" dirty="0">
              <a:cs typeface="Arial" panose="020B0604020202020204" pitchFamily="34" charset="0"/>
            </a:endParaRPr>
          </a:p>
          <a:p>
            <a:pPr marL="1704975" indent="-361950">
              <a:spcBef>
                <a:spcPts val="0"/>
              </a:spcBef>
              <a:tabLst>
                <a:tab pos="1257300" algn="l"/>
              </a:tabLst>
            </a:pPr>
            <a:r>
              <a:rPr lang="de-CH" dirty="0">
                <a:cs typeface="Arial" panose="020B0604020202020204" pitchFamily="34" charset="0"/>
              </a:rPr>
              <a:t>Iris Glockengiesser </a:t>
            </a:r>
            <a:r>
              <a:rPr lang="fr-FR" b="1" dirty="0">
                <a:cs typeface="Arial" panose="020B0604020202020204" pitchFamily="34" charset="0"/>
              </a:rPr>
              <a:t>· </a:t>
            </a:r>
            <a:r>
              <a:rPr lang="fr-FR" dirty="0">
                <a:cs typeface="Arial" panose="020B0604020202020204" pitchFamily="34" charset="0"/>
              </a:rPr>
              <a:t>Laura </a:t>
            </a:r>
            <a:r>
              <a:rPr lang="fr-FR" dirty="0" err="1">
                <a:cs typeface="Arial" panose="020B0604020202020204" pitchFamily="34" charset="0"/>
              </a:rPr>
              <a:t>Meile</a:t>
            </a:r>
            <a:r>
              <a:rPr lang="fr-FR" dirty="0">
                <a:cs typeface="Arial" panose="020B0604020202020204" pitchFamily="34" charset="0"/>
              </a:rPr>
              <a:t> </a:t>
            </a:r>
            <a:r>
              <a:rPr lang="de-CH" dirty="0">
                <a:cs typeface="Arial" panose="020B0604020202020204" pitchFamily="34" charset="0"/>
              </a:rPr>
              <a:t>: </a:t>
            </a:r>
            <a:r>
              <a:rPr lang="de-CH" dirty="0" err="1">
                <a:cs typeface="Arial" panose="020B0604020202020204" pitchFamily="34" charset="0"/>
              </a:rPr>
              <a:t>Canton</a:t>
            </a:r>
            <a:r>
              <a:rPr lang="de-CH" dirty="0">
                <a:cs typeface="Arial" panose="020B0604020202020204" pitchFamily="34" charset="0"/>
              </a:rPr>
              <a:t> de </a:t>
            </a:r>
            <a:r>
              <a:rPr lang="de-CH" dirty="0" err="1">
                <a:cs typeface="Arial" panose="020B0604020202020204" pitchFamily="34" charset="0"/>
              </a:rPr>
              <a:t>Zurich</a:t>
            </a:r>
            <a:endParaRPr lang="de-CH" dirty="0">
              <a:cs typeface="Arial" panose="020B0604020202020204" pitchFamily="34" charset="0"/>
            </a:endParaRPr>
          </a:p>
          <a:p>
            <a:pPr marL="0" indent="0">
              <a:lnSpc>
                <a:spcPct val="110000"/>
              </a:lnSpc>
              <a:spcBef>
                <a:spcPts val="2400"/>
              </a:spcBef>
              <a:buNone/>
            </a:pPr>
            <a:br>
              <a:rPr lang="fr-FR" sz="3000" dirty="0">
                <a:cs typeface="Arial" panose="020B0604020202020204" pitchFamily="34" charset="0"/>
              </a:rPr>
            </a:br>
            <a:endParaRPr lang="de-CH" sz="3000" dirty="0">
              <a:cs typeface="Arial" panose="020B0604020202020204" pitchFamily="34" charset="0"/>
            </a:endParaRPr>
          </a:p>
        </p:txBody>
      </p:sp>
      <p:sp>
        <p:nvSpPr>
          <p:cNvPr id="6" name="Rechteck 7">
            <a:extLst>
              <a:ext uri="{FF2B5EF4-FFF2-40B4-BE49-F238E27FC236}">
                <a16:creationId xmlns:a16="http://schemas.microsoft.com/office/drawing/2014/main" id="{291680F1-3B9E-3340-BBC1-188BC41A8A4C}"/>
              </a:ext>
            </a:extLst>
          </p:cNvPr>
          <p:cNvSpPr/>
          <p:nvPr/>
        </p:nvSpPr>
        <p:spPr>
          <a:xfrm>
            <a:off x="0" y="5058000"/>
            <a:ext cx="12192000" cy="1800000"/>
          </a:xfrm>
          <a:prstGeom prst="rect">
            <a:avLst/>
          </a:prstGeom>
          <a:solidFill>
            <a:srgbClr val="00444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325593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Breitbild</PresentationFormat>
  <Paragraphs>61</Paragraphs>
  <Slides>14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DIN2014-ExtraBold</vt:lpstr>
      <vt:lpstr>1_Office</vt:lpstr>
      <vt:lpstr>2_Office</vt:lpstr>
      <vt:lpstr>Office</vt:lpstr>
      <vt:lpstr>PowerPoint-Präsentation</vt:lpstr>
      <vt:lpstr>PowerPoint-Präsentation</vt:lpstr>
      <vt:lpstr>PowerPoint-Präsentation</vt:lpstr>
      <vt:lpstr>PowerPoint-Präsentation</vt:lpstr>
      <vt:lpstr>Ouverture et l’initiative pour l’inclusion</vt:lpstr>
      <vt:lpstr>Révision de LHand, LIPPI, LAI</vt:lpstr>
      <vt:lpstr>Révision de LHand, LIPPI, LAI</vt:lpstr>
      <vt:lpstr>Triage pour les traitements médicaux</vt:lpstr>
      <vt:lpstr>Développements dans les cantons</vt:lpstr>
      <vt:lpstr>Droits politiques et processus politique</vt:lpstr>
      <vt:lpstr>Assistance et vivre de manière autonome</vt:lpstr>
      <vt:lpstr>L’état actuel de la politique du handicap en Suisse</vt:lpstr>
      <vt:lpstr>Conclusion</vt:lpstr>
      <vt:lpstr>PowerPoint-Präsentation</vt:lpstr>
    </vt:vector>
  </TitlesOfParts>
  <Company>Universität Basel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Andrin Riederer</dc:creator>
  <cp:lastModifiedBy>Lars Christoph Trachsler</cp:lastModifiedBy>
  <cp:revision>34</cp:revision>
  <dcterms:created xsi:type="dcterms:W3CDTF">2023-06-22T15:12:22Z</dcterms:created>
  <dcterms:modified xsi:type="dcterms:W3CDTF">2025-06-16T13:53:35Z</dcterms:modified>
</cp:coreProperties>
</file>