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354" r:id="rId2"/>
    <p:sldId id="343" r:id="rId3"/>
    <p:sldId id="344" r:id="rId4"/>
    <p:sldId id="345" r:id="rId5"/>
    <p:sldId id="346" r:id="rId6"/>
    <p:sldId id="347" r:id="rId7"/>
    <p:sldId id="348" r:id="rId8"/>
    <p:sldId id="349" r:id="rId9"/>
    <p:sldId id="350" r:id="rId10"/>
    <p:sldId id="351" r:id="rId11"/>
    <p:sldId id="308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DCD69983-E159-4246-AFA7-CE209F7C677B}">
          <p14:sldIdLst>
            <p14:sldId id="354"/>
            <p14:sldId id="343"/>
            <p14:sldId id="344"/>
            <p14:sldId id="345"/>
            <p14:sldId id="346"/>
            <p14:sldId id="347"/>
            <p14:sldId id="348"/>
            <p14:sldId id="349"/>
            <p14:sldId id="350"/>
            <p14:sldId id="351"/>
            <p14:sldId id="30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36E"/>
    <a:srgbClr val="FDFDFD"/>
    <a:srgbClr val="FFFFFF"/>
    <a:srgbClr val="008490"/>
    <a:srgbClr val="5BA8B9"/>
    <a:srgbClr val="B0D9F2"/>
    <a:srgbClr val="00727E"/>
    <a:srgbClr val="006FB7"/>
    <a:srgbClr val="456632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4731" autoAdjust="0"/>
  </p:normalViewPr>
  <p:slideViewPr>
    <p:cSldViewPr snapToGrid="0">
      <p:cViewPr varScale="1">
        <p:scale>
          <a:sx n="140" d="100"/>
          <a:sy n="140" d="100"/>
        </p:scale>
        <p:origin x="996" y="1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848114-2071-47DC-9F6E-9BBC0AC8AF65}" type="datetimeFigureOut">
              <a:rPr lang="de-CH" smtClean="0"/>
              <a:t>16.06.2026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DFCB75-2C2B-4842-AED5-FA056D243DC5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41043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614D8-E122-5802-4389-20DE7FA95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200" y="365126"/>
            <a:ext cx="11121887" cy="996950"/>
          </a:xfrm>
        </p:spPr>
        <p:txBody>
          <a:bodyPr/>
          <a:lstStyle>
            <a:lvl1pPr>
              <a:defRPr sz="6000">
                <a:solidFill>
                  <a:srgbClr val="00636E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de-C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766BC5-40F4-7B79-0E01-E156F9D44A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95925" y="1543050"/>
            <a:ext cx="5975162" cy="3400425"/>
          </a:xfrm>
        </p:spPr>
        <p:txBody>
          <a:bodyPr/>
          <a:lstStyle>
            <a:lvl1pPr marL="0" indent="0">
              <a:buNone/>
              <a:defRPr sz="4400" b="1">
                <a:solidFill>
                  <a:srgbClr val="00636E"/>
                </a:solidFill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EC08AB62-3B4F-BA00-51D9-E90A98C3BBB3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7027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-1443474" y="1844752"/>
            <a:ext cx="5046670" cy="5046670"/>
          </a:xfrm>
          <a:prstGeom prst="ellipse">
            <a:avLst/>
          </a:prstGeom>
          <a:solidFill>
            <a:srgbClr val="B0D9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114300" y="2515641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Merci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C0F5EEC1-6676-C0F3-F3B7-1A1746F407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41798" y="470202"/>
            <a:ext cx="7902552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2598761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-1443474" y="1844752"/>
            <a:ext cx="5046670" cy="5046670"/>
          </a:xfrm>
          <a:prstGeom prst="ellipse">
            <a:avLst/>
          </a:prstGeom>
          <a:solidFill>
            <a:srgbClr val="5BA8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114300" y="2515641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Merci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DA12941E-2561-A152-4043-3F314109FE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41798" y="470202"/>
            <a:ext cx="7902552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14478299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-1443474" y="1844752"/>
            <a:ext cx="5046670" cy="5046670"/>
          </a:xfrm>
          <a:prstGeom prst="ellipse">
            <a:avLst/>
          </a:prstGeom>
          <a:solidFill>
            <a:srgbClr val="0084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114300" y="2515641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Merci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E5C7E21D-22A1-6118-9D1A-8359FE94EA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41798" y="470202"/>
            <a:ext cx="7902552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42337893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8519676" y="-1918310"/>
            <a:ext cx="5046670" cy="5046670"/>
          </a:xfrm>
          <a:prstGeom prst="ellipse">
            <a:avLst/>
          </a:prstGeom>
          <a:solidFill>
            <a:srgbClr val="B0D9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8972550" y="248692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Merci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A5B768DF-CD08-562E-DB33-A3B1B32586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41448" y="1411223"/>
            <a:ext cx="7278228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269441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8519676" y="-1918310"/>
            <a:ext cx="5046670" cy="5046670"/>
          </a:xfrm>
          <a:prstGeom prst="ellipse">
            <a:avLst/>
          </a:prstGeom>
          <a:solidFill>
            <a:srgbClr val="5BA8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8972550" y="248692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Merci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8E68E281-D560-D264-F25B-BA01BBBDF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41448" y="1411223"/>
            <a:ext cx="7278228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001010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8519676" y="-1918310"/>
            <a:ext cx="5046670" cy="5046670"/>
          </a:xfrm>
          <a:prstGeom prst="ellipse">
            <a:avLst/>
          </a:prstGeom>
          <a:solidFill>
            <a:srgbClr val="0084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8972550" y="248692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Merci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CB65A1BD-0962-A28C-6C77-116FF03A52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41448" y="1411223"/>
            <a:ext cx="7278228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106391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7">
            <a:extLst>
              <a:ext uri="{FF2B5EF4-FFF2-40B4-BE49-F238E27FC236}">
                <a16:creationId xmlns:a16="http://schemas.microsoft.com/office/drawing/2014/main" id="{C443C575-A64B-AA0D-2612-3EA8F9E25AEB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92543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684941" y="2857500"/>
            <a:ext cx="10162784" cy="1967690"/>
          </a:xfrm>
        </p:spPr>
        <p:txBody>
          <a:bodyPr anchor="b">
            <a:normAutofit/>
          </a:bodyPr>
          <a:lstStyle>
            <a:lvl1pPr algn="l">
              <a:defRPr sz="4400" b="1">
                <a:solidFill>
                  <a:srgbClr val="008490"/>
                </a:solidFill>
                <a:latin typeface="+mj-lt"/>
              </a:defRPr>
            </a:lvl1pPr>
          </a:lstStyle>
          <a:p>
            <a:r>
              <a:rPr lang="en-US" noProof="0" dirty="0"/>
              <a:t>Thank You !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684941" y="5038725"/>
            <a:ext cx="10162784" cy="1534302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3600" b="0" i="0">
                <a:solidFill>
                  <a:srgbClr val="00849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 err="1"/>
              <a:t>Referent:in@unibas.ch</a:t>
            </a:r>
            <a:endParaRPr lang="de-CH" noProof="0" dirty="0"/>
          </a:p>
        </p:txBody>
      </p:sp>
      <p:pic>
        <p:nvPicPr>
          <p:cNvPr id="5" name="Grafik 4" descr="Ein Bild, das Kreis, Kunst enthält.&#10;&#10;KI-generierte Inhalte können fehlerhaft sein.">
            <a:extLst>
              <a:ext uri="{FF2B5EF4-FFF2-40B4-BE49-F238E27FC236}">
                <a16:creationId xmlns:a16="http://schemas.microsoft.com/office/drawing/2014/main" id="{C9FBC6F7-9232-1F13-66EE-6EFC9D4E0D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89" y="9731"/>
            <a:ext cx="6371934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8792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684941" y="2857500"/>
            <a:ext cx="10162784" cy="1967690"/>
          </a:xfrm>
        </p:spPr>
        <p:txBody>
          <a:bodyPr anchor="b">
            <a:normAutofit/>
          </a:bodyPr>
          <a:lstStyle>
            <a:lvl1pPr algn="l">
              <a:defRPr sz="4400" b="1"/>
            </a:lvl1pPr>
          </a:lstStyle>
          <a:p>
            <a:r>
              <a:rPr lang="en-US" noProof="0" dirty="0" err="1"/>
              <a:t>Referatstitel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684941" y="5038725"/>
            <a:ext cx="10162784" cy="1534302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2800" b="1" i="0">
                <a:solidFill>
                  <a:srgbClr val="00636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 dirty="0" err="1"/>
              <a:t>Referent:in</a:t>
            </a:r>
            <a:endParaRPr lang="de-CH" noProof="0" dirty="0"/>
          </a:p>
        </p:txBody>
      </p:sp>
      <p:pic>
        <p:nvPicPr>
          <p:cNvPr id="5" name="Grafik 4" descr="Ein Bild, das Kreis, Kunst enthält.&#10;&#10;KI-generierte Inhalte können fehlerhaft sein.">
            <a:extLst>
              <a:ext uri="{FF2B5EF4-FFF2-40B4-BE49-F238E27FC236}">
                <a16:creationId xmlns:a16="http://schemas.microsoft.com/office/drawing/2014/main" id="{C9FBC6F7-9232-1F13-66EE-6EFC9D4E0D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89" y="9731"/>
            <a:ext cx="6371934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023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C4C8A4FF-A36C-C289-08A3-D09847DAD299}"/>
              </a:ext>
            </a:extLst>
          </p:cNvPr>
          <p:cNvSpPr>
            <a:spLocks noChangeAspect="1"/>
          </p:cNvSpPr>
          <p:nvPr userDrawn="1"/>
        </p:nvSpPr>
        <p:spPr>
          <a:xfrm>
            <a:off x="-2571525" y="-385183"/>
            <a:ext cx="5866950" cy="5866950"/>
          </a:xfrm>
          <a:prstGeom prst="ellipse">
            <a:avLst/>
          </a:prstGeom>
          <a:solidFill>
            <a:srgbClr val="0084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28625" y="1282302"/>
            <a:ext cx="3200400" cy="2852737"/>
          </a:xfrm>
        </p:spPr>
        <p:txBody>
          <a:bodyPr anchor="ctr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Un </a:t>
            </a:r>
            <a:br>
              <a:rPr lang="en-US" noProof="0" dirty="0"/>
            </a:br>
            <a:r>
              <a:rPr lang="en-US" noProof="0" dirty="0"/>
              <a:t>grand merci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185920" y="304800"/>
            <a:ext cx="6882130" cy="4550567"/>
          </a:xfrm>
        </p:spPr>
        <p:txBody>
          <a:bodyPr anchor="ctr">
            <a:normAutofit/>
          </a:bodyPr>
          <a:lstStyle>
            <a:lvl1pPr marL="457200" indent="-457200">
              <a:lnSpc>
                <a:spcPct val="130000"/>
              </a:lnSpc>
              <a:buClr>
                <a:srgbClr val="008490"/>
              </a:buClr>
              <a:buFont typeface="Wingdings" panose="05000000000000000000" pitchFamily="2" charset="2"/>
              <a:buNone/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 err="1"/>
              <a:t>Inhalte</a:t>
            </a:r>
            <a:endParaRPr lang="en-US" noProof="0" dirty="0"/>
          </a:p>
        </p:txBody>
      </p:sp>
      <p:sp>
        <p:nvSpPr>
          <p:cNvPr id="4" name="Rechteck 7">
            <a:extLst>
              <a:ext uri="{FF2B5EF4-FFF2-40B4-BE49-F238E27FC236}">
                <a16:creationId xmlns:a16="http://schemas.microsoft.com/office/drawing/2014/main" id="{7166FF9E-BB27-69FA-9CF9-C04BD28235DE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2560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-1710174" y="-2126543"/>
            <a:ext cx="5046670" cy="5046670"/>
          </a:xfrm>
          <a:prstGeom prst="ellipse">
            <a:avLst/>
          </a:prstGeom>
          <a:solidFill>
            <a:srgbClr val="B0D9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0" y="180906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Merci !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6FDD9505-198D-70C6-DE87-0D77C09A34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46275" y="1758340"/>
            <a:ext cx="7902552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2248787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-1710174" y="-2126543"/>
            <a:ext cx="5046670" cy="5046670"/>
          </a:xfrm>
          <a:prstGeom prst="ellipse">
            <a:avLst/>
          </a:prstGeom>
          <a:solidFill>
            <a:srgbClr val="5BA8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0" y="180906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Merci !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872BF7D-AE7B-C7E1-8C12-3E017FD97E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46275" y="1758340"/>
            <a:ext cx="7902552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2201522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-1710174" y="-2126543"/>
            <a:ext cx="5046670" cy="5046670"/>
          </a:xfrm>
          <a:prstGeom prst="ellipse">
            <a:avLst/>
          </a:prstGeom>
          <a:solidFill>
            <a:srgbClr val="0084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0" y="180906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Merci !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7F76F8F5-2B63-8CC5-5BA6-F553FED7E5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46275" y="1758340"/>
            <a:ext cx="7902552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727326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8776851" y="1758340"/>
            <a:ext cx="5046670" cy="5046670"/>
          </a:xfrm>
          <a:prstGeom prst="ellipse">
            <a:avLst/>
          </a:prstGeom>
          <a:solidFill>
            <a:srgbClr val="B0D9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9020175" y="2515642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Merci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2EB5F3BA-CB8C-30C8-CC9F-96FC9B48D8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63110" y="470203"/>
            <a:ext cx="7413741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1540838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8776851" y="1758340"/>
            <a:ext cx="5046670" cy="5046670"/>
          </a:xfrm>
          <a:prstGeom prst="ellipse">
            <a:avLst/>
          </a:prstGeom>
          <a:solidFill>
            <a:srgbClr val="5BA8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9020175" y="2515642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Merci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4D97FDF4-215C-6DBD-5948-98FAEFDED3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63110" y="470203"/>
            <a:ext cx="7413741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1109310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5">
            <a:extLst>
              <a:ext uri="{FF2B5EF4-FFF2-40B4-BE49-F238E27FC236}">
                <a16:creationId xmlns:a16="http://schemas.microsoft.com/office/drawing/2014/main" id="{FA52D6AA-E3AF-0624-6D30-655C38783D52}"/>
              </a:ext>
            </a:extLst>
          </p:cNvPr>
          <p:cNvSpPr>
            <a:spLocks noChangeAspect="1"/>
          </p:cNvSpPr>
          <p:nvPr userDrawn="1"/>
        </p:nvSpPr>
        <p:spPr>
          <a:xfrm>
            <a:off x="8776851" y="1758340"/>
            <a:ext cx="5046670" cy="5046670"/>
          </a:xfrm>
          <a:prstGeom prst="ellipse">
            <a:avLst/>
          </a:prstGeom>
          <a:solidFill>
            <a:srgbClr val="0084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A059D107-A975-361C-3DD0-58242154C9F8}"/>
              </a:ext>
            </a:extLst>
          </p:cNvPr>
          <p:cNvSpPr txBox="1">
            <a:spLocks/>
          </p:cNvSpPr>
          <p:nvPr userDrawn="1"/>
        </p:nvSpPr>
        <p:spPr>
          <a:xfrm>
            <a:off x="9020175" y="2515642"/>
            <a:ext cx="3016853" cy="23250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Aptos Display" panose="020B00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Merci !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948309FF-D93B-86FF-AE5F-8788C321F980}"/>
              </a:ext>
            </a:extLst>
          </p:cNvPr>
          <p:cNvSpPr/>
          <p:nvPr userDrawn="1"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9C330EB1-E32A-7D1F-F504-7D5CA6093D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63110" y="470203"/>
            <a:ext cx="7413741" cy="3207970"/>
          </a:xfrm>
        </p:spPr>
        <p:txBody>
          <a:bodyPr anchor="ctr"/>
          <a:lstStyle>
            <a:lvl1pPr marL="0" indent="0">
              <a:buNone/>
              <a:defRPr sz="4400" b="1"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1722815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9200" y="365125"/>
            <a:ext cx="111218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dirty="0" err="1"/>
              <a:t>Titelmasterformat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9200" y="1825625"/>
            <a:ext cx="1112188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 err="1"/>
              <a:t>Formatvorlagen</a:t>
            </a:r>
            <a:r>
              <a:rPr lang="en-US" noProof="0" dirty="0"/>
              <a:t> des </a:t>
            </a:r>
            <a:r>
              <a:rPr lang="en-US" noProof="0" dirty="0" err="1"/>
              <a:t>Textmasters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Ebene</a:t>
            </a:r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Ebene</a:t>
            </a:r>
          </a:p>
          <a:p>
            <a:pPr lvl="3"/>
            <a:r>
              <a:rPr lang="en-US" noProof="0" dirty="0" err="1"/>
              <a:t>Vierte</a:t>
            </a:r>
            <a:r>
              <a:rPr lang="en-US" noProof="0" dirty="0"/>
              <a:t> Ebene</a:t>
            </a:r>
          </a:p>
          <a:p>
            <a:pPr lvl="4"/>
            <a:r>
              <a:rPr lang="en-US" noProof="0" dirty="0" err="1"/>
              <a:t>Fünfte</a:t>
            </a:r>
            <a:r>
              <a:rPr lang="en-US" noProof="0" dirty="0"/>
              <a:t> Ebene</a:t>
            </a:r>
          </a:p>
        </p:txBody>
      </p:sp>
    </p:spTree>
    <p:extLst>
      <p:ext uri="{BB962C8B-B14F-4D97-AF65-F5344CB8AC3E}">
        <p14:creationId xmlns:p14="http://schemas.microsoft.com/office/powerpoint/2010/main" val="1965731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49" r:id="rId2"/>
    <p:sldLayoutId id="2147483651" r:id="rId3"/>
    <p:sldLayoutId id="2147483662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63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ptos Display" panose="020B0004020202020204" pitchFamily="34" charset="0"/>
          <a:ea typeface="+mj-ea"/>
          <a:cs typeface="+mj-cs"/>
        </a:defRPr>
      </a:lvl1pPr>
    </p:titleStyle>
    <p:bodyStyle>
      <a:lvl1pPr marL="262800" indent="-262800" algn="l" defTabSz="914400" rtl="0" eaLnBrk="1" latinLnBrk="0" hangingPunct="1">
        <a:lnSpc>
          <a:spcPct val="114000"/>
        </a:lnSpc>
        <a:spcBef>
          <a:spcPts val="1800"/>
        </a:spcBef>
        <a:spcAft>
          <a:spcPts val="600"/>
        </a:spcAft>
        <a:buFont typeface="Wingdings 2" panose="05020102010507070707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29200" indent="-26280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Wingdings 3" panose="05040102010807070707" pitchFamily="18" charset="2"/>
        <a:buChar char="¬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798513" indent="-261938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036638" indent="-261938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000" indent="-26280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BC68D-4F0B-9DAB-F275-68EA5FE73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6DBCCEA-52C7-77B7-6DB4-84A3A0272DE9}"/>
              </a:ext>
            </a:extLst>
          </p:cNvPr>
          <p:cNvSpPr txBox="1">
            <a:spLocks/>
          </p:cNvSpPr>
          <p:nvPr/>
        </p:nvSpPr>
        <p:spPr>
          <a:xfrm>
            <a:off x="5143500" y="2305050"/>
            <a:ext cx="6327587" cy="2638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800"/>
              </a:spcBef>
              <a:spcAft>
                <a:spcPts val="600"/>
              </a:spcAft>
              <a:buFont typeface="Wingdings 2" panose="05020102010507070707" pitchFamily="18" charset="2"/>
              <a:buNone/>
              <a:defRPr sz="4400" b="1" kern="1200">
                <a:solidFill>
                  <a:srgbClr val="00636E"/>
                </a:solidFill>
                <a:latin typeface="+mn-lt"/>
                <a:ea typeface="+mn-ea"/>
                <a:cs typeface="+mn-cs"/>
              </a:defRPr>
            </a:lvl1pPr>
            <a:lvl2pPr marL="529200" indent="-2628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 3" panose="05040102010807070707" pitchFamily="18" charset="2"/>
              <a:buNone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98513" indent="-261938" algn="l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36638" indent="-261938" algn="l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6000" indent="-2628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000" dirty="0"/>
              <a:t>à tous les organisations de soutien et aux particulier-e-s qui ont fait des dons !</a:t>
            </a:r>
            <a:endParaRPr lang="de-CH" sz="4000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82B27DB-B190-BAE4-193D-A7BC6DD3044F}"/>
              </a:ext>
            </a:extLst>
          </p:cNvPr>
          <p:cNvSpPr txBox="1">
            <a:spLocks/>
          </p:cNvSpPr>
          <p:nvPr/>
        </p:nvSpPr>
        <p:spPr>
          <a:xfrm>
            <a:off x="5143500" y="669926"/>
            <a:ext cx="6327587" cy="1206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00636E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de-CH"/>
              <a:t>Un grand merci</a:t>
            </a:r>
            <a:endParaRPr lang="de-CH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13BB8F-3AAE-93F5-8B1E-34BE2C4259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92" r="10856" b="13953"/>
          <a:stretch>
            <a:fillRect/>
          </a:stretch>
        </p:blipFill>
        <p:spPr>
          <a:xfrm>
            <a:off x="0" y="200025"/>
            <a:ext cx="4664869" cy="4850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931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E1EE87-441B-549D-6EC0-8C5895BBAC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Special Olympics World Winter Games Switzerland 2029 </a:t>
            </a:r>
          </a:p>
        </p:txBody>
      </p:sp>
    </p:spTree>
    <p:extLst>
      <p:ext uri="{BB962C8B-B14F-4D97-AF65-F5344CB8AC3E}">
        <p14:creationId xmlns:p14="http://schemas.microsoft.com/office/powerpoint/2010/main" val="667587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7">
            <a:extLst>
              <a:ext uri="{FF2B5EF4-FFF2-40B4-BE49-F238E27FC236}">
                <a16:creationId xmlns:a16="http://schemas.microsoft.com/office/drawing/2014/main" id="{291680F1-3B9E-3340-BBC1-188BC41A8A4C}"/>
              </a:ext>
            </a:extLst>
          </p:cNvPr>
          <p:cNvSpPr/>
          <p:nvPr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1904"/>
            <a:ext cx="7631485" cy="4005194"/>
          </a:xfrm>
          <a:prstGeom prst="rect">
            <a:avLst/>
          </a:prstGeom>
        </p:spPr>
      </p:pic>
      <p:sp>
        <p:nvSpPr>
          <p:cNvPr id="7" name="Untertitel 4"/>
          <p:cNvSpPr txBox="1">
            <a:spLocks/>
          </p:cNvSpPr>
          <p:nvPr/>
        </p:nvSpPr>
        <p:spPr>
          <a:xfrm>
            <a:off x="4560515" y="3993290"/>
            <a:ext cx="7414054" cy="9568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4375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 Display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Nous reprendrons à xxh15.</a:t>
            </a:r>
          </a:p>
        </p:txBody>
      </p:sp>
      <p:sp>
        <p:nvSpPr>
          <p:cNvPr id="8" name="Titel 3"/>
          <p:cNvSpPr txBox="1">
            <a:spLocks/>
          </p:cNvSpPr>
          <p:nvPr/>
        </p:nvSpPr>
        <p:spPr>
          <a:xfrm>
            <a:off x="4560515" y="-6875"/>
            <a:ext cx="7631485" cy="3812002"/>
          </a:xfrm>
          <a:prstGeom prst="rect">
            <a:avLst/>
          </a:prstGeom>
          <a:solidFill>
            <a:schemeClr val="bg1"/>
          </a:solidFill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14375" marR="0" lvl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6000" b="1" i="0" u="none" strike="noStrike" kern="1200" cap="none" spc="0" normalizeH="0" baseline="0" noProof="0" dirty="0">
                <a:ln>
                  <a:noFill/>
                </a:ln>
                <a:solidFill>
                  <a:srgbClr val="00636E"/>
                </a:solidFill>
                <a:effectLst/>
                <a:uLnTx/>
                <a:uFillTx/>
                <a:latin typeface="Aptos Display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Pause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636E"/>
              </a:solidFill>
              <a:effectLst/>
              <a:uLnTx/>
              <a:uFillTx/>
              <a:latin typeface="Aptos Display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933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2965B4-C2FC-E550-8463-4C91CEA05E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Département de la santé et de l'action sociale (DSAS)</a:t>
            </a:r>
          </a:p>
          <a:p>
            <a:r>
              <a:rPr lang="fr-FR" dirty="0"/>
              <a:t>Canton de Vaud</a:t>
            </a:r>
          </a:p>
        </p:txBody>
      </p:sp>
    </p:spTree>
    <p:extLst>
      <p:ext uri="{BB962C8B-B14F-4D97-AF65-F5344CB8AC3E}">
        <p14:creationId xmlns:p14="http://schemas.microsoft.com/office/powerpoint/2010/main" val="2339630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1EFB46-CA60-6E06-387E-7A7A339641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fr-FR" dirty="0" err="1"/>
              <a:t>Fachstelle</a:t>
            </a:r>
            <a:r>
              <a:rPr lang="fr-FR" dirty="0"/>
              <a:t> Rechte von </a:t>
            </a:r>
            <a:r>
              <a:rPr lang="fr-FR" dirty="0" err="1"/>
              <a:t>Menschen</a:t>
            </a:r>
            <a:r>
              <a:rPr lang="fr-FR" dirty="0"/>
              <a:t> mit </a:t>
            </a:r>
            <a:r>
              <a:rPr lang="fr-FR" dirty="0" err="1"/>
              <a:t>Behinderungen</a:t>
            </a:r>
            <a:r>
              <a:rPr lang="fr-FR" dirty="0"/>
              <a:t>,</a:t>
            </a:r>
            <a:br>
              <a:rPr lang="fr-FR" dirty="0"/>
            </a:br>
            <a:r>
              <a:rPr lang="fr-FR" dirty="0" err="1"/>
              <a:t>Gleichstellung</a:t>
            </a:r>
            <a:r>
              <a:rPr lang="fr-FR" dirty="0"/>
              <a:t> </a:t>
            </a:r>
            <a:r>
              <a:rPr lang="fr-FR" dirty="0" err="1"/>
              <a:t>und</a:t>
            </a:r>
            <a:r>
              <a:rPr lang="fr-FR" dirty="0"/>
              <a:t> </a:t>
            </a:r>
            <a:r>
              <a:rPr lang="fr-FR" dirty="0" err="1"/>
              <a:t>Diversität</a:t>
            </a:r>
            <a:endParaRPr lang="fr-FR" dirty="0"/>
          </a:p>
          <a:p>
            <a:r>
              <a:rPr lang="fr-FR" dirty="0"/>
              <a:t>Canton de Bâle-Ville</a:t>
            </a:r>
          </a:p>
        </p:txBody>
      </p:sp>
    </p:spTree>
    <p:extLst>
      <p:ext uri="{BB962C8B-B14F-4D97-AF65-F5344CB8AC3E}">
        <p14:creationId xmlns:p14="http://schemas.microsoft.com/office/powerpoint/2010/main" val="1389104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CF2F46-45FB-C2D8-4E54-A09411183D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Fédération suisse des aveugles et malvoyants  </a:t>
            </a:r>
            <a:r>
              <a:rPr lang="fr-FR" dirty="0" err="1"/>
              <a:t>fsa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25799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D5E330-A331-468C-5389-D239473E84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65250" y="1825015"/>
            <a:ext cx="8931475" cy="3207970"/>
          </a:xfrm>
        </p:spPr>
        <p:txBody>
          <a:bodyPr/>
          <a:lstStyle/>
          <a:p>
            <a:r>
              <a:rPr lang="fr-FR" dirty="0"/>
              <a:t>Fondation suisse pour paraplégiques</a:t>
            </a:r>
          </a:p>
        </p:txBody>
      </p:sp>
    </p:spTree>
    <p:extLst>
      <p:ext uri="{BB962C8B-B14F-4D97-AF65-F5344CB8AC3E}">
        <p14:creationId xmlns:p14="http://schemas.microsoft.com/office/powerpoint/2010/main" val="3813940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6ADC0A-B18A-C971-C872-AACEA61357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1976" y="508303"/>
            <a:ext cx="8696324" cy="3207970"/>
          </a:xfrm>
        </p:spPr>
        <p:txBody>
          <a:bodyPr>
            <a:normAutofit fontScale="92500"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fr-FR" dirty="0" err="1"/>
              <a:t>Kantonales</a:t>
            </a:r>
            <a:r>
              <a:rPr lang="fr-FR" dirty="0"/>
              <a:t> </a:t>
            </a:r>
            <a:r>
              <a:rPr lang="fr-FR" dirty="0" err="1"/>
              <a:t>Sozialamt</a:t>
            </a:r>
            <a:br>
              <a:rPr lang="fr-FR" dirty="0"/>
            </a:br>
            <a:r>
              <a:rPr lang="fr-FR" dirty="0" err="1"/>
              <a:t>Koordinationsstelle</a:t>
            </a:r>
            <a:r>
              <a:rPr lang="fr-FR" dirty="0"/>
              <a:t> </a:t>
            </a:r>
            <a:r>
              <a:rPr lang="fr-FR" dirty="0" err="1"/>
              <a:t>Behindertenrechte</a:t>
            </a:r>
            <a:endParaRPr lang="fr-FR" dirty="0"/>
          </a:p>
          <a:p>
            <a:r>
              <a:rPr lang="fr-FR" dirty="0"/>
              <a:t>Canton de Zurich</a:t>
            </a:r>
          </a:p>
        </p:txBody>
      </p:sp>
    </p:spTree>
    <p:extLst>
      <p:ext uri="{BB962C8B-B14F-4D97-AF65-F5344CB8AC3E}">
        <p14:creationId xmlns:p14="http://schemas.microsoft.com/office/powerpoint/2010/main" val="4107906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26411-377F-A5C4-15BD-44BEE48417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Pro </a:t>
            </a:r>
            <a:r>
              <a:rPr lang="fr-FR" dirty="0" err="1"/>
              <a:t>Audito</a:t>
            </a:r>
            <a:r>
              <a:rPr lang="fr-FR" dirty="0"/>
              <a:t> Suisse</a:t>
            </a:r>
          </a:p>
        </p:txBody>
      </p:sp>
    </p:spTree>
    <p:extLst>
      <p:ext uri="{BB962C8B-B14F-4D97-AF65-F5344CB8AC3E}">
        <p14:creationId xmlns:p14="http://schemas.microsoft.com/office/powerpoint/2010/main" val="1343012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9A9E68-4698-3982-7240-5275FCDA85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1475" y="470203"/>
            <a:ext cx="8620125" cy="3207970"/>
          </a:xfrm>
        </p:spPr>
        <p:txBody>
          <a:bodyPr>
            <a:noAutofit/>
          </a:bodyPr>
          <a:lstStyle/>
          <a:p>
            <a:pPr>
              <a:spcAft>
                <a:spcPts val="1800"/>
              </a:spcAft>
            </a:pPr>
            <a:r>
              <a:rPr lang="fr-FR" dirty="0"/>
              <a:t>Service d'accompagnement et </a:t>
            </a:r>
            <a:br>
              <a:rPr lang="fr-FR" dirty="0"/>
            </a:br>
            <a:r>
              <a:rPr lang="fr-FR" dirty="0"/>
              <a:t>d'hébergement de l'adulte</a:t>
            </a:r>
          </a:p>
          <a:p>
            <a:r>
              <a:rPr lang="fr-FR" dirty="0"/>
              <a:t>République et Canton de Neuchâtel </a:t>
            </a:r>
          </a:p>
        </p:txBody>
      </p:sp>
    </p:spTree>
    <p:extLst>
      <p:ext uri="{BB962C8B-B14F-4D97-AF65-F5344CB8AC3E}">
        <p14:creationId xmlns:p14="http://schemas.microsoft.com/office/powerpoint/2010/main" val="725576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461BB6-8B16-F22F-BD1E-8E8085D09F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fr-FR" dirty="0"/>
              <a:t>Service de l'action sociale</a:t>
            </a:r>
          </a:p>
          <a:p>
            <a:r>
              <a:rPr lang="fr-FR" dirty="0"/>
              <a:t>Canton du Valais</a:t>
            </a:r>
          </a:p>
        </p:txBody>
      </p:sp>
    </p:spTree>
    <p:extLst>
      <p:ext uri="{BB962C8B-B14F-4D97-AF65-F5344CB8AC3E}">
        <p14:creationId xmlns:p14="http://schemas.microsoft.com/office/powerpoint/2010/main" val="15352199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orlage_ZRMB_EN_breit_neu.potx" id="{95412257-543B-4ACA-93C8-FBD06F1BABC3}" vid="{A7B45AC0-3FE0-428D-B726-E4A371B8112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Vorlage_ZRMB_EN_breit_neu</Template>
  <TotalTime>0</TotalTime>
  <Words>100</Words>
  <Application>Microsoft Office PowerPoint</Application>
  <PresentationFormat>Widescreen</PresentationFormat>
  <Paragraphs>18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Aptos Display</vt:lpstr>
      <vt:lpstr>Arial</vt:lpstr>
      <vt:lpstr>Calibri</vt:lpstr>
      <vt:lpstr>Wingdings</vt:lpstr>
      <vt:lpstr>Wingdings 2</vt:lpstr>
      <vt:lpstr>Wingdings 3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Sun-Mi Shin</dc:creator>
  <cp:keywords/>
  <cp:lastModifiedBy>Sun-Mi Shin</cp:lastModifiedBy>
  <cp:revision>7</cp:revision>
  <dcterms:created xsi:type="dcterms:W3CDTF">2026-06-10T18:08:57Z</dcterms:created>
  <dcterms:modified xsi:type="dcterms:W3CDTF">2026-06-16T15:27:13Z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8fa26ab-4270-40e8-9235-a503660cf7d6_Enabled">
    <vt:lpwstr>true</vt:lpwstr>
  </property>
  <property fmtid="{D5CDD505-2E9C-101B-9397-08002B2CF9AE}" pid="3" name="MSIP_Label_e8fa26ab-4270-40e8-9235-a503660cf7d6_SetDate">
    <vt:lpwstr>2026-06-10T18:10:36Z</vt:lpwstr>
  </property>
  <property fmtid="{D5CDD505-2E9C-101B-9397-08002B2CF9AE}" pid="4" name="MSIP_Label_e8fa26ab-4270-40e8-9235-a503660cf7d6_Method">
    <vt:lpwstr>Standard</vt:lpwstr>
  </property>
  <property fmtid="{D5CDD505-2E9C-101B-9397-08002B2CF9AE}" pid="5" name="MSIP_Label_e8fa26ab-4270-40e8-9235-a503660cf7d6_Name">
    <vt:lpwstr>Klasse I (tiefes Risiko) - Interne Informationen</vt:lpwstr>
  </property>
  <property fmtid="{D5CDD505-2E9C-101B-9397-08002B2CF9AE}" pid="6" name="MSIP_Label_e8fa26ab-4270-40e8-9235-a503660cf7d6_SiteId">
    <vt:lpwstr>32eb69e5-a150-49b5-b51c-19e9a21954dc</vt:lpwstr>
  </property>
  <property fmtid="{D5CDD505-2E9C-101B-9397-08002B2CF9AE}" pid="7" name="MSIP_Label_e8fa26ab-4270-40e8-9235-a503660cf7d6_ActionId">
    <vt:lpwstr>0e391135-da38-41e6-b739-649f72451358</vt:lpwstr>
  </property>
  <property fmtid="{D5CDD505-2E9C-101B-9397-08002B2CF9AE}" pid="8" name="MSIP_Label_e8fa26ab-4270-40e8-9235-a503660cf7d6_ContentBits">
    <vt:lpwstr>0</vt:lpwstr>
  </property>
  <property fmtid="{D5CDD505-2E9C-101B-9397-08002B2CF9AE}" pid="9" name="MSIP_Label_e8fa26ab-4270-40e8-9235-a503660cf7d6_Tag">
    <vt:lpwstr>10, 3, 0, 1</vt:lpwstr>
  </property>
</Properties>
</file>