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80" r:id="rId3"/>
  </p:sldMasterIdLst>
  <p:notesMasterIdLst>
    <p:notesMasterId r:id="rId16"/>
  </p:notesMasterIdLst>
  <p:sldIdLst>
    <p:sldId id="307" r:id="rId4"/>
    <p:sldId id="267" r:id="rId5"/>
    <p:sldId id="306" r:id="rId6"/>
    <p:sldId id="308" r:id="rId7"/>
    <p:sldId id="298" r:id="rId8"/>
    <p:sldId id="299" r:id="rId9"/>
    <p:sldId id="309" r:id="rId10"/>
    <p:sldId id="304" r:id="rId11"/>
    <p:sldId id="301" r:id="rId12"/>
    <p:sldId id="302" r:id="rId13"/>
    <p:sldId id="303" r:id="rId14"/>
    <p:sldId id="311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27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5107F1-23B7-47E8-9CCD-80FFBA9BF78F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CC67D-C88E-401F-A8E7-42006AD2B71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48725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B3249-810A-4F7A-BA0B-F37C2BC62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9720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B3249-810A-4F7A-BA0B-F37C2BC62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7815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AA31B-CEE5-39FD-99F1-B7CD19EF9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DBF1B87-86AE-B73A-3208-AD5B481FA9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32E4697-CE7A-EBC8-A12D-EE4752C1B0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13B22D-86BE-A058-9B62-22BFD80FDD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B3249-810A-4F7A-BA0B-F37C2BC62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547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B3249-810A-4F7A-BA0B-F37C2BC62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1425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B3249-810A-4F7A-BA0B-F37C2BC62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8769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B3249-810A-4F7A-BA0B-F37C2BC62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3965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B3249-810A-4F7A-BA0B-F37C2BC62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827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BECFFD-D909-D34D-8B9F-F153862A46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086" y="198783"/>
            <a:ext cx="11065565" cy="919803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016469"/>
                </a:solidFill>
                <a:latin typeface="+mj-lt"/>
              </a:defRPr>
            </a:lvl1pPr>
          </a:lstStyle>
          <a:p>
            <a:r>
              <a:rPr lang="en-US" noProof="0" dirty="0" err="1"/>
              <a:t>Mastertitelformat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94157F-31D5-334F-9A9D-EF30494F15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0087" y="1298741"/>
            <a:ext cx="11065564" cy="3727262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1200"/>
              </a:spcBef>
              <a:defRPr sz="3000">
                <a:solidFill>
                  <a:schemeClr val="tx1"/>
                </a:solidFill>
              </a:defRPr>
            </a:lvl1pPr>
          </a:lstStyle>
          <a:p>
            <a:r>
              <a:rPr lang="de-CH" noProof="0" dirty="0"/>
              <a:t>Bitte verwenden Sie mind. Schriftgrösse 30 Pt.</a:t>
            </a:r>
            <a:br>
              <a:rPr lang="de-CH" noProof="0" dirty="0"/>
            </a:br>
            <a:r>
              <a:rPr lang="fr-FR" noProof="0" dirty="0"/>
              <a:t>Merci d'utiliser une taille de police d'au moins 30 pt.</a:t>
            </a:r>
            <a:br>
              <a:rPr lang="fr-FR" noProof="0" dirty="0"/>
            </a:br>
            <a:r>
              <a:rPr lang="en-US" noProof="0" dirty="0"/>
              <a:t>Please use a font size of at least 30 pt.</a:t>
            </a:r>
            <a:endParaRPr lang="en-US" dirty="0"/>
          </a:p>
        </p:txBody>
      </p:sp>
      <p:cxnSp>
        <p:nvCxnSpPr>
          <p:cNvPr id="5" name="Gerader Verbinder 4"/>
          <p:cNvCxnSpPr/>
          <p:nvPr userDrawn="1"/>
        </p:nvCxnSpPr>
        <p:spPr>
          <a:xfrm>
            <a:off x="530086" y="1138906"/>
            <a:ext cx="11065565" cy="0"/>
          </a:xfrm>
          <a:prstGeom prst="line">
            <a:avLst/>
          </a:prstGeom>
          <a:ln w="15240">
            <a:solidFill>
              <a:srgbClr val="0164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liennummernplatzhalter 16"/>
          <p:cNvSpPr>
            <a:spLocks noGrp="1"/>
          </p:cNvSpPr>
          <p:nvPr>
            <p:ph type="sldNum" sz="quarter" idx="10"/>
          </p:nvPr>
        </p:nvSpPr>
        <p:spPr>
          <a:xfrm>
            <a:off x="11595651" y="198783"/>
            <a:ext cx="490331" cy="940123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rgbClr val="016469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12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190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501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858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474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4882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95420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72160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02103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932948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4715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05772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67220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44624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115662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44003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55075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949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476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45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079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069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925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7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9D3CA25-BBB6-D449-BF1A-993CE3235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339" y="365127"/>
            <a:ext cx="108104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 err="1"/>
              <a:t>Mastertitelformat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132B9D-EBCB-6E42-AF60-AA6D3276F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339" y="1825625"/>
            <a:ext cx="10810461" cy="3232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noProof="0" dirty="0" err="1"/>
              <a:t>Mastertextformat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r>
              <a:rPr lang="en-US" noProof="0" dirty="0"/>
              <a:t>
</a:t>
            </a:r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r>
              <a:rPr lang="en-US" noProof="0" dirty="0"/>
              <a:t>
</a:t>
            </a:r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r>
              <a:rPr lang="en-US" noProof="0" dirty="0"/>
              <a:t>
</a:t>
            </a:r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r>
              <a:rPr lang="en-US" noProof="0" dirty="0"/>
              <a:t>
</a:t>
            </a:r>
            <a:r>
              <a:rPr lang="en-US" noProof="0" dirty="0" err="1"/>
              <a:t>Fünfte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4861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2" r:id="rId2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16469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8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54147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643347" cy="5058000"/>
          </a:xfrm>
          <a:prstGeom prst="rect">
            <a:avLst/>
          </a:prstGeom>
        </p:spPr>
      </p:pic>
      <p:sp>
        <p:nvSpPr>
          <p:cNvPr id="3" name="Rechteck 7">
            <a:extLst>
              <a:ext uri="{FF2B5EF4-FFF2-40B4-BE49-F238E27FC236}">
                <a16:creationId xmlns:a16="http://schemas.microsoft.com/office/drawing/2014/main" id="{D1FA60CC-0B4E-E050-074E-25C68C11B15A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H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F74AB45-7326-B101-686C-3C2CCC203F09}"/>
              </a:ext>
            </a:extLst>
          </p:cNvPr>
          <p:cNvSpPr txBox="1">
            <a:spLocks/>
          </p:cNvSpPr>
          <p:nvPr/>
        </p:nvSpPr>
        <p:spPr>
          <a:xfrm>
            <a:off x="5888053" y="0"/>
            <a:ext cx="6898828" cy="3942178"/>
          </a:xfrm>
          <a:prstGeom prst="rect">
            <a:avLst/>
          </a:prstGeom>
          <a:solidFill>
            <a:schemeClr val="bg1"/>
          </a:solidFill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47675" marR="0" lvl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5000" b="1" noProof="0" dirty="0">
                <a:solidFill>
                  <a:prstClr val="black"/>
                </a:solidFill>
                <a:latin typeface="Calibri Light" panose="020F0302020204030204"/>
              </a:rPr>
              <a:t>Bienvenue</a:t>
            </a:r>
            <a:endParaRPr kumimoji="0" lang="fr-CH" sz="5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58880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000" dirty="0"/>
              <a:t>PSH et </a:t>
            </a:r>
            <a:r>
              <a:rPr lang="de-CH" sz="4000" dirty="0" err="1"/>
              <a:t>relations</a:t>
            </a:r>
            <a:r>
              <a:rPr lang="de-CH" sz="4000" dirty="0"/>
              <a:t> de </a:t>
            </a:r>
            <a:r>
              <a:rPr lang="de-CH" sz="4000" dirty="0" err="1"/>
              <a:t>travail</a:t>
            </a:r>
            <a:endParaRPr lang="de-CH" sz="4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16E62235-1283-8C77-607C-79903E9A6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22" y="1447800"/>
            <a:ext cx="11068429" cy="4905375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2400"/>
              </a:spcBef>
              <a:buNone/>
              <a:tabLst>
                <a:tab pos="1257300" algn="l"/>
              </a:tabLst>
            </a:pPr>
            <a:r>
              <a:rPr lang="de-CH" sz="3000" b="1" u="none" strike="noStrike" baseline="0" dirty="0">
                <a:cs typeface="Arial" panose="020B0604020202020204" pitchFamily="34" charset="0"/>
              </a:rPr>
              <a:t>15h35 :</a:t>
            </a:r>
            <a:r>
              <a:rPr lang="de-CH" b="1" dirty="0">
                <a:cs typeface="Arial" panose="020B0604020202020204" pitchFamily="34" charset="0"/>
              </a:rPr>
              <a:t>	Table </a:t>
            </a:r>
            <a:r>
              <a:rPr lang="de-CH" b="1" dirty="0" err="1">
                <a:cs typeface="Arial" panose="020B0604020202020204" pitchFamily="34" charset="0"/>
              </a:rPr>
              <a:t>ronde</a:t>
            </a:r>
            <a:r>
              <a:rPr lang="de-CH" b="1" dirty="0">
                <a:cs typeface="Arial" panose="020B0604020202020204" pitchFamily="34" charset="0"/>
              </a:rPr>
              <a:t> </a:t>
            </a:r>
            <a:r>
              <a:rPr lang="de-CH" b="1" dirty="0" err="1">
                <a:cs typeface="Arial" panose="020B0604020202020204" pitchFamily="34" charset="0"/>
              </a:rPr>
              <a:t>avec</a:t>
            </a:r>
            <a:r>
              <a:rPr lang="de-CH" b="1" dirty="0">
                <a:cs typeface="Arial" panose="020B0604020202020204" pitchFamily="34" charset="0"/>
              </a:rPr>
              <a:t> :</a:t>
            </a:r>
          </a:p>
          <a:p>
            <a:pPr marL="1704975" indent="-361950">
              <a:spcBef>
                <a:spcPts val="0"/>
              </a:spcBef>
              <a:tabLst>
                <a:tab pos="1257300" algn="l"/>
              </a:tabLst>
            </a:pPr>
            <a:r>
              <a:rPr lang="de-CH" sz="3000" dirty="0">
                <a:cs typeface="Arial" panose="020B0604020202020204" pitchFamily="34" charset="0"/>
              </a:rPr>
              <a:t>Sébastien Kessler</a:t>
            </a:r>
          </a:p>
          <a:p>
            <a:pPr marL="1704975" indent="-361950">
              <a:spcBef>
                <a:spcPts val="0"/>
              </a:spcBef>
              <a:tabLst>
                <a:tab pos="1257300" algn="l"/>
              </a:tabLst>
            </a:pPr>
            <a:r>
              <a:rPr lang="de-CH" dirty="0">
                <a:cs typeface="Arial" panose="020B0604020202020204" pitchFamily="34" charset="0"/>
              </a:rPr>
              <a:t>Lina Walter</a:t>
            </a:r>
          </a:p>
          <a:p>
            <a:pPr marL="1704975" indent="-361950">
              <a:spcBef>
                <a:spcPts val="0"/>
              </a:spcBef>
              <a:tabLst>
                <a:tab pos="1257300" algn="l"/>
              </a:tabLst>
            </a:pPr>
            <a:r>
              <a:rPr lang="de-CH" sz="3000" dirty="0">
                <a:cs typeface="Arial" panose="020B0604020202020204" pitchFamily="34" charset="0"/>
              </a:rPr>
              <a:t>Barbara Zimmermann-Gerster</a:t>
            </a:r>
          </a:p>
          <a:p>
            <a:pPr marL="1704975" indent="-361950">
              <a:spcBef>
                <a:spcPts val="0"/>
              </a:spcBef>
              <a:tabLst>
                <a:tab pos="1257300" algn="l"/>
              </a:tabLst>
            </a:pPr>
            <a:r>
              <a:rPr lang="de-CH" dirty="0">
                <a:cs typeface="Arial" panose="020B0604020202020204" pitchFamily="34" charset="0"/>
              </a:rPr>
              <a:t>Caroline Hess-Klein</a:t>
            </a:r>
          </a:p>
          <a:p>
            <a:pPr marL="1257300" indent="0">
              <a:spcBef>
                <a:spcPts val="0"/>
              </a:spcBef>
              <a:buNone/>
              <a:tabLst>
                <a:tab pos="1257300" algn="l"/>
              </a:tabLst>
            </a:pPr>
            <a:r>
              <a:rPr lang="fr-FR" u="none" strike="noStrike" baseline="0" dirty="0">
                <a:cs typeface="Arial" panose="020B0604020202020204" pitchFamily="34" charset="0"/>
              </a:rPr>
              <a:t>Modération : Markus Schefer</a:t>
            </a:r>
          </a:p>
        </p:txBody>
      </p:sp>
      <p:sp>
        <p:nvSpPr>
          <p:cNvPr id="6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-1783" y="5046480"/>
            <a:ext cx="12192000" cy="1800000"/>
          </a:xfrm>
          <a:prstGeom prst="rect">
            <a:avLst/>
          </a:prstGeom>
          <a:solidFill>
            <a:srgbClr val="004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8030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000" dirty="0" err="1"/>
              <a:t>Conclusion</a:t>
            </a:r>
            <a:r>
              <a:rPr lang="de-CH" sz="4000" dirty="0"/>
              <a:t> et Apéro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16E62235-1283-8C77-607C-79903E9A6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6" y="1657350"/>
            <a:ext cx="11068429" cy="4552950"/>
          </a:xfrm>
        </p:spPr>
        <p:txBody>
          <a:bodyPr>
            <a:no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fr-FR" b="1" dirty="0">
                <a:cs typeface="Arial" panose="020B0604020202020204" pitchFamily="34" charset="0"/>
              </a:rPr>
              <a:t>16h45 :   </a:t>
            </a:r>
            <a:r>
              <a:rPr lang="de-CH" b="1" dirty="0">
                <a:cs typeface="Arial" panose="020B0604020202020204" pitchFamily="34" charset="0"/>
              </a:rPr>
              <a:t>Caroline Hess-Klein</a:t>
            </a:r>
            <a:br>
              <a:rPr lang="de-CH" b="1" dirty="0">
                <a:cs typeface="Arial" panose="020B0604020202020204" pitchFamily="34" charset="0"/>
              </a:rPr>
            </a:br>
            <a:r>
              <a:rPr lang="de-CH" dirty="0" err="1">
                <a:cs typeface="Arial" panose="020B0604020202020204" pitchFamily="34" charset="0"/>
              </a:rPr>
              <a:t>Conclusion</a:t>
            </a:r>
            <a:endParaRPr lang="de-CH" dirty="0">
              <a:solidFill>
                <a:srgbClr val="016469"/>
              </a:solidFill>
              <a:cs typeface="Arial" panose="020B0604020202020204" pitchFamily="34" charset="0"/>
            </a:endParaRPr>
          </a:p>
          <a:p>
            <a:pPr marL="0" indent="0">
              <a:spcBef>
                <a:spcPts val="3600"/>
              </a:spcBef>
              <a:buNone/>
              <a:tabLst>
                <a:tab pos="1257300" algn="l"/>
              </a:tabLst>
            </a:pPr>
            <a:r>
              <a:rPr lang="de-CH" b="1" dirty="0">
                <a:solidFill>
                  <a:srgbClr val="016469"/>
                </a:solidFill>
                <a:cs typeface="Arial" panose="020B0604020202020204" pitchFamily="34" charset="0"/>
              </a:rPr>
              <a:t>17h00 :	  Apéro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endParaRPr lang="de-CH" sz="3000" i="0" u="none" strike="noStrike" baseline="0" dirty="0">
              <a:cs typeface="Arial" panose="020B0604020202020204" pitchFamily="34" charset="0"/>
            </a:endParaRPr>
          </a:p>
        </p:txBody>
      </p:sp>
      <p:sp>
        <p:nvSpPr>
          <p:cNvPr id="6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0683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69B09-6EB5-2211-D356-100B37BEA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C92CE4-7FDC-DDB4-0D0F-0518696E28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637499" cy="5058000"/>
          </a:xfrm>
          <a:prstGeom prst="rect">
            <a:avLst/>
          </a:prstGeom>
        </p:spPr>
      </p:pic>
      <p:sp>
        <p:nvSpPr>
          <p:cNvPr id="3" name="Rechteck 7">
            <a:extLst>
              <a:ext uri="{FF2B5EF4-FFF2-40B4-BE49-F238E27FC236}">
                <a16:creationId xmlns:a16="http://schemas.microsoft.com/office/drawing/2014/main" id="{2EFFD27D-7BDC-DE23-B23B-967213A6D369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72E049E-41F5-B202-13E7-2480EB279660}"/>
              </a:ext>
            </a:extLst>
          </p:cNvPr>
          <p:cNvSpPr/>
          <p:nvPr/>
        </p:nvSpPr>
        <p:spPr>
          <a:xfrm>
            <a:off x="5705475" y="847725"/>
            <a:ext cx="4772025" cy="250507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8104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9B9043C9-E6E3-72ED-9F46-74358DFF0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30821" cy="5230821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4B6235C-CD2F-C76D-D3DA-19BF83A1E2FE}"/>
              </a:ext>
            </a:extLst>
          </p:cNvPr>
          <p:cNvSpPr txBox="1"/>
          <p:nvPr/>
        </p:nvSpPr>
        <p:spPr>
          <a:xfrm>
            <a:off x="3657601" y="2570978"/>
            <a:ext cx="8534399" cy="297389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67575" algn="r"/>
                <a:tab pos="7981950" algn="r"/>
                <a:tab pos="9050338" algn="r"/>
              </a:tabLst>
              <a:defRPr/>
            </a:pPr>
            <a:r>
              <a:rPr kumimoji="0" lang="de-DE" sz="5000" b="1" i="0" u="none" strike="noStrike" kern="1200" cap="none" spc="0" normalizeH="0" baseline="0" noProof="0" dirty="0">
                <a:ln>
                  <a:noFill/>
                </a:ln>
                <a:solidFill>
                  <a:srgbClr val="00444C"/>
                </a:solidFill>
                <a:effectLst/>
                <a:uLnTx/>
                <a:uFillTx/>
                <a:latin typeface="DIN2014-ExtraBold"/>
                <a:ea typeface="+mn-ea"/>
                <a:cs typeface="+mn-cs"/>
              </a:rPr>
              <a:t>	Leichte Sprache :	</a:t>
            </a:r>
            <a:r>
              <a:rPr kumimoji="0" lang="de-DE" sz="8000" b="1" i="0" u="none" strike="noStrike" kern="1200" cap="none" spc="0" normalizeH="0" baseline="0" noProof="0" dirty="0">
                <a:ln>
                  <a:noFill/>
                </a:ln>
                <a:solidFill>
                  <a:srgbClr val="00444C"/>
                </a:solidFill>
                <a:effectLst/>
                <a:uLnTx/>
                <a:uFillTx/>
                <a:latin typeface="DIN2014-ExtraBold"/>
                <a:ea typeface="+mn-ea"/>
                <a:cs typeface="+mn-cs"/>
              </a:rPr>
              <a:t>1</a:t>
            </a:r>
            <a:endParaRPr kumimoji="0" lang="de-DE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IN2014-ExtraBold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67575" algn="r"/>
                <a:tab pos="7981950" algn="r"/>
                <a:tab pos="9050338" algn="r"/>
              </a:tabLst>
              <a:defRPr/>
            </a:pPr>
            <a:r>
              <a:rPr kumimoji="0" lang="de-DE" sz="5000" b="1" i="0" u="none" strike="noStrike" kern="1200" cap="none" spc="0" normalizeH="0" baseline="0" noProof="0" dirty="0">
                <a:ln>
                  <a:noFill/>
                </a:ln>
                <a:solidFill>
                  <a:srgbClr val="00444C"/>
                </a:solidFill>
                <a:effectLst/>
                <a:uLnTx/>
                <a:uFillTx/>
                <a:latin typeface="DIN2014-ExtraBold"/>
                <a:ea typeface="+mn-ea"/>
                <a:cs typeface="+mn-cs"/>
              </a:rPr>
              <a:t>	</a:t>
            </a:r>
            <a:endParaRPr kumimoji="0" lang="de-CH" sz="5000" b="0" i="0" u="none" strike="noStrike" kern="1200" cap="none" spc="0" normalizeH="0" baseline="0" noProof="0" dirty="0">
              <a:ln>
                <a:noFill/>
              </a:ln>
              <a:solidFill>
                <a:srgbClr val="00444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059" y="1731566"/>
            <a:ext cx="1143000" cy="11430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277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B4B6235C-CD2F-C76D-D3DA-19BF83A1E2FE}"/>
              </a:ext>
            </a:extLst>
          </p:cNvPr>
          <p:cNvSpPr txBox="1"/>
          <p:nvPr/>
        </p:nvSpPr>
        <p:spPr>
          <a:xfrm>
            <a:off x="3339018" y="1061281"/>
            <a:ext cx="8534399" cy="482055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67575" algn="r"/>
                <a:tab pos="7981950" algn="r"/>
                <a:tab pos="9050338" algn="r"/>
              </a:tabLst>
              <a:defRPr/>
            </a:pPr>
            <a:r>
              <a:rPr kumimoji="0" lang="de-DE" sz="5000" b="1" i="0" u="none" strike="noStrike" kern="1200" cap="none" spc="0" normalizeH="0" baseline="0" noProof="0" dirty="0">
                <a:ln>
                  <a:noFill/>
                </a:ln>
                <a:solidFill>
                  <a:srgbClr val="00444C"/>
                </a:solidFill>
                <a:effectLst/>
                <a:uLnTx/>
                <a:uFillTx/>
                <a:latin typeface="DIN2014-ExtraBold"/>
                <a:ea typeface="+mn-ea"/>
                <a:cs typeface="+mn-cs"/>
              </a:rPr>
              <a:t>	Deutsch :	</a:t>
            </a:r>
            <a:r>
              <a:rPr kumimoji="0" lang="de-DE" sz="8000" b="1" i="0" u="none" strike="noStrike" kern="1200" cap="none" spc="0" normalizeH="0" baseline="0" noProof="0" dirty="0">
                <a:ln>
                  <a:noFill/>
                </a:ln>
                <a:solidFill>
                  <a:srgbClr val="00444C"/>
                </a:solidFill>
                <a:effectLst/>
                <a:uLnTx/>
                <a:uFillTx/>
                <a:latin typeface="DIN2014-ExtraBold"/>
                <a:ea typeface="+mn-ea"/>
                <a:cs typeface="+mn-cs"/>
              </a:rPr>
              <a:t>2</a:t>
            </a:r>
            <a:endParaRPr kumimoji="0" lang="de-DE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IN2014-ExtraBold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67575" algn="r"/>
                <a:tab pos="7981950" algn="r"/>
                <a:tab pos="9050338" algn="r"/>
              </a:tabLst>
              <a:defRPr/>
            </a:pPr>
            <a:r>
              <a:rPr kumimoji="0" lang="de-DE" sz="5000" b="1" i="0" u="none" strike="noStrike" kern="1200" cap="none" spc="0" normalizeH="0" baseline="0" noProof="0" dirty="0">
                <a:ln>
                  <a:noFill/>
                </a:ln>
                <a:solidFill>
                  <a:srgbClr val="00444C"/>
                </a:solidFill>
                <a:effectLst/>
                <a:uLnTx/>
                <a:uFillTx/>
                <a:latin typeface="DIN2014-ExtraBold"/>
                <a:ea typeface="+mn-ea"/>
                <a:cs typeface="+mn-cs"/>
              </a:rPr>
              <a:t>	Français :	</a:t>
            </a:r>
            <a:r>
              <a:rPr kumimoji="0" lang="de-DE" sz="8000" b="1" i="0" u="none" strike="noStrike" kern="1200" cap="none" spc="0" normalizeH="0" baseline="0" noProof="0" dirty="0">
                <a:ln>
                  <a:noFill/>
                </a:ln>
                <a:solidFill>
                  <a:srgbClr val="00444C"/>
                </a:solidFill>
                <a:effectLst/>
                <a:uLnTx/>
                <a:uFillTx/>
                <a:latin typeface="DIN2014-ExtraBold"/>
                <a:ea typeface="+mn-ea"/>
                <a:cs typeface="+mn-cs"/>
              </a:rPr>
              <a:t>3</a:t>
            </a:r>
            <a:endParaRPr kumimoji="0" lang="de-DE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IN2014-ExtraBold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67575" algn="r"/>
                <a:tab pos="7981950" algn="r"/>
                <a:tab pos="9050338" algn="r"/>
              </a:tabLst>
              <a:defRPr/>
            </a:pPr>
            <a:endParaRPr kumimoji="0" lang="de-CH" sz="5000" b="0" i="0" u="none" strike="noStrike" kern="1200" cap="none" spc="0" normalizeH="0" baseline="0" noProof="0" dirty="0">
              <a:ln>
                <a:noFill/>
              </a:ln>
              <a:solidFill>
                <a:srgbClr val="00444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29225" cy="5229225"/>
          </a:xfrm>
        </p:spPr>
      </p:pic>
      <p:sp>
        <p:nvSpPr>
          <p:cNvPr id="7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26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1904"/>
            <a:ext cx="7636116" cy="4005194"/>
          </a:xfrm>
          <a:prstGeom prst="rect">
            <a:avLst/>
          </a:prstGeom>
        </p:spPr>
      </p:pic>
      <p:sp>
        <p:nvSpPr>
          <p:cNvPr id="7" name="Untertitel 4"/>
          <p:cNvSpPr txBox="1">
            <a:spLocks/>
          </p:cNvSpPr>
          <p:nvPr/>
        </p:nvSpPr>
        <p:spPr>
          <a:xfrm>
            <a:off x="4781724" y="3993290"/>
            <a:ext cx="7410275" cy="9568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Markus </a:t>
            </a:r>
            <a:r>
              <a:rPr kumimoji="0" lang="fr-FR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Schefer</a:t>
            </a:r>
            <a:endParaRPr kumimoji="0" lang="fr-FR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536575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Faculté de droit de l’Université de Bâle</a:t>
            </a: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4657726" y="0"/>
            <a:ext cx="7534274" cy="3805127"/>
          </a:xfrm>
          <a:prstGeom prst="rect">
            <a:avLst/>
          </a:prstGeom>
          <a:solidFill>
            <a:schemeClr val="bg1"/>
          </a:solidFill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8650" marR="0" lvl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Ouverture</a:t>
            </a:r>
            <a:r>
              <a:rPr kumimoji="0" lang="de-CH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&amp; </a:t>
            </a:r>
            <a:r>
              <a:rPr kumimoji="0" lang="de-CH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aperçu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4933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000" dirty="0" err="1"/>
              <a:t>Ouverture</a:t>
            </a:r>
            <a:r>
              <a:rPr lang="de-CH" sz="4000" dirty="0"/>
              <a:t> et </a:t>
            </a:r>
            <a:r>
              <a:rPr lang="de-CH" sz="4000" dirty="0" err="1"/>
              <a:t>l’initiative</a:t>
            </a:r>
            <a:r>
              <a:rPr lang="de-CH" sz="4000" dirty="0"/>
              <a:t> </a:t>
            </a:r>
            <a:r>
              <a:rPr lang="de-CH" sz="4000" dirty="0" err="1"/>
              <a:t>pour</a:t>
            </a:r>
            <a:r>
              <a:rPr lang="de-CH" sz="4000" dirty="0"/>
              <a:t> </a:t>
            </a:r>
            <a:r>
              <a:rPr lang="de-CH" sz="4000" dirty="0" err="1"/>
              <a:t>l’inclusion</a:t>
            </a:r>
            <a:endParaRPr lang="de-CH" sz="4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16E62235-1283-8C77-607C-79903E9A62E9}"/>
              </a:ext>
            </a:extLst>
          </p:cNvPr>
          <p:cNvSpPr txBox="1">
            <a:spLocks/>
          </p:cNvSpPr>
          <p:nvPr/>
        </p:nvSpPr>
        <p:spPr>
          <a:xfrm>
            <a:off x="527222" y="1679121"/>
            <a:ext cx="11170508" cy="43180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400"/>
              </a:spcBef>
              <a:buNone/>
              <a:defRPr/>
            </a:pPr>
            <a:r>
              <a:rPr lang="de-CH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9h30 </a:t>
            </a:r>
            <a:r>
              <a:rPr kumimoji="0" lang="de-CH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   Markus Schefer</a:t>
            </a:r>
            <a:br>
              <a:rPr kumimoji="0" lang="de-CH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de-CH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Ouverture</a:t>
            </a:r>
            <a:r>
              <a:rPr kumimoji="0" lang="de-CH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et </a:t>
            </a:r>
            <a:r>
              <a:rPr kumimoji="0" lang="de-CH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aperçu</a:t>
            </a:r>
            <a:r>
              <a:rPr kumimoji="0" lang="de-CH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de la </a:t>
            </a:r>
            <a:r>
              <a:rPr kumimoji="0" lang="de-CH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conférence</a:t>
            </a:r>
            <a:endParaRPr lang="de-CH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indent="0">
              <a:spcBef>
                <a:spcPts val="2400"/>
              </a:spcBef>
              <a:buNone/>
              <a:defRPr/>
            </a:pPr>
            <a:r>
              <a:rPr lang="de-CH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9h45 </a:t>
            </a:r>
            <a:r>
              <a:rPr kumimoji="0" lang="de-CH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   Caroline Hess-Klein</a:t>
            </a:r>
            <a:br>
              <a:rPr kumimoji="0" lang="de-CH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fr-FR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Contre-projet à l’initiative sur l’inclusion</a:t>
            </a:r>
            <a:endParaRPr kumimoji="0" lang="de-CH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254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000" dirty="0" err="1"/>
              <a:t>L’initiative</a:t>
            </a:r>
            <a:r>
              <a:rPr lang="de-CH" sz="4000" dirty="0"/>
              <a:t> </a:t>
            </a:r>
            <a:r>
              <a:rPr lang="de-CH" sz="4000" dirty="0" err="1"/>
              <a:t>pour</a:t>
            </a:r>
            <a:r>
              <a:rPr lang="de-CH" sz="4000" dirty="0"/>
              <a:t> </a:t>
            </a:r>
            <a:r>
              <a:rPr lang="de-CH" sz="4000" dirty="0" err="1"/>
              <a:t>l’inclusion</a:t>
            </a:r>
            <a:endParaRPr lang="de-CH" sz="4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16E62235-1283-8C77-607C-79903E9A6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22" y="1638300"/>
            <a:ext cx="11068429" cy="4601089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fr-FR" sz="3000" b="1" u="none" strike="noStrike" baseline="0" dirty="0">
                <a:cs typeface="Arial" panose="020B0604020202020204" pitchFamily="34" charset="0"/>
              </a:rPr>
              <a:t>10h10 :   </a:t>
            </a:r>
            <a:r>
              <a:rPr lang="de-CH" sz="3000" b="1" u="none" strike="noStrike" baseline="0" dirty="0">
                <a:cs typeface="Arial" panose="020B0604020202020204" pitchFamily="34" charset="0"/>
              </a:rPr>
              <a:t>Islam Alijaj et Jonas </a:t>
            </a:r>
            <a:r>
              <a:rPr lang="de-CH" sz="3000" b="1" u="none" strike="noStrike" baseline="0" dirty="0" err="1">
                <a:cs typeface="Arial" panose="020B0604020202020204" pitchFamily="34" charset="0"/>
              </a:rPr>
              <a:t>Pauchard</a:t>
            </a:r>
            <a:br>
              <a:rPr lang="fr-FR" sz="3000" dirty="0">
                <a:cs typeface="Arial" panose="020B0604020202020204" pitchFamily="34" charset="0"/>
              </a:rPr>
            </a:br>
            <a:r>
              <a:rPr lang="fr-FR" sz="3000" dirty="0">
                <a:cs typeface="Arial" panose="020B0604020202020204" pitchFamily="34" charset="0"/>
              </a:rPr>
              <a:t>État d'avancement de l'initiative pour l'inclusion. Quelle suite ?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de-CH" b="1" dirty="0">
                <a:solidFill>
                  <a:srgbClr val="016469"/>
                </a:solidFill>
                <a:cs typeface="Arial" panose="020B0604020202020204" pitchFamily="34" charset="0"/>
              </a:rPr>
              <a:t>10h45 - 11h10 :	Pause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endParaRPr lang="de-CH" sz="3000" i="0" u="none" strike="noStrike" baseline="0" dirty="0">
              <a:cs typeface="Arial" panose="020B0604020202020204" pitchFamily="34" charset="0"/>
            </a:endParaRPr>
          </a:p>
        </p:txBody>
      </p:sp>
      <p:sp>
        <p:nvSpPr>
          <p:cNvPr id="7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4775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1917F-7071-BBE3-BA7E-41C84AD0C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D46F18-E0A5-A8C8-F885-BEC58E409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000" dirty="0"/>
              <a:t>Loger et </a:t>
            </a:r>
            <a:r>
              <a:rPr lang="de-CH" sz="4000" dirty="0" err="1"/>
              <a:t>travailler</a:t>
            </a:r>
            <a:endParaRPr lang="de-CH" sz="4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ABBFFE9-D238-C440-C361-A73F664457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84862F45-C189-7729-325B-3AA204299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22" y="1638300"/>
            <a:ext cx="11068429" cy="4601089"/>
          </a:xfrm>
        </p:spPr>
        <p:txBody>
          <a:bodyPr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1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514600" algn="l"/>
              </a:tabLst>
              <a:defRPr/>
            </a:pPr>
            <a:r>
              <a:rPr lang="fr-FR" sz="3000" b="1" u="none" strike="noStrike" baseline="0" dirty="0">
                <a:cs typeface="Arial" panose="020B0604020202020204" pitchFamily="34" charset="0"/>
              </a:rPr>
              <a:t>11h15 :   </a:t>
            </a:r>
            <a:r>
              <a:rPr lang="de-CH" sz="3000" b="1" u="none" strike="noStrike" baseline="0" dirty="0">
                <a:cs typeface="Arial" panose="020B0604020202020204" pitchFamily="34" charset="0"/>
              </a:rPr>
              <a:t>Monika Rauchberger</a:t>
            </a:r>
            <a:br>
              <a:rPr lang="fr-FR" sz="3000" dirty="0">
                <a:cs typeface="Arial" panose="020B0604020202020204" pitchFamily="34" charset="0"/>
              </a:rPr>
            </a:br>
            <a:r>
              <a:rPr lang="fr-FR" sz="3000" dirty="0">
                <a:cs typeface="Arial" panose="020B0604020202020204" pitchFamily="34" charset="0"/>
              </a:rPr>
              <a:t>Se battre pour un logement autonome</a:t>
            </a:r>
          </a:p>
          <a:p>
            <a:pPr marL="0" indent="0">
              <a:spcBef>
                <a:spcPts val="2400"/>
              </a:spcBef>
              <a:buNone/>
              <a:tabLst>
                <a:tab pos="2514600" algn="l"/>
              </a:tabLst>
              <a:defRPr/>
            </a:pPr>
            <a:r>
              <a:rPr lang="fr-FR" b="1" dirty="0">
                <a:cs typeface="Arial" panose="020B0604020202020204" pitchFamily="34" charset="0"/>
              </a:rPr>
              <a:t>11h40 :   </a:t>
            </a:r>
            <a:r>
              <a:rPr lang="de-CH" b="1" dirty="0">
                <a:cs typeface="Arial" panose="020B0604020202020204" pitchFamily="34" charset="0"/>
              </a:rPr>
              <a:t>Kurt </a:t>
            </a:r>
            <a:r>
              <a:rPr lang="de-CH" b="1" dirty="0" err="1">
                <a:cs typeface="Arial" panose="020B0604020202020204" pitchFamily="34" charset="0"/>
              </a:rPr>
              <a:t>Pärli</a:t>
            </a:r>
            <a:br>
              <a:rPr lang="fr-FR" dirty="0">
                <a:cs typeface="Arial" panose="020B0604020202020204" pitchFamily="34" charset="0"/>
              </a:rPr>
            </a:br>
            <a:r>
              <a:rPr lang="fr-FR" dirty="0">
                <a:cs typeface="Arial" panose="020B0604020202020204" pitchFamily="34" charset="0"/>
              </a:rPr>
              <a:t>Protection des personnes en situation de handicap</a:t>
            </a:r>
            <a:br>
              <a:rPr lang="fr-FR" dirty="0">
                <a:cs typeface="Arial" panose="020B0604020202020204" pitchFamily="34" charset="0"/>
              </a:rPr>
            </a:br>
            <a:r>
              <a:rPr lang="fr-FR" dirty="0">
                <a:cs typeface="Arial" panose="020B0604020202020204" pitchFamily="34" charset="0"/>
              </a:rPr>
              <a:t>dans le cadre des relations de travail</a:t>
            </a:r>
          </a:p>
        </p:txBody>
      </p:sp>
      <p:sp>
        <p:nvSpPr>
          <p:cNvPr id="7" name="Rechteck 7">
            <a:extLst>
              <a:ext uri="{FF2B5EF4-FFF2-40B4-BE49-F238E27FC236}">
                <a16:creationId xmlns:a16="http://schemas.microsoft.com/office/drawing/2014/main" id="{ABFDB069-B3DB-8CAB-27D3-3E5CE9F1CB4D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333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000" dirty="0" err="1"/>
              <a:t>Développements</a:t>
            </a:r>
            <a:r>
              <a:rPr lang="de-CH" sz="4000" dirty="0"/>
              <a:t> </a:t>
            </a:r>
            <a:r>
              <a:rPr lang="de-CH" sz="4000" dirty="0" err="1"/>
              <a:t>dans</a:t>
            </a:r>
            <a:r>
              <a:rPr lang="de-CH" sz="4000" dirty="0"/>
              <a:t> </a:t>
            </a:r>
            <a:r>
              <a:rPr lang="de-CH" sz="4000" dirty="0" err="1"/>
              <a:t>les</a:t>
            </a:r>
            <a:r>
              <a:rPr lang="de-CH" sz="4000" dirty="0"/>
              <a:t> </a:t>
            </a:r>
            <a:r>
              <a:rPr lang="de-CH" sz="4000" dirty="0" err="1"/>
              <a:t>cantons</a:t>
            </a:r>
            <a:endParaRPr lang="de-CH" sz="4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16E62235-1283-8C77-607C-79903E9A6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22" y="1638300"/>
            <a:ext cx="11068429" cy="4601089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de-CH" b="1" dirty="0">
                <a:solidFill>
                  <a:srgbClr val="016469"/>
                </a:solidFill>
                <a:cs typeface="Arial" panose="020B0604020202020204" pitchFamily="34" charset="0"/>
              </a:rPr>
              <a:t>12h10 - 13h40 :	Pause de midi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fr-FR" b="1" dirty="0">
                <a:cs typeface="Arial" panose="020B0604020202020204" pitchFamily="34" charset="0"/>
              </a:rPr>
              <a:t>13h45 :   </a:t>
            </a:r>
            <a:r>
              <a:rPr lang="de-CH" b="1" dirty="0">
                <a:cs typeface="Arial" panose="020B0604020202020204" pitchFamily="34" charset="0"/>
              </a:rPr>
              <a:t>Bernard Favre</a:t>
            </a:r>
            <a:br>
              <a:rPr lang="fr-FR" dirty="0">
                <a:cs typeface="Arial" panose="020B0604020202020204" pitchFamily="34" charset="0"/>
              </a:rPr>
            </a:br>
            <a:r>
              <a:rPr lang="fr-FR" dirty="0">
                <a:cs typeface="Arial" panose="020B0604020202020204" pitchFamily="34" charset="0"/>
              </a:rPr>
              <a:t>Développements récents de la législation dans le canton de Genève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fr-FR" b="1" dirty="0">
                <a:cs typeface="Arial" panose="020B0604020202020204" pitchFamily="34" charset="0"/>
              </a:rPr>
              <a:t>14h05 :   </a:t>
            </a:r>
            <a:r>
              <a:rPr lang="de-CH" b="1" dirty="0">
                <a:cs typeface="Arial" panose="020B0604020202020204" pitchFamily="34" charset="0"/>
              </a:rPr>
              <a:t>Luana Schena</a:t>
            </a:r>
            <a:br>
              <a:rPr lang="fr-FR" dirty="0">
                <a:cs typeface="Arial" panose="020B0604020202020204" pitchFamily="34" charset="0"/>
              </a:rPr>
            </a:br>
            <a:r>
              <a:rPr lang="fr-FR" dirty="0">
                <a:cs typeface="Arial" panose="020B0604020202020204" pitchFamily="34" charset="0"/>
              </a:rPr>
              <a:t>Le nouveau plan d'action dans le canton de Schaffhouse</a:t>
            </a:r>
            <a:endParaRPr lang="de-CH" b="1" dirty="0">
              <a:solidFill>
                <a:srgbClr val="016469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endParaRPr lang="de-CH" sz="3000" i="0" u="none" strike="noStrike" baseline="0" dirty="0">
              <a:cs typeface="Arial" panose="020B0604020202020204" pitchFamily="34" charset="0"/>
            </a:endParaRPr>
          </a:p>
        </p:txBody>
      </p:sp>
      <p:sp>
        <p:nvSpPr>
          <p:cNvPr id="7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318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000" dirty="0" err="1"/>
              <a:t>Travailler</a:t>
            </a:r>
            <a:r>
              <a:rPr lang="de-CH" sz="4000" dirty="0"/>
              <a:t> et </a:t>
            </a:r>
            <a:r>
              <a:rPr lang="de-CH" sz="4000" dirty="0" err="1"/>
              <a:t>les</a:t>
            </a:r>
            <a:r>
              <a:rPr lang="de-CH" sz="4000" dirty="0"/>
              <a:t> </a:t>
            </a:r>
            <a:r>
              <a:rPr lang="de-CH" sz="4000" dirty="0" err="1"/>
              <a:t>jeux</a:t>
            </a:r>
            <a:r>
              <a:rPr lang="de-CH" sz="4000" dirty="0"/>
              <a:t> </a:t>
            </a:r>
            <a:r>
              <a:rPr lang="de-CH" sz="4000" dirty="0" err="1"/>
              <a:t>olympiques</a:t>
            </a:r>
            <a:r>
              <a:rPr lang="de-CH" sz="4000" dirty="0"/>
              <a:t> </a:t>
            </a:r>
            <a:r>
              <a:rPr lang="de-CH" sz="4000" dirty="0" err="1"/>
              <a:t>spéciaux</a:t>
            </a:r>
            <a:r>
              <a:rPr lang="de-CH" sz="4000" dirty="0"/>
              <a:t> </a:t>
            </a:r>
            <a:r>
              <a:rPr lang="de-CH" sz="4000" dirty="0" err="1"/>
              <a:t>d’hiver</a:t>
            </a:r>
            <a:endParaRPr lang="de-CH" sz="4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16E62235-1283-8C77-607C-79903E9A6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22" y="1405050"/>
            <a:ext cx="11068429" cy="4552950"/>
          </a:xfrm>
        </p:spPr>
        <p:txBody>
          <a:bodyPr>
            <a:no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fr-FR" b="1" dirty="0">
                <a:cs typeface="Arial" panose="020B0604020202020204" pitchFamily="34" charset="0"/>
              </a:rPr>
              <a:t>14h25 :   Sébastien Kessler</a:t>
            </a:r>
            <a:br>
              <a:rPr lang="fr-FR" dirty="0">
                <a:cs typeface="Arial" panose="020B0604020202020204" pitchFamily="34" charset="0"/>
              </a:rPr>
            </a:br>
            <a:r>
              <a:rPr lang="fr-FR" dirty="0">
                <a:cs typeface="Arial" panose="020B0604020202020204" pitchFamily="34" charset="0"/>
              </a:rPr>
              <a:t>Activité professionnelle avec assistance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fr-FR" b="1" dirty="0">
                <a:cs typeface="Arial" panose="020B0604020202020204" pitchFamily="34" charset="0"/>
              </a:rPr>
              <a:t>14h50 :   Robert </a:t>
            </a:r>
            <a:r>
              <a:rPr lang="fr-FR" b="1" dirty="0" err="1">
                <a:cs typeface="Arial" panose="020B0604020202020204" pitchFamily="34" charset="0"/>
              </a:rPr>
              <a:t>Schmuki</a:t>
            </a:r>
            <a:br>
              <a:rPr lang="fr-FR" dirty="0">
                <a:cs typeface="Arial" panose="020B0604020202020204" pitchFamily="34" charset="0"/>
              </a:rPr>
            </a:br>
            <a:r>
              <a:rPr lang="fr-FR" dirty="0">
                <a:cs typeface="Arial" panose="020B0604020202020204" pitchFamily="34" charset="0"/>
              </a:rPr>
              <a:t>Jeux olympiques spéciaux d'hiver 2029 en Suisse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de-CH" b="1" dirty="0">
                <a:solidFill>
                  <a:srgbClr val="016469"/>
                </a:solidFill>
                <a:cs typeface="Arial" panose="020B0604020202020204" pitchFamily="34" charset="0"/>
              </a:rPr>
              <a:t>15h05 - 15h30 :	Pause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endParaRPr lang="de-CH" sz="3000" i="0" u="none" strike="noStrike" baseline="0" dirty="0">
              <a:cs typeface="Arial" panose="020B0604020202020204" pitchFamily="34" charset="0"/>
            </a:endParaRPr>
          </a:p>
        </p:txBody>
      </p:sp>
      <p:sp>
        <p:nvSpPr>
          <p:cNvPr id="6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52573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</Words>
  <Application>Microsoft Office PowerPoint</Application>
  <PresentationFormat>Breitbild</PresentationFormat>
  <Paragraphs>49</Paragraphs>
  <Slides>12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DIN2014-ExtraBold</vt:lpstr>
      <vt:lpstr>1_Office</vt:lpstr>
      <vt:lpstr>2_Office</vt:lpstr>
      <vt:lpstr>Office</vt:lpstr>
      <vt:lpstr>PowerPoint-Präsentation</vt:lpstr>
      <vt:lpstr>PowerPoint-Präsentation</vt:lpstr>
      <vt:lpstr>PowerPoint-Präsentation</vt:lpstr>
      <vt:lpstr>PowerPoint-Präsentation</vt:lpstr>
      <vt:lpstr>Ouverture et l’initiative pour l’inclusion</vt:lpstr>
      <vt:lpstr>L’initiative pour l’inclusion</vt:lpstr>
      <vt:lpstr>Loger et travailler</vt:lpstr>
      <vt:lpstr>Développements dans les cantons</vt:lpstr>
      <vt:lpstr>Travailler et les jeux olympiques spéciaux d’hiver</vt:lpstr>
      <vt:lpstr>PSH et relations de travail</vt:lpstr>
      <vt:lpstr>Conclusion et Apéro</vt:lpstr>
      <vt:lpstr>PowerPoint-Präsentation</vt:lpstr>
    </vt:vector>
  </TitlesOfParts>
  <Company>Universität Basel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Andrin Riederer</dc:creator>
  <cp:lastModifiedBy>Lars Christoph Trachsler</cp:lastModifiedBy>
  <cp:revision>37</cp:revision>
  <dcterms:created xsi:type="dcterms:W3CDTF">2023-06-22T15:12:22Z</dcterms:created>
  <dcterms:modified xsi:type="dcterms:W3CDTF">2026-06-15T09:52:37Z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8fa26ab-4270-40e8-9235-a503660cf7d6_Enabled">
    <vt:lpwstr>true</vt:lpwstr>
  </property>
  <property fmtid="{D5CDD505-2E9C-101B-9397-08002B2CF9AE}" pid="3" name="MSIP_Label_e8fa26ab-4270-40e8-9235-a503660cf7d6_SetDate">
    <vt:lpwstr>2026-06-15T09:43:09Z</vt:lpwstr>
  </property>
  <property fmtid="{D5CDD505-2E9C-101B-9397-08002B2CF9AE}" pid="4" name="MSIP_Label_e8fa26ab-4270-40e8-9235-a503660cf7d6_Method">
    <vt:lpwstr>Standard</vt:lpwstr>
  </property>
  <property fmtid="{D5CDD505-2E9C-101B-9397-08002B2CF9AE}" pid="5" name="MSIP_Label_e8fa26ab-4270-40e8-9235-a503660cf7d6_Name">
    <vt:lpwstr>Klasse I (tiefes Risiko) - Interne Informationen</vt:lpwstr>
  </property>
  <property fmtid="{D5CDD505-2E9C-101B-9397-08002B2CF9AE}" pid="6" name="MSIP_Label_e8fa26ab-4270-40e8-9235-a503660cf7d6_SiteId">
    <vt:lpwstr>32eb69e5-a150-49b5-b51c-19e9a21954dc</vt:lpwstr>
  </property>
  <property fmtid="{D5CDD505-2E9C-101B-9397-08002B2CF9AE}" pid="7" name="MSIP_Label_e8fa26ab-4270-40e8-9235-a503660cf7d6_ActionId">
    <vt:lpwstr>c41f01f5-8761-41ce-b096-7e9ea5e4f5ee</vt:lpwstr>
  </property>
  <property fmtid="{D5CDD505-2E9C-101B-9397-08002B2CF9AE}" pid="8" name="MSIP_Label_e8fa26ab-4270-40e8-9235-a503660cf7d6_ContentBits">
    <vt:lpwstr>0</vt:lpwstr>
  </property>
  <property fmtid="{D5CDD505-2E9C-101B-9397-08002B2CF9AE}" pid="9" name="MSIP_Label_e8fa26ab-4270-40e8-9235-a503660cf7d6_Tag">
    <vt:lpwstr>10, 3, 0, 1</vt:lpwstr>
  </property>
</Properties>
</file>