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59" r:id="rId6"/>
    <p:sldId id="260" r:id="rId7"/>
    <p:sldId id="263" r:id="rId8"/>
    <p:sldId id="273" r:id="rId9"/>
    <p:sldId id="272" r:id="rId10"/>
    <p:sldId id="266" r:id="rId11"/>
    <p:sldId id="265" r:id="rId12"/>
    <p:sldId id="274" r:id="rId13"/>
    <p:sldId id="275" r:id="rId14"/>
    <p:sldId id="268" r:id="rId15"/>
    <p:sldId id="270" r:id="rId16"/>
  </p:sldIdLst>
  <p:sldSz cx="18288000" cy="10287000"/>
  <p:notesSz cx="6858000" cy="9144000"/>
  <p:embeddedFontLst>
    <p:embeddedFont>
      <p:font typeface="ADLaM Display" panose="02010000000000000000" pitchFamily="2" charset="0"/>
      <p:regular r:id="rId18"/>
    </p:embeddedFont>
    <p:embeddedFont>
      <p:font typeface="Glacial Indifference" panose="020B0604020202020204" charset="0"/>
      <p:regular r:id="rId19"/>
    </p:embeddedFont>
    <p:embeddedFont>
      <p:font typeface="Glacial Indifference Bold" panose="020B0604020202020204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Bold" panose="020B0806030504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4870" autoAdjust="0"/>
  </p:normalViewPr>
  <p:slideViewPr>
    <p:cSldViewPr>
      <p:cViewPr varScale="1">
        <p:scale>
          <a:sx n="31" d="100"/>
          <a:sy n="31" d="100"/>
        </p:scale>
        <p:origin x="18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9FECD-7296-45E3-9CA8-3336CD7EDC21}" type="datetimeFigureOut">
              <a:rPr lang="fr-CH" smtClean="0"/>
              <a:t>11.06.2026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C1EA3-10CD-459D-A4A5-0C25FCF5155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735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Genève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est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connue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pour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être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capitale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des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grandes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complications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horlogères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Ces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complications font la richesse de Genève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depuis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que Calvin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avait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interdit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les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ornements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mais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autorisé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les montres.</a:t>
            </a:r>
          </a:p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problème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c’est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que Genève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s’illustre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aussi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par des procedures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législatives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extrêmement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compliquées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. Elles ne font pas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notre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richesse. Elles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sont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notre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chemin de </a:t>
            </a:r>
            <a:r>
              <a:rPr lang="en-US" sz="2400" dirty="0" err="1">
                <a:solidFill>
                  <a:srgbClr val="000000"/>
                </a:solidFill>
                <a:latin typeface="Glacial Indifference"/>
              </a:rPr>
              <a:t>croix</a:t>
            </a: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. </a:t>
            </a:r>
          </a:p>
          <a:p>
            <a:pPr algn="l">
              <a:lnSpc>
                <a:spcPts val="4180"/>
              </a:lnSpc>
            </a:pP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C1EA3-10CD-459D-A4A5-0C25FCF5155A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843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Art. 16 Cst-Ge </a:t>
            </a:r>
            <a:r>
              <a:rPr lang="en-US" sz="1200" dirty="0" err="1">
                <a:solidFill>
                  <a:srgbClr val="000000"/>
                </a:solidFill>
                <a:latin typeface="Glacial Indifference"/>
              </a:rPr>
              <a:t>garantit</a:t>
            </a:r>
            <a:r>
              <a:rPr lang="en-US" sz="12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Glacial Indifference"/>
              </a:rPr>
              <a:t>l’accessibilité</a:t>
            </a:r>
            <a:r>
              <a:rPr lang="en-US" sz="1200" dirty="0">
                <a:solidFill>
                  <a:srgbClr val="000000"/>
                </a:solidFill>
                <a:latin typeface="Glacial Indifference"/>
              </a:rPr>
              <a:t> des </a:t>
            </a:r>
            <a:r>
              <a:rPr lang="en-US" sz="1200" dirty="0" err="1">
                <a:solidFill>
                  <a:srgbClr val="000000"/>
                </a:solidFill>
                <a:latin typeface="Glacial Indifference"/>
              </a:rPr>
              <a:t>bâtiments</a:t>
            </a:r>
            <a:r>
              <a:rPr lang="en-US" sz="1200" dirty="0">
                <a:solidFill>
                  <a:srgbClr val="000000"/>
                </a:solidFill>
                <a:latin typeface="Glacial Indifference"/>
              </a:rPr>
              <a:t>, des installations et des </a:t>
            </a:r>
            <a:r>
              <a:rPr lang="en-US" sz="1200" dirty="0" err="1">
                <a:solidFill>
                  <a:srgbClr val="000000"/>
                </a:solidFill>
                <a:latin typeface="Glacial Indifference"/>
              </a:rPr>
              <a:t>prestations</a:t>
            </a:r>
            <a:r>
              <a:rPr lang="en-US" sz="1200" dirty="0">
                <a:solidFill>
                  <a:srgbClr val="000000"/>
                </a:solidFill>
                <a:latin typeface="Glacial Indifference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Glacial Indifference"/>
              </a:rPr>
              <a:t>Reconnaît</a:t>
            </a:r>
            <a:r>
              <a:rPr lang="en-US" sz="1200" dirty="0">
                <a:solidFill>
                  <a:srgbClr val="000000"/>
                </a:solidFill>
                <a:latin typeface="Glacial Indifference"/>
              </a:rPr>
              <a:t> la langue des </a:t>
            </a:r>
            <a:r>
              <a:rPr lang="en-US" sz="1200" dirty="0" err="1">
                <a:solidFill>
                  <a:srgbClr val="000000"/>
                </a:solidFill>
                <a:latin typeface="Glacial Indifference"/>
              </a:rPr>
              <a:t>signes</a:t>
            </a:r>
            <a:r>
              <a:rPr lang="en-US" sz="1200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C1EA3-10CD-459D-A4A5-0C25FCF5155A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8333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C1EA3-10CD-459D-A4A5-0C25FCF5155A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209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fr-CH" dirty="0"/>
              <a:t>Contenu du point 1: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lacial Indifference" panose="020B0604020202020204" charset="0"/>
              </a:rPr>
              <a:t>Plans </a:t>
            </a:r>
            <a:r>
              <a:rPr lang="en-US" sz="2800" dirty="0" err="1">
                <a:latin typeface="Glacial Indifference" panose="020B0604020202020204" charset="0"/>
              </a:rPr>
              <a:t>d'action</a:t>
            </a:r>
            <a:r>
              <a:rPr lang="en-US" sz="2800" dirty="0">
                <a:latin typeface="Glacial Indifference" panose="020B0604020202020204" charset="0"/>
              </a:rPr>
              <a:t> canton et communes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lacial Indifference" panose="020B0604020202020204" charset="0"/>
              </a:rPr>
              <a:t>examen </a:t>
            </a:r>
            <a:r>
              <a:rPr lang="en-US" sz="2800" dirty="0" err="1">
                <a:latin typeface="Glacial Indifference" panose="020B0604020202020204" charset="0"/>
              </a:rPr>
              <a:t>régulier</a:t>
            </a:r>
            <a:r>
              <a:rPr lang="en-US" sz="2800" dirty="0">
                <a:latin typeface="Glacial Indifference" panose="020B0604020202020204" charset="0"/>
              </a:rPr>
              <a:t> de </a:t>
            </a:r>
            <a:r>
              <a:rPr lang="en-US" sz="2800" dirty="0" err="1">
                <a:latin typeface="Glacial Indifference" panose="020B0604020202020204" charset="0"/>
              </a:rPr>
              <a:t>conformité</a:t>
            </a:r>
            <a:r>
              <a:rPr lang="en-US" sz="2800" dirty="0">
                <a:latin typeface="Glacial Indifference" panose="020B0604020202020204" charset="0"/>
              </a:rPr>
              <a:t> de la </a:t>
            </a:r>
            <a:r>
              <a:rPr lang="en-US" sz="2800" dirty="0" err="1">
                <a:latin typeface="Glacial Indifference" panose="020B0604020202020204" charset="0"/>
              </a:rPr>
              <a:t>législation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Glacial Indifference" panose="020B0604020202020204" charset="0"/>
              </a:rPr>
              <a:t>Inventaire</a:t>
            </a:r>
            <a:r>
              <a:rPr lang="en-US" sz="2800" dirty="0">
                <a:latin typeface="Glacial Indifference" panose="020B0604020202020204" charset="0"/>
              </a:rPr>
              <a:t> des </a:t>
            </a:r>
            <a:r>
              <a:rPr lang="en-US" sz="2800" dirty="0" err="1">
                <a:latin typeface="Glacial Indifference" panose="020B0604020202020204" charset="0"/>
              </a:rPr>
              <a:t>barrières</a:t>
            </a:r>
            <a:r>
              <a:rPr lang="en-US" sz="2800" dirty="0">
                <a:latin typeface="Glacial Indifference" panose="020B0604020202020204" charset="0"/>
              </a:rPr>
              <a:t> à </a:t>
            </a:r>
            <a:r>
              <a:rPr lang="en-US" sz="2800" dirty="0" err="1">
                <a:latin typeface="Glacial Indifference" panose="020B0604020202020204" charset="0"/>
              </a:rPr>
              <a:t>éliminer</a:t>
            </a:r>
            <a:r>
              <a:rPr lang="en-US" sz="2800" dirty="0">
                <a:latin typeface="Glacial Indifference" panose="020B0604020202020204" charset="0"/>
              </a:rPr>
              <a:t> </a:t>
            </a:r>
            <a:r>
              <a:rPr lang="en-US" sz="2800" dirty="0" err="1">
                <a:latin typeface="Glacial Indifference" panose="020B0604020202020204" charset="0"/>
              </a:rPr>
              <a:t>en</a:t>
            </a:r>
            <a:r>
              <a:rPr lang="en-US" sz="2800" dirty="0">
                <a:latin typeface="Glacial Indifference" panose="020B0604020202020204" charset="0"/>
              </a:rPr>
              <a:t> </a:t>
            </a:r>
            <a:r>
              <a:rPr lang="en-US" sz="2800" dirty="0" err="1">
                <a:latin typeface="Glacial Indifference" panose="020B0604020202020204" charset="0"/>
              </a:rPr>
              <a:t>priorité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lacial Indifference" panose="020B0604020202020204" charset="0"/>
              </a:rPr>
              <a:t>Former et </a:t>
            </a:r>
            <a:r>
              <a:rPr lang="en-US" sz="2800" dirty="0" err="1">
                <a:latin typeface="Glacial Indifference" panose="020B0604020202020204" charset="0"/>
              </a:rPr>
              <a:t>sensibiliser</a:t>
            </a:r>
            <a:r>
              <a:rPr lang="en-US" sz="2800" dirty="0">
                <a:latin typeface="Glacial Indifference" panose="020B0604020202020204" charset="0"/>
              </a:rPr>
              <a:t> le personnel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lacial Indifference" panose="020B0604020202020204" charset="0"/>
              </a:rPr>
              <a:t>Obligation de prendre des </a:t>
            </a:r>
            <a:r>
              <a:rPr lang="en-US" sz="2800" dirty="0" err="1">
                <a:latin typeface="Glacial Indifference" panose="020B0604020202020204" charset="0"/>
              </a:rPr>
              <a:t>mesures</a:t>
            </a:r>
            <a:r>
              <a:rPr lang="en-US" sz="2800" dirty="0">
                <a:latin typeface="Glacial Indifference" panose="020B0604020202020204" charset="0"/>
              </a:rPr>
              <a:t> (</a:t>
            </a:r>
            <a:r>
              <a:rPr lang="en-US" sz="2800" dirty="0" err="1">
                <a:latin typeface="Glacial Indifference" panose="020B0604020202020204" charset="0"/>
              </a:rPr>
              <a:t>générales</a:t>
            </a:r>
            <a:r>
              <a:rPr lang="en-US" sz="2800" dirty="0">
                <a:latin typeface="Glacial Indifference" panose="020B0604020202020204" charset="0"/>
              </a:rPr>
              <a:t> et </a:t>
            </a:r>
            <a:r>
              <a:rPr lang="en-US" sz="2800" dirty="0" err="1">
                <a:latin typeface="Glacial Indifference" panose="020B0604020202020204" charset="0"/>
              </a:rPr>
              <a:t>planifiées</a:t>
            </a:r>
            <a:r>
              <a:rPr lang="en-US" sz="2800" dirty="0">
                <a:latin typeface="Glacial Indifference" panose="020B0604020202020204" charset="0"/>
              </a:rPr>
              <a:t>) et des </a:t>
            </a:r>
            <a:r>
              <a:rPr lang="en-US" sz="2800" dirty="0" err="1">
                <a:latin typeface="Glacial Indifference" panose="020B0604020202020204" charset="0"/>
              </a:rPr>
              <a:t>aménagements</a:t>
            </a:r>
            <a:r>
              <a:rPr lang="en-US" sz="2800" dirty="0">
                <a:latin typeface="Glacial Indifference" panose="020B0604020202020204" charset="0"/>
              </a:rPr>
              <a:t> (dans des </a:t>
            </a:r>
            <a:r>
              <a:rPr lang="en-US" sz="2800" dirty="0" err="1">
                <a:latin typeface="Glacial Indifference" panose="020B0604020202020204" charset="0"/>
              </a:rPr>
              <a:t>cas</a:t>
            </a:r>
            <a:r>
              <a:rPr lang="en-US" sz="2800" dirty="0">
                <a:latin typeface="Glacial Indifference" panose="020B0604020202020204" charset="0"/>
              </a:rPr>
              <a:t> </a:t>
            </a:r>
            <a:r>
              <a:rPr lang="en-US" sz="2800" dirty="0" err="1">
                <a:latin typeface="Glacial Indifference" panose="020B0604020202020204" charset="0"/>
              </a:rPr>
              <a:t>particuliers</a:t>
            </a:r>
            <a:r>
              <a:rPr lang="en-US" sz="2800" dirty="0">
                <a:latin typeface="Glacial Indifference" panose="020B0604020202020204" charset="0"/>
              </a:rPr>
              <a:t>)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Glacial Indifference" panose="020B0604020202020204" charset="0"/>
              </a:rPr>
              <a:t>Obligation de communication inclusive pour </a:t>
            </a:r>
            <a:r>
              <a:rPr lang="en-US" sz="2800" dirty="0" err="1">
                <a:latin typeface="Glacial Indifference" panose="020B0604020202020204" charset="0"/>
              </a:rPr>
              <a:t>l’administration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Glacial Indifference" panose="020B0604020202020204" charset="0"/>
              </a:rPr>
              <a:t>Désignation</a:t>
            </a:r>
            <a:r>
              <a:rPr lang="en-US" sz="2800" dirty="0">
                <a:latin typeface="Glacial Indifference" panose="020B0604020202020204" charset="0"/>
              </a:rPr>
              <a:t> d’un service chargé de la mise </a:t>
            </a:r>
            <a:r>
              <a:rPr lang="en-US" sz="2800" dirty="0" err="1">
                <a:latin typeface="Glacial Indifference" panose="020B0604020202020204" charset="0"/>
              </a:rPr>
              <a:t>en</a:t>
            </a:r>
            <a:r>
              <a:rPr lang="en-US" sz="2800" dirty="0">
                <a:latin typeface="Glacial Indifference" panose="020B0604020202020204" charset="0"/>
              </a:rPr>
              <a:t> oeuvre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Glacial Indifference" panose="020B0604020202020204" charset="0"/>
              </a:rPr>
              <a:t>Création</a:t>
            </a:r>
            <a:r>
              <a:rPr lang="en-US" sz="2800" dirty="0">
                <a:latin typeface="Glacial Indifference" panose="020B0604020202020204" charset="0"/>
              </a:rPr>
              <a:t> </a:t>
            </a:r>
            <a:r>
              <a:rPr lang="en-US" sz="2800" dirty="0" err="1">
                <a:latin typeface="Glacial Indifference" panose="020B0604020202020204" charset="0"/>
              </a:rPr>
              <a:t>d’une</a:t>
            </a:r>
            <a:r>
              <a:rPr lang="en-US" sz="2800" dirty="0">
                <a:latin typeface="Glacial Indifference" panose="020B0604020202020204" charset="0"/>
              </a:rPr>
              <a:t> commission consultative</a:t>
            </a:r>
            <a:endParaRPr lang="fr-CH" sz="2800" dirty="0"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Glacial Indifference" panose="020B0604020202020204" charset="0"/>
              </a:rPr>
              <a:t>Renforcement</a:t>
            </a:r>
            <a:r>
              <a:rPr lang="en-US" sz="2800" dirty="0">
                <a:latin typeface="Glacial Indifference" panose="020B0604020202020204" charset="0"/>
              </a:rPr>
              <a:t> des droits </a:t>
            </a:r>
            <a:r>
              <a:rPr lang="en-US" sz="2800" dirty="0" err="1">
                <a:latin typeface="Glacial Indifference" panose="020B0604020202020204" charset="0"/>
              </a:rPr>
              <a:t>subjectifs</a:t>
            </a:r>
            <a:r>
              <a:rPr lang="en-US" sz="2800" dirty="0">
                <a:latin typeface="Glacial Indifference" panose="020B0604020202020204" charset="0"/>
              </a:rPr>
              <a:t> </a:t>
            </a:r>
            <a:endParaRPr lang="fr-CH" sz="2800" dirty="0">
              <a:latin typeface="Glacial Indifference" panose="020B0604020202020204" charset="0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C1EA3-10CD-459D-A4A5-0C25FCF5155A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153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Co-rapport devrait normalement durer 1 semaine.</a:t>
            </a:r>
          </a:p>
          <a:p>
            <a:endParaRPr lang="fr-CH" dirty="0"/>
          </a:p>
          <a:p>
            <a:r>
              <a:rPr lang="fr-CH" dirty="0"/>
              <a:t>Consultation des 7 départements (dont le DF seulement après tous les autres)</a:t>
            </a:r>
          </a:p>
          <a:p>
            <a:r>
              <a:rPr lang="fr-CH" dirty="0"/>
              <a:t>Consultation de la Chancellerie</a:t>
            </a:r>
          </a:p>
          <a:p>
            <a:r>
              <a:rPr lang="fr-CH" dirty="0"/>
              <a:t>Consultation du Pouvoir judiciaire</a:t>
            </a:r>
          </a:p>
          <a:p>
            <a:r>
              <a:rPr lang="fr-CH" dirty="0"/>
              <a:t>Consultation des préposés à la protection des données</a:t>
            </a:r>
          </a:p>
          <a:p>
            <a:endParaRPr lang="fr-CH" dirty="0"/>
          </a:p>
          <a:p>
            <a:r>
              <a:rPr lang="fr-CH" dirty="0"/>
              <a:t>Un département remet fondamentalement la nécessité même de légiférer…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C1EA3-10CD-459D-A4A5-0C25FCF5155A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6854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C1EA3-10CD-459D-A4A5-0C25FCF5155A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602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267654">
            <a:off x="9985790" y="423625"/>
            <a:ext cx="2116338" cy="211633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425534">
            <a:off x="13269480" y="4829229"/>
            <a:ext cx="3863408" cy="38634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08060" y="218014"/>
            <a:ext cx="9559436" cy="9559436"/>
            <a:chOff x="1814648" y="1646236"/>
            <a:chExt cx="12745915" cy="12745915"/>
          </a:xfrm>
        </p:grpSpPr>
        <p:sp>
          <p:nvSpPr>
            <p:cNvPr id="9" name="Freeform 9"/>
            <p:cNvSpPr/>
            <p:nvPr/>
          </p:nvSpPr>
          <p:spPr>
            <a:xfrm>
              <a:off x="1814648" y="1646236"/>
              <a:ext cx="12745915" cy="12745915"/>
            </a:xfrm>
            <a:custGeom>
              <a:avLst/>
              <a:gdLst/>
              <a:ahLst/>
              <a:cxnLst/>
              <a:rect l="l" t="t" r="r" b="b"/>
              <a:pathLst>
                <a:path w="12745915" h="12745915">
                  <a:moveTo>
                    <a:pt x="0" y="0"/>
                  </a:moveTo>
                  <a:lnTo>
                    <a:pt x="12745915" y="0"/>
                  </a:lnTo>
                  <a:lnTo>
                    <a:pt x="12745915" y="12745915"/>
                  </a:lnTo>
                  <a:lnTo>
                    <a:pt x="0" y="12745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H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053343" y="2532795"/>
              <a:ext cx="11382026" cy="11382026"/>
            </a:xfrm>
            <a:custGeom>
              <a:avLst/>
              <a:gdLst/>
              <a:ahLst/>
              <a:cxnLst/>
              <a:rect l="l" t="t" r="r" b="b"/>
              <a:pathLst>
                <a:path w="11382026" h="11382026">
                  <a:moveTo>
                    <a:pt x="0" y="0"/>
                  </a:moveTo>
                  <a:lnTo>
                    <a:pt x="11382027" y="0"/>
                  </a:lnTo>
                  <a:lnTo>
                    <a:pt x="11382027" y="11382026"/>
                  </a:lnTo>
                  <a:lnTo>
                    <a:pt x="0" y="11382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Freeform 11"/>
            <p:cNvSpPr/>
            <p:nvPr/>
          </p:nvSpPr>
          <p:spPr>
            <a:xfrm rot="9030271">
              <a:off x="2064411" y="2064411"/>
              <a:ext cx="11382026" cy="11382026"/>
            </a:xfrm>
            <a:custGeom>
              <a:avLst/>
              <a:gdLst/>
              <a:ahLst/>
              <a:cxnLst/>
              <a:rect l="l" t="t" r="r" b="b"/>
              <a:pathLst>
                <a:path w="11382026" h="11382026">
                  <a:moveTo>
                    <a:pt x="0" y="0"/>
                  </a:moveTo>
                  <a:lnTo>
                    <a:pt x="11382027" y="0"/>
                  </a:lnTo>
                  <a:lnTo>
                    <a:pt x="11382027" y="11382027"/>
                  </a:lnTo>
                  <a:lnTo>
                    <a:pt x="0" y="11382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524000" y="2129745"/>
            <a:ext cx="150114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dirty="0" err="1">
                <a:solidFill>
                  <a:srgbClr val="000000"/>
                </a:solidFill>
                <a:latin typeface="Open Sans Bold"/>
              </a:rPr>
              <a:t>Projet</a:t>
            </a:r>
            <a:r>
              <a:rPr lang="en-US" sz="70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7000" dirty="0" err="1">
                <a:solidFill>
                  <a:srgbClr val="000000"/>
                </a:solidFill>
                <a:latin typeface="Open Sans Bold"/>
              </a:rPr>
              <a:t>loi</a:t>
            </a:r>
            <a:r>
              <a:rPr lang="en-US" sz="7000" dirty="0">
                <a:solidFill>
                  <a:srgbClr val="000000"/>
                </a:solidFill>
                <a:latin typeface="Open Sans Bold"/>
              </a:rPr>
              <a:t> sur les droits</a:t>
            </a:r>
            <a:br>
              <a:rPr lang="en-US" sz="7000" dirty="0">
                <a:solidFill>
                  <a:srgbClr val="000000"/>
                </a:solidFill>
                <a:latin typeface="Open Sans Bold"/>
              </a:rPr>
            </a:br>
            <a:r>
              <a:rPr lang="en-US" sz="7000" dirty="0">
                <a:solidFill>
                  <a:srgbClr val="000000"/>
                </a:solidFill>
                <a:latin typeface="Open Sans Bold"/>
              </a:rPr>
              <a:t>des PSH: trois </a:t>
            </a:r>
            <a:r>
              <a:rPr lang="en-US" sz="7000" dirty="0" err="1">
                <a:solidFill>
                  <a:srgbClr val="000000"/>
                </a:solidFill>
                <a:latin typeface="Open Sans Bold"/>
              </a:rPr>
              <a:t>ans</a:t>
            </a:r>
            <a:r>
              <a:rPr lang="en-US" sz="7000" dirty="0">
                <a:solidFill>
                  <a:srgbClr val="000000"/>
                </a:solidFill>
                <a:latin typeface="Open Sans Bold"/>
              </a:rPr>
              <a:t> déjà</a:t>
            </a:r>
          </a:p>
          <a:p>
            <a:pPr algn="l"/>
            <a:endParaRPr lang="en-US" sz="3800" dirty="0">
              <a:solidFill>
                <a:srgbClr val="000000"/>
              </a:solidFill>
              <a:latin typeface="Glacial Indifference" panose="020B0604020202020204" charset="0"/>
            </a:endParaRPr>
          </a:p>
          <a:p>
            <a:pPr algn="l"/>
            <a:r>
              <a:rPr lang="en-US" sz="3800" dirty="0">
                <a:solidFill>
                  <a:srgbClr val="000000"/>
                </a:solidFill>
                <a:latin typeface="Glacial Indifference" panose="020B0604020202020204" charset="0"/>
              </a:rPr>
              <a:t>Le </a:t>
            </a:r>
            <a:r>
              <a:rPr lang="en-US" sz="3800" dirty="0" err="1">
                <a:solidFill>
                  <a:srgbClr val="000000"/>
                </a:solidFill>
                <a:latin typeface="Glacial Indifference" panose="020B0604020202020204" charset="0"/>
              </a:rPr>
              <a:t>parcours</a:t>
            </a:r>
            <a:r>
              <a:rPr lang="en-US" sz="380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 panose="020B0604020202020204" charset="0"/>
              </a:rPr>
              <a:t>d’obstacles</a:t>
            </a:r>
            <a:r>
              <a:rPr lang="en-US" sz="380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 panose="020B0604020202020204" charset="0"/>
              </a:rPr>
              <a:t>d’une</a:t>
            </a:r>
            <a:r>
              <a:rPr lang="en-US" sz="380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 panose="020B0604020202020204" charset="0"/>
              </a:rPr>
              <a:t>loi</a:t>
            </a:r>
            <a:r>
              <a:rPr lang="en-US" sz="3800" dirty="0">
                <a:solidFill>
                  <a:srgbClr val="000000"/>
                </a:solidFill>
                <a:latin typeface="Glacial Indifference" panose="020B060402020202020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 panose="020B0604020202020204" charset="0"/>
              </a:rPr>
              <a:t>Genevoise</a:t>
            </a:r>
            <a:endParaRPr lang="en-US" sz="3800" dirty="0">
              <a:solidFill>
                <a:srgbClr val="000000"/>
              </a:solidFill>
              <a:latin typeface="Glacial Indifference" panose="020B0604020202020204" charset="0"/>
            </a:endParaRPr>
          </a:p>
          <a:p>
            <a:pPr algn="l"/>
            <a:endParaRPr lang="en-US" sz="7000" dirty="0">
              <a:solidFill>
                <a:srgbClr val="000000"/>
              </a:solidFill>
              <a:latin typeface="Open Sans Bold"/>
            </a:endParaRPr>
          </a:p>
          <a:p>
            <a:pPr algn="l"/>
            <a:endParaRPr lang="en-US" sz="50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884505" y="9063528"/>
            <a:ext cx="1278990" cy="989619"/>
          </a:xfrm>
          <a:custGeom>
            <a:avLst/>
            <a:gdLst/>
            <a:ahLst/>
            <a:cxnLst/>
            <a:rect l="l" t="t" r="r" b="b"/>
            <a:pathLst>
              <a:path w="1278990" h="989619">
                <a:moveTo>
                  <a:pt x="0" y="0"/>
                </a:moveTo>
                <a:lnTo>
                  <a:pt x="1278990" y="0"/>
                </a:lnTo>
                <a:lnTo>
                  <a:pt x="1278990" y="989619"/>
                </a:lnTo>
                <a:lnTo>
                  <a:pt x="0" y="9896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CH"/>
          </a:p>
        </p:txBody>
      </p:sp>
      <p:sp>
        <p:nvSpPr>
          <p:cNvPr id="14" name="AutoShape 14"/>
          <p:cNvSpPr/>
          <p:nvPr/>
        </p:nvSpPr>
        <p:spPr>
          <a:xfrm>
            <a:off x="0" y="8892078"/>
            <a:ext cx="1828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47927" y="-611659"/>
            <a:ext cx="2640073" cy="10801350"/>
            <a:chOff x="0" y="0"/>
            <a:chExt cx="695328" cy="2844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5328" cy="2844800"/>
            </a:xfrm>
            <a:custGeom>
              <a:avLst/>
              <a:gdLst/>
              <a:ahLst/>
              <a:cxnLst/>
              <a:rect l="l" t="t" r="r" b="b"/>
              <a:pathLst>
                <a:path w="695328" h="2844800">
                  <a:moveTo>
                    <a:pt x="0" y="0"/>
                  </a:moveTo>
                  <a:lnTo>
                    <a:pt x="695328" y="0"/>
                  </a:lnTo>
                  <a:lnTo>
                    <a:pt x="695328" y="2844800"/>
                  </a:lnTo>
                  <a:lnTo>
                    <a:pt x="0" y="284480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95328" cy="2882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33600" y="1409700"/>
            <a:ext cx="12046615" cy="102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Contenu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de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l'avant-projet</a:t>
            </a:r>
            <a:endParaRPr lang="en-US" sz="6173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05915" y="2708452"/>
            <a:ext cx="14101984" cy="3298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00150" lvl="1" indent="-742950">
              <a:lnSpc>
                <a:spcPts val="4173"/>
              </a:lnSpc>
              <a:buAutoNum type="arabicPeriod"/>
            </a:pP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Une 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loi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 de “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méthode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” pour 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rendre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 possible 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ce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 qui 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est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 necessaire </a:t>
            </a:r>
          </a:p>
          <a:p>
            <a:endParaRPr lang="en-US" sz="3937" dirty="0">
              <a:solidFill>
                <a:srgbClr val="000000"/>
              </a:solidFill>
              <a:latin typeface="Glacial Indifference"/>
            </a:endParaRPr>
          </a:p>
          <a:p>
            <a:pPr marL="1200150" lvl="1" indent="-742950">
              <a:lnSpc>
                <a:spcPts val="4173"/>
              </a:lnSpc>
              <a:buFont typeface="+mj-lt"/>
              <a:buAutoNum type="arabicPeriod" startAt="2"/>
            </a:pP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15 modifications à 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d’autres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lois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 pour des adaptations 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concrètes</a:t>
            </a:r>
            <a:endParaRPr lang="en-US" sz="3937" dirty="0">
              <a:solidFill>
                <a:srgbClr val="000000"/>
              </a:solidFill>
              <a:latin typeface="Glacial Indifference"/>
            </a:endParaRPr>
          </a:p>
          <a:p>
            <a:pPr marL="742950" indent="-742950" algn="l">
              <a:lnSpc>
                <a:spcPts val="4173"/>
              </a:lnSpc>
              <a:buAutoNum type="arabicPeriod"/>
            </a:pPr>
            <a:endParaRPr lang="en-US" sz="3937" u="none" strike="noStrike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42120">
            <a:off x="360484" y="735821"/>
            <a:ext cx="3390134" cy="33901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88158" y="1796931"/>
            <a:ext cx="6207249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51"/>
              </a:lnSpc>
            </a:pPr>
            <a:r>
              <a:rPr lang="en-US" sz="6525" dirty="0">
                <a:solidFill>
                  <a:srgbClr val="000000"/>
                </a:solidFill>
                <a:latin typeface="Glacial Indifference Bold"/>
              </a:rPr>
              <a:t>Consultation </a:t>
            </a:r>
            <a:r>
              <a:rPr lang="en-US" sz="6525" dirty="0" err="1">
                <a:solidFill>
                  <a:srgbClr val="000000"/>
                </a:solidFill>
                <a:latin typeface="Glacial Indifference Bold"/>
              </a:rPr>
              <a:t>publique</a:t>
            </a:r>
            <a:endParaRPr lang="en-US" sz="6525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315200" y="3238500"/>
            <a:ext cx="9269112" cy="446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6" lvl="1" indent="-302263">
              <a:lnSpc>
                <a:spcPts val="3920"/>
              </a:lnSpc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5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mois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 consultation</a:t>
            </a:r>
          </a:p>
          <a:p>
            <a:pPr>
              <a:lnSpc>
                <a:spcPts val="392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604526" lvl="1" indent="-302263">
              <a:lnSpc>
                <a:spcPts val="3920"/>
              </a:lnSpc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43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réponses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extrêmement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détaillées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92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604526" lvl="1" indent="-302263">
              <a:lnSpc>
                <a:spcPts val="3920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Excellente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ouverture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l’ensemble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des milieux</a:t>
            </a:r>
          </a:p>
          <a:p>
            <a:pPr marL="604526" lvl="1" indent="-302263">
              <a:lnSpc>
                <a:spcPts val="3920"/>
              </a:lnSpc>
              <a:buFont typeface="Arial"/>
              <a:buChar char="•"/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604526" lvl="1" indent="-302263">
              <a:lnSpc>
                <a:spcPts val="3920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Demandes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souvent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antagonistes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0100" y="9092127"/>
            <a:ext cx="1176117" cy="65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46"/>
              </a:lnSpc>
              <a:spcBef>
                <a:spcPct val="0"/>
              </a:spcBef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76A6B-6CC4-2C79-56DA-91C383E8E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1600030-6E62-B30D-FE35-F018FD5FF519}"/>
              </a:ext>
            </a:extLst>
          </p:cNvPr>
          <p:cNvSpPr/>
          <p:nvPr/>
        </p:nvSpPr>
        <p:spPr>
          <a:xfrm flipH="1">
            <a:off x="1976217" y="2625658"/>
            <a:ext cx="0" cy="621501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H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5DBF5A2-53BE-F556-C946-185D61A361EC}"/>
              </a:ext>
            </a:extLst>
          </p:cNvPr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10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7F4DA2A-21B5-F753-CEAD-B19A249A9C11}"/>
              </a:ext>
            </a:extLst>
          </p:cNvPr>
          <p:cNvGrpSpPr/>
          <p:nvPr/>
        </p:nvGrpSpPr>
        <p:grpSpPr>
          <a:xfrm rot="-842120">
            <a:off x="16695917" y="7615922"/>
            <a:ext cx="2411411" cy="2411411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72913BE-73CC-B2C5-1922-E299B658BED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366A1B8-9542-5DDC-5FAB-1209CD33C61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3266BB79-D48F-8F61-4EFD-23C7FEB821BA}"/>
              </a:ext>
            </a:extLst>
          </p:cNvPr>
          <p:cNvGrpSpPr/>
          <p:nvPr/>
        </p:nvGrpSpPr>
        <p:grpSpPr>
          <a:xfrm rot="-842120">
            <a:off x="14720484" y="-550231"/>
            <a:ext cx="2031391" cy="2031391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9D15D97-2884-7746-F287-F4282EA261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3FF9670-8185-07EB-B97C-1F7D8634294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6D37E2BE-E279-6B0A-C23C-6255DB72B5F7}"/>
              </a:ext>
            </a:extLst>
          </p:cNvPr>
          <p:cNvSpPr txBox="1"/>
          <p:nvPr/>
        </p:nvSpPr>
        <p:spPr>
          <a:xfrm>
            <a:off x="2581052" y="5294645"/>
            <a:ext cx="1258274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Avril 2025 – </a:t>
            </a: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août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2025</a:t>
            </a:r>
          </a:p>
          <a:p>
            <a:pPr>
              <a:lnSpc>
                <a:spcPts val="440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Echanges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avec les parties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prenantes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et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l’administration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100B8FC-B56B-23A3-AD27-691C8250143C}"/>
              </a:ext>
            </a:extLst>
          </p:cNvPr>
          <p:cNvSpPr txBox="1"/>
          <p:nvPr/>
        </p:nvSpPr>
        <p:spPr>
          <a:xfrm>
            <a:off x="2581052" y="7726263"/>
            <a:ext cx="1258274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Septembre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2025 – mars 2026</a:t>
            </a:r>
          </a:p>
          <a:p>
            <a:pPr algn="l">
              <a:lnSpc>
                <a:spcPts val="440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Réécriture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du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projet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loi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1DA297F1-6D0F-E796-5D94-B5CBA4F6ECCF}"/>
              </a:ext>
            </a:extLst>
          </p:cNvPr>
          <p:cNvGrpSpPr/>
          <p:nvPr/>
        </p:nvGrpSpPr>
        <p:grpSpPr>
          <a:xfrm rot="-842120">
            <a:off x="14894619" y="4247694"/>
            <a:ext cx="2512516" cy="2512516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354A77D-945D-761F-11D4-8F5A22C8CA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C79F9E9A-3940-3D07-D374-7049C7762A3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9EE46599-2F12-F561-C26E-DE6CD9B19E83}"/>
              </a:ext>
            </a:extLst>
          </p:cNvPr>
          <p:cNvGrpSpPr/>
          <p:nvPr/>
        </p:nvGrpSpPr>
        <p:grpSpPr>
          <a:xfrm rot="-842120">
            <a:off x="1788730" y="3072708"/>
            <a:ext cx="374972" cy="374972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F24249E-B4EF-5BEE-2595-8A6DA07EA9A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47D4A2DB-1A41-EACB-0C27-5612F9BEA34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FCDC8F3-8BBE-9D76-6BD6-256B2BC05DCE}"/>
              </a:ext>
            </a:extLst>
          </p:cNvPr>
          <p:cNvGrpSpPr/>
          <p:nvPr/>
        </p:nvGrpSpPr>
        <p:grpSpPr>
          <a:xfrm rot="-842120">
            <a:off x="1788730" y="5324992"/>
            <a:ext cx="374972" cy="374972"/>
            <a:chOff x="0" y="0"/>
            <a:chExt cx="812800" cy="8128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13F4C0B-BC9E-0FC6-1742-07A5C84D7D7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9A0B4DCB-F220-F618-211B-BEBC46BC25B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F0FE456D-1D15-A8D8-933A-37E67924E376}"/>
              </a:ext>
            </a:extLst>
          </p:cNvPr>
          <p:cNvGrpSpPr/>
          <p:nvPr/>
        </p:nvGrpSpPr>
        <p:grpSpPr>
          <a:xfrm rot="-842120">
            <a:off x="1788730" y="7756610"/>
            <a:ext cx="374972" cy="374972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B625B64-0B61-BCC6-EDB3-8A6314361E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FEBD1B4D-453A-41BB-9D8E-3D600D6ECE2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D48A81FB-B94D-AC77-CDBF-9C29CFCDB1BA}"/>
              </a:ext>
            </a:extLst>
          </p:cNvPr>
          <p:cNvSpPr txBox="1"/>
          <p:nvPr/>
        </p:nvSpPr>
        <p:spPr>
          <a:xfrm>
            <a:off x="1976217" y="484514"/>
            <a:ext cx="1141644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7"/>
              </a:lnSpc>
            </a:pPr>
            <a:r>
              <a:rPr lang="en-US" sz="6170" dirty="0" err="1">
                <a:solidFill>
                  <a:srgbClr val="000000"/>
                </a:solidFill>
                <a:latin typeface="Glacial Indifference Bold"/>
              </a:rPr>
              <a:t>Etapes</a:t>
            </a:r>
            <a:r>
              <a:rPr lang="en-US" sz="6170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6170" dirty="0" err="1">
                <a:solidFill>
                  <a:srgbClr val="000000"/>
                </a:solidFill>
                <a:latin typeface="Glacial Indifference Bold"/>
              </a:rPr>
              <a:t>clés</a:t>
            </a:r>
            <a:r>
              <a:rPr lang="en-US" sz="6170" dirty="0">
                <a:solidFill>
                  <a:srgbClr val="000000"/>
                </a:solidFill>
                <a:latin typeface="Glacial Indifference Bold"/>
              </a:rPr>
              <a:t> après la consultation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DD9466F-3E22-B2DA-46EC-A94C225A12FA}"/>
              </a:ext>
            </a:extLst>
          </p:cNvPr>
          <p:cNvSpPr txBox="1"/>
          <p:nvPr/>
        </p:nvSpPr>
        <p:spPr>
          <a:xfrm>
            <a:off x="2581051" y="3042361"/>
            <a:ext cx="13192349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Décembre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2024 – mars 2025</a:t>
            </a:r>
          </a:p>
          <a:p>
            <a:pPr algn="l">
              <a:lnSpc>
                <a:spcPts val="440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Analyse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réponses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21601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069DB-52EF-4D42-64C5-3D50219B4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CCCC8B5-F518-1FF5-F6AB-033F12714A99}"/>
              </a:ext>
            </a:extLst>
          </p:cNvPr>
          <p:cNvSpPr/>
          <p:nvPr/>
        </p:nvSpPr>
        <p:spPr>
          <a:xfrm flipH="1">
            <a:off x="1976217" y="2625658"/>
            <a:ext cx="0" cy="621501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H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000D370-A20A-DB4F-897F-4EAC86E89C03}"/>
              </a:ext>
            </a:extLst>
          </p:cNvPr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11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B67C570-52A7-AE27-ABFE-41B28A80C89D}"/>
              </a:ext>
            </a:extLst>
          </p:cNvPr>
          <p:cNvGrpSpPr/>
          <p:nvPr/>
        </p:nvGrpSpPr>
        <p:grpSpPr>
          <a:xfrm rot="-842120">
            <a:off x="16695917" y="7615922"/>
            <a:ext cx="2411411" cy="2411411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B169A3E-01F5-2A40-20BA-6249751B73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B87DCC2-959B-56FB-6FFB-3262DBB9B9A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7F9391E6-B110-8D4F-2C8E-F44B1D2271A6}"/>
              </a:ext>
            </a:extLst>
          </p:cNvPr>
          <p:cNvGrpSpPr/>
          <p:nvPr/>
        </p:nvGrpSpPr>
        <p:grpSpPr>
          <a:xfrm rot="-842120">
            <a:off x="14720484" y="-550231"/>
            <a:ext cx="2031391" cy="2031391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9F8BF24-B006-BF46-09B9-70C16250EE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CA25D5B-DF0A-1ECF-381C-F70D18AD9BD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0E4CD5B-39D9-A741-603E-20B4231D3E0D}"/>
              </a:ext>
            </a:extLst>
          </p:cNvPr>
          <p:cNvGrpSpPr/>
          <p:nvPr/>
        </p:nvGrpSpPr>
        <p:grpSpPr>
          <a:xfrm rot="-842120">
            <a:off x="14894619" y="4247694"/>
            <a:ext cx="2512516" cy="2512516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6EB572-D95B-E9FF-00E6-57F1FC86A41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6707866B-06BC-4C9F-1340-907E01D76F9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A3F73F0-90F4-9D96-B777-0AD7B883699F}"/>
              </a:ext>
            </a:extLst>
          </p:cNvPr>
          <p:cNvGrpSpPr/>
          <p:nvPr/>
        </p:nvGrpSpPr>
        <p:grpSpPr>
          <a:xfrm rot="-842120">
            <a:off x="1788730" y="3072708"/>
            <a:ext cx="374972" cy="374972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2B7F8F3-257E-8478-5B14-D551D326290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47DF6516-83B5-B912-9979-F1AB92F5B92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FD0BBBB7-E76B-BDE4-DF45-FB8A904BD712}"/>
              </a:ext>
            </a:extLst>
          </p:cNvPr>
          <p:cNvSpPr txBox="1"/>
          <p:nvPr/>
        </p:nvSpPr>
        <p:spPr>
          <a:xfrm>
            <a:off x="1976217" y="484514"/>
            <a:ext cx="1141644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7"/>
              </a:lnSpc>
            </a:pPr>
            <a:r>
              <a:rPr lang="en-US" sz="6170" dirty="0" err="1">
                <a:solidFill>
                  <a:srgbClr val="000000"/>
                </a:solidFill>
                <a:latin typeface="Glacial Indifference Bold"/>
              </a:rPr>
              <a:t>Aujourd’hui</a:t>
            </a:r>
            <a:endParaRPr lang="en-US" sz="6170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19690FB-6D99-159A-8475-02C9E8ED411D}"/>
              </a:ext>
            </a:extLst>
          </p:cNvPr>
          <p:cNvSpPr txBox="1"/>
          <p:nvPr/>
        </p:nvSpPr>
        <p:spPr>
          <a:xfrm>
            <a:off x="2581051" y="3042361"/>
            <a:ext cx="13192349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Depuis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mars 2026</a:t>
            </a:r>
          </a:p>
          <a:p>
            <a:pPr algn="l">
              <a:lnSpc>
                <a:spcPts val="440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Procédure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 co-rapport (au sein de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l’administration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)</a:t>
            </a:r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510FFF3A-16AD-1F8C-97CF-37BE6617AB08}"/>
              </a:ext>
            </a:extLst>
          </p:cNvPr>
          <p:cNvGrpSpPr/>
          <p:nvPr/>
        </p:nvGrpSpPr>
        <p:grpSpPr>
          <a:xfrm rot="-842120">
            <a:off x="1827096" y="7399380"/>
            <a:ext cx="374972" cy="374972"/>
            <a:chOff x="0" y="0"/>
            <a:chExt cx="812800" cy="812800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891E489-C9E7-9F0D-FC28-880C2AC81B1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99790596-C574-EBBD-858D-13DF68B321D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10">
            <a:extLst>
              <a:ext uri="{FF2B5EF4-FFF2-40B4-BE49-F238E27FC236}">
                <a16:creationId xmlns:a16="http://schemas.microsoft.com/office/drawing/2014/main" id="{5A966DC9-F417-E7A3-9020-0C3DCA4563F2}"/>
              </a:ext>
            </a:extLst>
          </p:cNvPr>
          <p:cNvSpPr txBox="1"/>
          <p:nvPr/>
        </p:nvSpPr>
        <p:spPr>
          <a:xfrm>
            <a:off x="2551561" y="7239394"/>
            <a:ext cx="13192349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Dépôt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au Grand Conseil </a:t>
            </a: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en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septembre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2026?</a:t>
            </a:r>
          </a:p>
          <a:p>
            <a:pPr algn="l">
              <a:lnSpc>
                <a:spcPts val="440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60925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12</a:t>
            </a:r>
          </a:p>
        </p:txBody>
      </p:sp>
      <p:grpSp>
        <p:nvGrpSpPr>
          <p:cNvPr id="3" name="Group 3"/>
          <p:cNvGrpSpPr/>
          <p:nvPr/>
        </p:nvGrpSpPr>
        <p:grpSpPr>
          <a:xfrm rot="-842120">
            <a:off x="14847037" y="7556651"/>
            <a:ext cx="2411411" cy="24114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42120">
            <a:off x="11912412" y="-581699"/>
            <a:ext cx="2031391" cy="203139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99877" y="1264130"/>
            <a:ext cx="10503565" cy="106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Constats</a:t>
            </a:r>
          </a:p>
        </p:txBody>
      </p:sp>
      <p:grpSp>
        <p:nvGrpSpPr>
          <p:cNvPr id="10" name="Group 10"/>
          <p:cNvGrpSpPr/>
          <p:nvPr/>
        </p:nvGrpSpPr>
        <p:grpSpPr>
          <a:xfrm rot="-842120">
            <a:off x="14725561" y="1990047"/>
            <a:ext cx="3050327" cy="305032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842120">
            <a:off x="13526428" y="5550763"/>
            <a:ext cx="1749561" cy="174956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99877" y="2912466"/>
            <a:ext cx="15056343" cy="525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Processus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participatif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amont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: très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enrichissant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 pour identifier les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besoins</a:t>
            </a:r>
            <a:endParaRPr lang="en-US" sz="35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060"/>
              </a:lnSpc>
            </a:pPr>
            <a:endParaRPr lang="en-US" sz="35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060"/>
              </a:lnSpc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Consultation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publique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: grand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investissement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tous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 les milieux pour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répondre</a:t>
            </a:r>
            <a:endParaRPr lang="en-US" sz="35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060"/>
              </a:lnSpc>
            </a:pPr>
            <a:endParaRPr lang="en-US" sz="35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060"/>
              </a:lnSpc>
            </a:pPr>
            <a:endParaRPr lang="en-US" sz="35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060"/>
              </a:lnSpc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MAIS:</a:t>
            </a:r>
          </a:p>
          <a:p>
            <a:pPr algn="l">
              <a:lnSpc>
                <a:spcPts val="4060"/>
              </a:lnSpc>
            </a:pPr>
            <a:endParaRPr lang="en-US" sz="3500" dirty="0">
              <a:solidFill>
                <a:srgbClr val="000000"/>
              </a:solidFill>
              <a:latin typeface="Glacial Indifference"/>
            </a:endParaRPr>
          </a:p>
          <a:p>
            <a:pPr marL="457200" indent="-457200" algn="l">
              <a:lnSpc>
                <a:spcPts val="4060"/>
              </a:lnSpc>
              <a:buFontTx/>
              <a:buChar char="-"/>
            </a:pP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Extrême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frilosité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 au sein des administrations</a:t>
            </a:r>
          </a:p>
          <a:p>
            <a:pPr marL="457200" indent="-457200" algn="l">
              <a:lnSpc>
                <a:spcPts val="4060"/>
              </a:lnSpc>
              <a:buFontTx/>
              <a:buChar char="-"/>
            </a:pP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“On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veut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 bien,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mais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cela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 ne doit rien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coûter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Glacial Indifference"/>
              </a:rPr>
              <a:t>ni</a:t>
            </a:r>
            <a:r>
              <a:rPr lang="en-US" sz="3500" dirty="0">
                <a:solidFill>
                  <a:srgbClr val="000000"/>
                </a:solidFill>
                <a:latin typeface="Glacial Indifference"/>
              </a:rPr>
              <a:t> rien changer”</a:t>
            </a:r>
          </a:p>
          <a:p>
            <a:pPr marL="457200" indent="-457200" algn="l">
              <a:lnSpc>
                <a:spcPts val="4060"/>
              </a:lnSpc>
              <a:buFontTx/>
              <a:buChar char="-"/>
            </a:pPr>
            <a:endParaRPr lang="en-US" sz="3500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39364" y="1585749"/>
            <a:ext cx="2116338" cy="211633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842120">
            <a:off x="10049315" y="5200987"/>
            <a:ext cx="3863408" cy="38634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83672" y="-870895"/>
            <a:ext cx="11633137" cy="11633137"/>
            <a:chOff x="0" y="0"/>
            <a:chExt cx="15510849" cy="15510849"/>
          </a:xfrm>
        </p:grpSpPr>
        <p:sp>
          <p:nvSpPr>
            <p:cNvPr id="9" name="Freeform 9"/>
            <p:cNvSpPr/>
            <p:nvPr/>
          </p:nvSpPr>
          <p:spPr>
            <a:xfrm>
              <a:off x="1814648" y="1646236"/>
              <a:ext cx="12745915" cy="12745915"/>
            </a:xfrm>
            <a:custGeom>
              <a:avLst/>
              <a:gdLst/>
              <a:ahLst/>
              <a:cxnLst/>
              <a:rect l="l" t="t" r="r" b="b"/>
              <a:pathLst>
                <a:path w="12745915" h="12745915">
                  <a:moveTo>
                    <a:pt x="0" y="0"/>
                  </a:moveTo>
                  <a:lnTo>
                    <a:pt x="12745915" y="0"/>
                  </a:lnTo>
                  <a:lnTo>
                    <a:pt x="12745915" y="12745915"/>
                  </a:lnTo>
                  <a:lnTo>
                    <a:pt x="0" y="12745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H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916288" y="2532794"/>
              <a:ext cx="11382026" cy="11382026"/>
            </a:xfrm>
            <a:custGeom>
              <a:avLst/>
              <a:gdLst/>
              <a:ahLst/>
              <a:cxnLst/>
              <a:rect l="l" t="t" r="r" b="b"/>
              <a:pathLst>
                <a:path w="11382026" h="11382026">
                  <a:moveTo>
                    <a:pt x="0" y="0"/>
                  </a:moveTo>
                  <a:lnTo>
                    <a:pt x="11382027" y="0"/>
                  </a:lnTo>
                  <a:lnTo>
                    <a:pt x="11382027" y="11382026"/>
                  </a:lnTo>
                  <a:lnTo>
                    <a:pt x="0" y="11382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Freeform 11"/>
            <p:cNvSpPr/>
            <p:nvPr/>
          </p:nvSpPr>
          <p:spPr>
            <a:xfrm rot="9030271">
              <a:off x="2064411" y="2064411"/>
              <a:ext cx="11382026" cy="11382026"/>
            </a:xfrm>
            <a:custGeom>
              <a:avLst/>
              <a:gdLst/>
              <a:ahLst/>
              <a:cxnLst/>
              <a:rect l="l" t="t" r="r" b="b"/>
              <a:pathLst>
                <a:path w="11382026" h="11382026">
                  <a:moveTo>
                    <a:pt x="0" y="0"/>
                  </a:moveTo>
                  <a:lnTo>
                    <a:pt x="11382027" y="0"/>
                  </a:lnTo>
                  <a:lnTo>
                    <a:pt x="11382027" y="11382027"/>
                  </a:lnTo>
                  <a:lnTo>
                    <a:pt x="0" y="11382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314371" y="4659959"/>
            <a:ext cx="10395344" cy="27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94"/>
              </a:lnSpc>
            </a:pPr>
            <a:r>
              <a:rPr lang="en-US" sz="16210">
                <a:solidFill>
                  <a:srgbClr val="000000"/>
                </a:solidFill>
                <a:latin typeface="Glacial Indifference"/>
              </a:rPr>
              <a:t>attention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4539" y="2533621"/>
            <a:ext cx="15642692" cy="27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94"/>
              </a:lnSpc>
            </a:pPr>
            <a:r>
              <a:rPr lang="en-US" sz="16210" spc="-713">
                <a:solidFill>
                  <a:srgbClr val="000000"/>
                </a:solidFill>
                <a:latin typeface="Glacial Indifference"/>
              </a:rPr>
              <a:t>Merci pour votre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381904"/>
            <a:ext cx="6709385" cy="1614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86"/>
              </a:lnSpc>
            </a:pPr>
            <a:r>
              <a:rPr lang="en-US" sz="3061" dirty="0">
                <a:solidFill>
                  <a:srgbClr val="000000"/>
                </a:solidFill>
                <a:latin typeface="Glacial Indifference"/>
              </a:rPr>
              <a:t>Et merci  aux cantons de Neuchâtel, du Valais, de </a:t>
            </a:r>
            <a:r>
              <a:rPr lang="en-US" sz="3061" dirty="0" err="1">
                <a:solidFill>
                  <a:srgbClr val="000000"/>
                </a:solidFill>
                <a:latin typeface="Glacial Indifference"/>
              </a:rPr>
              <a:t>Bâle</a:t>
            </a:r>
            <a:r>
              <a:rPr lang="en-US" sz="3061" dirty="0">
                <a:solidFill>
                  <a:srgbClr val="000000"/>
                </a:solidFill>
                <a:latin typeface="Glacial Indifference"/>
              </a:rPr>
              <a:t>-Ville et de </a:t>
            </a:r>
            <a:r>
              <a:rPr lang="en-US" sz="3061" dirty="0" err="1">
                <a:solidFill>
                  <a:srgbClr val="000000"/>
                </a:solidFill>
                <a:latin typeface="Glacial Indifference"/>
              </a:rPr>
              <a:t>Bâle</a:t>
            </a:r>
            <a:r>
              <a:rPr lang="en-US" sz="3061" dirty="0">
                <a:solidFill>
                  <a:srgbClr val="000000"/>
                </a:solidFill>
                <a:latin typeface="Glacial Indifference"/>
              </a:rPr>
              <a:t>-Campagne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>
            <a:extLst>
              <a:ext uri="{FF2B5EF4-FFF2-40B4-BE49-F238E27FC236}">
                <a16:creationId xmlns:a16="http://schemas.microsoft.com/office/drawing/2014/main" id="{825985B9-72D2-6813-44AE-7D413B51BBB8}"/>
              </a:ext>
            </a:extLst>
          </p:cNvPr>
          <p:cNvSpPr txBox="1"/>
          <p:nvPr/>
        </p:nvSpPr>
        <p:spPr>
          <a:xfrm>
            <a:off x="2213873" y="733739"/>
            <a:ext cx="14702123" cy="102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Genève: les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grandes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complications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2016FC2-9A33-7BB4-0741-86F8B81A6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95500"/>
            <a:ext cx="9296400" cy="698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5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0100" y="9092127"/>
            <a:ext cx="1176117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1</a:t>
            </a:r>
          </a:p>
        </p:txBody>
      </p:sp>
      <p:grpSp>
        <p:nvGrpSpPr>
          <p:cNvPr id="3" name="Group 3"/>
          <p:cNvGrpSpPr/>
          <p:nvPr/>
        </p:nvGrpSpPr>
        <p:grpSpPr>
          <a:xfrm rot="-842120">
            <a:off x="14847037" y="7556651"/>
            <a:ext cx="2411411" cy="24114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42120">
            <a:off x="11912412" y="-581699"/>
            <a:ext cx="2031391" cy="203139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47836" y="1872282"/>
            <a:ext cx="6425601" cy="936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Glacial Indifference Bold"/>
              </a:rPr>
              <a:t>Rappel du </a:t>
            </a:r>
            <a:r>
              <a:rPr lang="en-US" sz="5499" dirty="0" err="1">
                <a:solidFill>
                  <a:srgbClr val="000000"/>
                </a:solidFill>
                <a:latin typeface="Glacial Indifference Bold"/>
              </a:rPr>
              <a:t>contexte</a:t>
            </a:r>
            <a:r>
              <a:rPr lang="en-US" sz="5499" dirty="0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0246" y="2969033"/>
            <a:ext cx="7280779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2022 Rapport du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comité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l’ONU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sur la CDPH. Il manque à la Suisse:</a:t>
            </a:r>
          </a:p>
          <a:p>
            <a:pPr marL="981711" lvl="1" indent="-571500" algn="l">
              <a:lnSpc>
                <a:spcPts val="4180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Un plan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d’actions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 algn="l">
              <a:lnSpc>
                <a:spcPts val="4180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Des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organes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chargés de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l’application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 algn="l">
              <a:lnSpc>
                <a:spcPts val="4180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Un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calendrier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 algn="l">
              <a:lnSpc>
                <a:spcPts val="4180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Une de mise à jour legislative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systématique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 algn="l">
              <a:lnSpc>
                <a:spcPts val="4180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La participation</a:t>
            </a:r>
          </a:p>
          <a:p>
            <a:pPr marL="981711" lvl="1" indent="-571500" algn="l">
              <a:lnSpc>
                <a:spcPts val="4180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La communication accessible</a:t>
            </a:r>
          </a:p>
          <a:p>
            <a:pPr algn="l">
              <a:lnSpc>
                <a:spcPts val="418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71438" y="2015157"/>
            <a:ext cx="929494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5499" dirty="0">
                <a:solidFill>
                  <a:srgbClr val="000000"/>
                </a:solidFill>
                <a:latin typeface="Glacial Indifference Bold"/>
              </a:rPr>
              <a:t>Des cantons </a:t>
            </a:r>
            <a:r>
              <a:rPr lang="en-US" sz="5499" dirty="0" err="1">
                <a:solidFill>
                  <a:srgbClr val="000000"/>
                </a:solidFill>
                <a:latin typeface="Glacial Indifference Bold"/>
              </a:rPr>
              <a:t>pionniers</a:t>
            </a:r>
            <a:endParaRPr lang="en-US" sz="5499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971438" y="3501004"/>
            <a:ext cx="6939310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Loi sur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l’inclusion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et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l’accompagnement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NE (2022)</a:t>
            </a:r>
          </a:p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Loi sur les droits et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l’inclusion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VS (2022)</a:t>
            </a:r>
          </a:p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Behindertenrechtegesetz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BS (2024)</a:t>
            </a:r>
          </a:p>
          <a:p>
            <a:pPr algn="l">
              <a:lnSpc>
                <a:spcPts val="418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5408" y="1891749"/>
            <a:ext cx="9912185" cy="592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2013 : nouvelle constitution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genevoise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. </a:t>
            </a:r>
          </a:p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10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ans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plus tard: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aucune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mise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oeuvre.</a:t>
            </a:r>
          </a:p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Seule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une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disposition dans la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loi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sur les constructions et installations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diverses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(LCI, art. 109)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exige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l’adaptation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lors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 transformations “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importantes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”. Mais sans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contraindre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à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l’adoption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normes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.</a:t>
            </a:r>
          </a:p>
          <a:p>
            <a:pPr marL="820421" lvl="1" indent="-410210" algn="l">
              <a:lnSpc>
                <a:spcPts val="4180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Aucune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mise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oeuvre sur la langue des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signes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. </a:t>
            </a:r>
          </a:p>
          <a:p>
            <a:pPr algn="l">
              <a:lnSpc>
                <a:spcPts val="4180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 algn="l">
              <a:lnSpc>
                <a:spcPts val="418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  <p:grpSp>
        <p:nvGrpSpPr>
          <p:cNvPr id="3" name="Group 3"/>
          <p:cNvGrpSpPr/>
          <p:nvPr/>
        </p:nvGrpSpPr>
        <p:grpSpPr>
          <a:xfrm rot="-842120">
            <a:off x="13333720" y="7163924"/>
            <a:ext cx="1678623" cy="167862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42120">
            <a:off x="11465870" y="1768015"/>
            <a:ext cx="2184139" cy="218413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 rot="-842120">
            <a:off x="16597282" y="4145238"/>
            <a:ext cx="1324036" cy="132403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49636" y="622235"/>
            <a:ext cx="7435499" cy="106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A Genève: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47927" y="-611659"/>
            <a:ext cx="2640073" cy="10801350"/>
            <a:chOff x="0" y="0"/>
            <a:chExt cx="695328" cy="2844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5328" cy="2844800"/>
            </a:xfrm>
            <a:custGeom>
              <a:avLst/>
              <a:gdLst/>
              <a:ahLst/>
              <a:cxnLst/>
              <a:rect l="l" t="t" r="r" b="b"/>
              <a:pathLst>
                <a:path w="695328" h="2844800">
                  <a:moveTo>
                    <a:pt x="0" y="0"/>
                  </a:moveTo>
                  <a:lnTo>
                    <a:pt x="695328" y="0"/>
                  </a:lnTo>
                  <a:lnTo>
                    <a:pt x="695328" y="2844800"/>
                  </a:lnTo>
                  <a:lnTo>
                    <a:pt x="0" y="28448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95328" cy="2882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98658" y="3253243"/>
            <a:ext cx="13420199" cy="666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2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Décembre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2020: Le Conseil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d’Etat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propose un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projet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loi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pour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combattre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les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inégalités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fondées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sur le genre et les violences sexists.</a:t>
            </a:r>
          </a:p>
          <a:p>
            <a:pPr algn="just">
              <a:lnSpc>
                <a:spcPts val="402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402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2021: La commission des droits de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l’homme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du Grand Conseil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demande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une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loi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destinée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à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combattre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toutes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les discriminations.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C’est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la commission, avec le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soutien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du département de la cohesion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sociale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, qui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rédigera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la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loi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Générale sur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l’égalité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et la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lutte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contre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les discriminations.</a:t>
            </a:r>
          </a:p>
          <a:p>
            <a:pPr algn="just">
              <a:lnSpc>
                <a:spcPts val="402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402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2022: examen de deux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lois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: la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loi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générale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(LED) et la 1ère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loi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sectorielle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(LED-Genres). </a:t>
            </a:r>
          </a:p>
          <a:p>
            <a:pPr algn="just">
              <a:lnSpc>
                <a:spcPts val="402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98658" y="810089"/>
            <a:ext cx="14229127" cy="212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2020: Le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débat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s’ouvre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grâce aux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inégalités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de genre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42120">
            <a:off x="10827201" y="2409305"/>
            <a:ext cx="3481325" cy="34813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842120">
            <a:off x="16214022" y="2124745"/>
            <a:ext cx="2090555" cy="209055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76217" y="2010184"/>
            <a:ext cx="8199419" cy="106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Mars 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76217" y="3340144"/>
            <a:ext cx="7167783" cy="3805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64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La LED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demande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4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lois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sectorielles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:</a:t>
            </a:r>
          </a:p>
          <a:p>
            <a:pPr marL="571500" indent="-571500" algn="just">
              <a:lnSpc>
                <a:spcPts val="4864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Genre</a:t>
            </a:r>
          </a:p>
          <a:p>
            <a:pPr marL="571500" indent="-571500" algn="just">
              <a:lnSpc>
                <a:spcPts val="4864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Age</a:t>
            </a:r>
          </a:p>
          <a:p>
            <a:pPr marL="571500" indent="-571500" algn="just">
              <a:lnSpc>
                <a:spcPts val="4864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Origines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571500" indent="-571500" algn="just">
              <a:lnSpc>
                <a:spcPts val="4864"/>
              </a:lnSpc>
              <a:buFontTx/>
              <a:buChar char="-"/>
            </a:pPr>
            <a:r>
              <a:rPr lang="en-US" sz="6000" b="1" dirty="0" err="1">
                <a:solidFill>
                  <a:srgbClr val="000000"/>
                </a:solidFill>
                <a:latin typeface="Glacial Indifference"/>
              </a:rPr>
              <a:t>Incapacités</a:t>
            </a:r>
            <a:endParaRPr lang="en-US" sz="6000" b="1" dirty="0">
              <a:solidFill>
                <a:srgbClr val="000000"/>
              </a:solidFill>
              <a:latin typeface="Glacial Indifference"/>
            </a:endParaRPr>
          </a:p>
        </p:txBody>
      </p:sp>
      <p:grpSp>
        <p:nvGrpSpPr>
          <p:cNvPr id="11" name="Group 11"/>
          <p:cNvGrpSpPr/>
          <p:nvPr/>
        </p:nvGrpSpPr>
        <p:grpSpPr>
          <a:xfrm rot="-842120">
            <a:off x="14040990" y="4876556"/>
            <a:ext cx="5934137" cy="59341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842120">
            <a:off x="10679316" y="8991497"/>
            <a:ext cx="2090555" cy="209055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0408" y="-193940"/>
            <a:ext cx="4861445" cy="10814213"/>
            <a:chOff x="0" y="0"/>
            <a:chExt cx="6481926" cy="1441895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AutoShape 3"/>
            <p:cNvSpPr/>
            <p:nvPr/>
          </p:nvSpPr>
          <p:spPr>
            <a:xfrm>
              <a:off x="0" y="0"/>
              <a:ext cx="6481926" cy="14418951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619015" y="1531055"/>
            <a:ext cx="9034365" cy="7561072"/>
            <a:chOff x="-270083" y="-9525"/>
            <a:chExt cx="12045820" cy="10081429"/>
          </a:xfrm>
        </p:grpSpPr>
        <p:sp>
          <p:nvSpPr>
            <p:cNvPr id="5" name="TextBox 5"/>
            <p:cNvSpPr txBox="1"/>
            <p:nvPr/>
          </p:nvSpPr>
          <p:spPr>
            <a:xfrm>
              <a:off x="0" y="1506840"/>
              <a:ext cx="11775737" cy="2581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4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000000"/>
                  </a:solidFill>
                  <a:latin typeface="Glacial Indifference"/>
                </a:rPr>
                <a:t>La LEDH </a:t>
              </a:r>
              <a:r>
                <a:rPr lang="en-US" sz="3200" dirty="0" err="1">
                  <a:solidFill>
                    <a:srgbClr val="000000"/>
                  </a:solidFill>
                  <a:latin typeface="Glacial Indifference"/>
                </a:rPr>
                <a:t>est</a:t>
              </a:r>
              <a:r>
                <a:rPr lang="en-US" sz="3200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Glacial Indifference"/>
                </a:rPr>
                <a:t>traitée</a:t>
              </a:r>
              <a:r>
                <a:rPr lang="en-US" sz="3200" dirty="0">
                  <a:solidFill>
                    <a:srgbClr val="000000"/>
                  </a:solidFill>
                  <a:latin typeface="Glacial Indifference"/>
                </a:rPr>
                <a:t> par le Conseil </a:t>
              </a:r>
              <a:r>
                <a:rPr lang="en-US" sz="3200" dirty="0" err="1">
                  <a:solidFill>
                    <a:srgbClr val="000000"/>
                  </a:solidFill>
                  <a:latin typeface="Glacial Indifference"/>
                </a:rPr>
                <a:t>d’Etat</a:t>
              </a:r>
              <a:r>
                <a:rPr lang="en-US" sz="3200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Glacial Indifference"/>
                </a:rPr>
                <a:t>lors</a:t>
              </a:r>
              <a:r>
                <a:rPr lang="en-US" sz="3200" dirty="0">
                  <a:solidFill>
                    <a:srgbClr val="000000"/>
                  </a:solidFill>
                  <a:latin typeface="Glacial Indifference"/>
                </a:rPr>
                <a:t> de la 1ère séance de la legislature 2023-2028. </a:t>
              </a:r>
            </a:p>
            <a:p>
              <a:pPr marL="0" lvl="0" indent="0" algn="l">
                <a:lnSpc>
                  <a:spcPts val="3840"/>
                </a:lnSpc>
                <a:spcBef>
                  <a:spcPct val="0"/>
                </a:spcBef>
              </a:pPr>
              <a:endParaRPr lang="en-US" sz="3200" dirty="0">
                <a:solidFill>
                  <a:srgbClr val="000000"/>
                </a:solidFill>
                <a:latin typeface="Glacial Indifference"/>
              </a:endParaRPr>
            </a:p>
            <a:p>
              <a:pPr marL="0" lvl="0" indent="0" algn="l">
                <a:lnSpc>
                  <a:spcPts val="3720"/>
                </a:lnSpc>
                <a:spcBef>
                  <a:spcPct val="0"/>
                </a:spcBef>
              </a:pPr>
              <a:r>
                <a:rPr lang="en-US" sz="3100" dirty="0" err="1">
                  <a:solidFill>
                    <a:srgbClr val="000000"/>
                  </a:solidFill>
                  <a:latin typeface="Glacial Indifference Bold"/>
                </a:rPr>
                <a:t>Objectif</a:t>
              </a:r>
              <a:r>
                <a:rPr lang="en-US" sz="3100" dirty="0">
                  <a:solidFill>
                    <a:srgbClr val="000000"/>
                  </a:solidFill>
                  <a:latin typeface="Glacial Indifference Bold"/>
                </a:rPr>
                <a:t>: consultation </a:t>
              </a:r>
              <a:r>
                <a:rPr lang="en-US" sz="3100" dirty="0" err="1">
                  <a:solidFill>
                    <a:srgbClr val="000000"/>
                  </a:solidFill>
                  <a:latin typeface="Glacial Indifference Bold"/>
                </a:rPr>
                <a:t>publique</a:t>
              </a:r>
              <a:r>
                <a:rPr lang="en-US" sz="3100" dirty="0">
                  <a:solidFill>
                    <a:srgbClr val="000000"/>
                  </a:solidFill>
                  <a:latin typeface="Glacial Indifference Bold"/>
                </a:rPr>
                <a:t> </a:t>
              </a:r>
              <a:r>
                <a:rPr lang="en-US" sz="3100" dirty="0" err="1">
                  <a:solidFill>
                    <a:srgbClr val="000000"/>
                  </a:solidFill>
                  <a:latin typeface="Glacial Indifference Bold"/>
                </a:rPr>
                <a:t>en</a:t>
              </a:r>
              <a:r>
                <a:rPr lang="en-US" sz="3100" dirty="0">
                  <a:solidFill>
                    <a:srgbClr val="000000"/>
                  </a:solidFill>
                  <a:latin typeface="Glacial Indifference Bold"/>
                </a:rPr>
                <a:t> </a:t>
              </a:r>
              <a:r>
                <a:rPr lang="en-US" sz="3100" dirty="0" err="1">
                  <a:solidFill>
                    <a:srgbClr val="000000"/>
                  </a:solidFill>
                  <a:latin typeface="Glacial Indifference Bold"/>
                </a:rPr>
                <a:t>juin</a:t>
              </a:r>
              <a:r>
                <a:rPr lang="en-US" sz="3100" dirty="0">
                  <a:solidFill>
                    <a:srgbClr val="000000"/>
                  </a:solidFill>
                  <a:latin typeface="Glacial Indifference Bold"/>
                </a:rPr>
                <a:t> 2024.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70083" y="4258347"/>
              <a:ext cx="11775737" cy="5813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37" lvl="1" indent="-280669" algn="l">
                <a:lnSpc>
                  <a:spcPts val="3379"/>
                </a:lnSpc>
                <a:buFont typeface="Arial"/>
                <a:buChar char="•"/>
              </a:pP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Concertation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novembre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 2023 à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janvier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 2024 (40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organisations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, 21 séances)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Avantages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: expertise,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légitimité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 et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pression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politique</a:t>
              </a:r>
              <a:endParaRPr lang="en-US" sz="3400" dirty="0">
                <a:solidFill>
                  <a:srgbClr val="000000"/>
                </a:solidFill>
                <a:latin typeface="Glacial Indifference"/>
              </a:endParaRPr>
            </a:p>
            <a:p>
              <a:pPr algn="l">
                <a:lnSpc>
                  <a:spcPts val="3379"/>
                </a:lnSpc>
              </a:pPr>
              <a:endParaRPr lang="en-US" sz="3400" dirty="0">
                <a:solidFill>
                  <a:srgbClr val="000000"/>
                </a:solidFill>
                <a:latin typeface="Glacial Indifference"/>
              </a:endParaRPr>
            </a:p>
            <a:p>
              <a:pPr marL="561337" lvl="1" indent="-280669" algn="l">
                <a:lnSpc>
                  <a:spcPts val="3379"/>
                </a:lnSpc>
                <a:buFont typeface="Arial"/>
                <a:buChar char="•"/>
              </a:pP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Accompagnement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 par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l'Université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 de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Bâle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, prof. Markus Schefer et Caroline Hess Klein (Inclusion Handicap)</a:t>
              </a:r>
            </a:p>
            <a:p>
              <a:pPr marL="280668" lvl="1" algn="l">
                <a:lnSpc>
                  <a:spcPts val="3379"/>
                </a:lnSpc>
              </a:pPr>
              <a:endParaRPr lang="en-US" sz="3400" dirty="0">
                <a:solidFill>
                  <a:srgbClr val="000000"/>
                </a:solidFill>
                <a:latin typeface="Glacial Indifference"/>
              </a:endParaRPr>
            </a:p>
            <a:p>
              <a:pPr marL="561337" lvl="1" indent="-280669" algn="l">
                <a:lnSpc>
                  <a:spcPts val="3379"/>
                </a:lnSpc>
                <a:buFont typeface="Arial"/>
                <a:buChar char="•"/>
              </a:pP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Participation de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tous</a:t>
              </a:r>
              <a:r>
                <a:rPr lang="en-US" sz="3400" dirty="0">
                  <a:solidFill>
                    <a:srgbClr val="000000"/>
                  </a:solidFill>
                  <a:latin typeface="Glacial Indifference"/>
                </a:rPr>
                <a:t> les </a:t>
              </a:r>
              <a:r>
                <a:rPr lang="en-US" sz="3400" dirty="0" err="1">
                  <a:solidFill>
                    <a:srgbClr val="000000"/>
                  </a:solidFill>
                  <a:latin typeface="Glacial Indifference"/>
                </a:rPr>
                <a:t>départements</a:t>
              </a:r>
              <a:endParaRPr lang="en-US" sz="3400" dirty="0">
                <a:solidFill>
                  <a:srgbClr val="000000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775737" cy="1139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720"/>
                </a:lnSpc>
              </a:pPr>
              <a:r>
                <a:rPr lang="en-US" sz="5600">
                  <a:solidFill>
                    <a:srgbClr val="000000"/>
                  </a:solidFill>
                  <a:latin typeface="Glacial Indifference Bold"/>
                </a:rPr>
                <a:t>"Rien sur nous sans nous"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91384-31B7-4A80-B56C-4FECC5EC3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17A06E6-F986-255B-8675-0A96614AE224}"/>
              </a:ext>
            </a:extLst>
          </p:cNvPr>
          <p:cNvGrpSpPr/>
          <p:nvPr/>
        </p:nvGrpSpPr>
        <p:grpSpPr>
          <a:xfrm rot="-842120">
            <a:off x="360484" y="735821"/>
            <a:ext cx="3390134" cy="3390134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CECA79F-F97A-65E2-28AA-FA36BB49580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7FDB0A9-D417-26E5-48CF-18CBED24183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211B6DD3-B3CF-309A-3602-0810FB12C5CF}"/>
              </a:ext>
            </a:extLst>
          </p:cNvPr>
          <p:cNvSpPr txBox="1"/>
          <p:nvPr/>
        </p:nvSpPr>
        <p:spPr>
          <a:xfrm>
            <a:off x="1388158" y="1796931"/>
            <a:ext cx="8060642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51"/>
              </a:lnSpc>
            </a:pPr>
            <a:r>
              <a:rPr lang="en-US" sz="6525" dirty="0">
                <a:solidFill>
                  <a:srgbClr val="000000"/>
                </a:solidFill>
                <a:latin typeface="Glacial Indifference Bold"/>
              </a:rPr>
              <a:t>Mission de </a:t>
            </a:r>
            <a:r>
              <a:rPr lang="en-US" sz="6525" dirty="0" err="1">
                <a:solidFill>
                  <a:srgbClr val="000000"/>
                </a:solidFill>
                <a:latin typeface="Glacial Indifference Bold"/>
              </a:rPr>
              <a:t>départ</a:t>
            </a:r>
            <a:endParaRPr lang="en-US" sz="6525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36CFA44-1AC4-5D95-5EAD-BB382909CFF6}"/>
              </a:ext>
            </a:extLst>
          </p:cNvPr>
          <p:cNvSpPr txBox="1"/>
          <p:nvPr/>
        </p:nvSpPr>
        <p:spPr>
          <a:xfrm>
            <a:off x="2337744" y="2619513"/>
            <a:ext cx="14222112" cy="6812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604526" lvl="1" indent="-302263">
              <a:lnSpc>
                <a:spcPts val="3920"/>
              </a:lnSpc>
              <a:buFont typeface="Arial"/>
              <a:buChar char="•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Outil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 mise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oeuvre CDPH,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impliquant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:</a:t>
            </a:r>
          </a:p>
          <a:p>
            <a:pPr>
              <a:lnSpc>
                <a:spcPts val="392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>
              <a:lnSpc>
                <a:spcPts val="4180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Des plans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d’actions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cantonaux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et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communaux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>
              <a:lnSpc>
                <a:spcPts val="4180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Désignation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d’un service chargé de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l’application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>
              <a:lnSpc>
                <a:spcPts val="4180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Définition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calendriers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 mise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oeuvre</a:t>
            </a:r>
          </a:p>
          <a:p>
            <a:pPr marL="981711" lvl="1" indent="-571500">
              <a:lnSpc>
                <a:spcPts val="4180"/>
              </a:lnSpc>
              <a:buFontTx/>
              <a:buChar char="-"/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Mise à jour legislative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systématique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981711" lvl="1" indent="-571500">
              <a:lnSpc>
                <a:spcPts val="4180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Renforcement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 la participation</a:t>
            </a:r>
          </a:p>
          <a:p>
            <a:pPr marL="981711" lvl="1" indent="-571500">
              <a:lnSpc>
                <a:spcPts val="4180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Outils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 communication inclusive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précisés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410211" lvl="1">
              <a:lnSpc>
                <a:spcPts val="4180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410211" lvl="1">
              <a:lnSpc>
                <a:spcPts val="4180"/>
              </a:lnSpc>
            </a:pPr>
            <a:r>
              <a:rPr lang="en-US" sz="3800" b="1" dirty="0">
                <a:solidFill>
                  <a:srgbClr val="00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-&gt;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b="1" dirty="0">
                <a:solidFill>
                  <a:srgbClr val="000000"/>
                </a:solidFill>
                <a:latin typeface="Glacial Indifference"/>
              </a:rPr>
              <a:t>La LEDH doit nous </a:t>
            </a:r>
            <a:r>
              <a:rPr lang="en-US" sz="3800" b="1" dirty="0" err="1">
                <a:solidFill>
                  <a:srgbClr val="000000"/>
                </a:solidFill>
                <a:latin typeface="Glacial Indifference"/>
              </a:rPr>
              <a:t>permettre</a:t>
            </a:r>
            <a:r>
              <a:rPr lang="en-US" sz="3800" b="1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800" b="1" dirty="0" err="1">
                <a:solidFill>
                  <a:srgbClr val="000000"/>
                </a:solidFill>
                <a:latin typeface="Glacial Indifference"/>
              </a:rPr>
              <a:t>tenir</a:t>
            </a:r>
            <a:r>
              <a:rPr lang="en-US" sz="3800" b="1" dirty="0">
                <a:solidFill>
                  <a:srgbClr val="000000"/>
                </a:solidFill>
                <a:latin typeface="Glacial Indifference"/>
              </a:rPr>
              <a:t> les </a:t>
            </a:r>
            <a:r>
              <a:rPr lang="en-US" sz="3800" b="1" dirty="0" err="1">
                <a:solidFill>
                  <a:srgbClr val="000000"/>
                </a:solidFill>
                <a:latin typeface="Glacial Indifference"/>
              </a:rPr>
              <a:t>promesses</a:t>
            </a:r>
            <a:r>
              <a:rPr lang="en-US" sz="3800" b="1" dirty="0">
                <a:solidFill>
                  <a:srgbClr val="000000"/>
                </a:solidFill>
                <a:latin typeface="Glacial Indifference"/>
              </a:rPr>
              <a:t> de la CDPH et de </a:t>
            </a:r>
            <a:r>
              <a:rPr lang="en-US" sz="3800" b="1" dirty="0" err="1">
                <a:solidFill>
                  <a:srgbClr val="000000"/>
                </a:solidFill>
                <a:latin typeface="Glacial Indifference"/>
              </a:rPr>
              <a:t>notre</a:t>
            </a:r>
            <a:r>
              <a:rPr lang="en-US" sz="3800" b="1" dirty="0">
                <a:solidFill>
                  <a:srgbClr val="000000"/>
                </a:solidFill>
                <a:latin typeface="Glacial Indifference"/>
              </a:rPr>
              <a:t> constitution.</a:t>
            </a: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00D33F0-6B71-C977-5A4E-874308A96D9C}"/>
              </a:ext>
            </a:extLst>
          </p:cNvPr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46"/>
              </a:lnSpc>
              <a:spcBef>
                <a:spcPct val="0"/>
              </a:spcBef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5776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1976217" y="2625658"/>
            <a:ext cx="0" cy="621501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CH"/>
          </a:p>
        </p:txBody>
      </p:sp>
      <p:sp>
        <p:nvSpPr>
          <p:cNvPr id="3" name="TextBox 3"/>
          <p:cNvSpPr txBox="1"/>
          <p:nvPr/>
        </p:nvSpPr>
        <p:spPr>
          <a:xfrm>
            <a:off x="800100" y="9092127"/>
            <a:ext cx="1176117" cy="68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6"/>
              </a:lnSpc>
            </a:pP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7</a:t>
            </a:r>
          </a:p>
        </p:txBody>
      </p:sp>
      <p:grpSp>
        <p:nvGrpSpPr>
          <p:cNvPr id="4" name="Group 4"/>
          <p:cNvGrpSpPr/>
          <p:nvPr/>
        </p:nvGrpSpPr>
        <p:grpSpPr>
          <a:xfrm rot="-842120">
            <a:off x="16695917" y="7615922"/>
            <a:ext cx="2411411" cy="241141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842120">
            <a:off x="14720484" y="-550231"/>
            <a:ext cx="2031391" cy="203139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81052" y="5294645"/>
            <a:ext cx="1258274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Avril 2024</a:t>
            </a:r>
          </a:p>
          <a:p>
            <a:pPr>
              <a:lnSpc>
                <a:spcPts val="440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Consultation interne des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départements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marL="571500" indent="-571500">
              <a:lnSpc>
                <a:spcPts val="4408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Combattre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les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préjugés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dans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l'administration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et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négocier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81052" y="7726263"/>
            <a:ext cx="12582748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Mai à </a:t>
            </a: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juin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2024</a:t>
            </a:r>
          </a:p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Finalisation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l’avant-projet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40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-  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Combattre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les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préjugés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dans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l'administration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et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négocier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  <a:p>
            <a:pPr algn="l">
              <a:lnSpc>
                <a:spcPts val="4408"/>
              </a:lnSpc>
            </a:pP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  <p:grpSp>
        <p:nvGrpSpPr>
          <p:cNvPr id="13" name="Group 13"/>
          <p:cNvGrpSpPr/>
          <p:nvPr/>
        </p:nvGrpSpPr>
        <p:grpSpPr>
          <a:xfrm rot="-842120">
            <a:off x="14894619" y="4247694"/>
            <a:ext cx="2512516" cy="251251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842120">
            <a:off x="1788730" y="3072708"/>
            <a:ext cx="374972" cy="37497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842120">
            <a:off x="1788730" y="5324992"/>
            <a:ext cx="374972" cy="37497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842120">
            <a:off x="1788730" y="7756610"/>
            <a:ext cx="374972" cy="37497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976217" y="484514"/>
            <a:ext cx="11416443" cy="182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7"/>
              </a:lnSpc>
            </a:pPr>
            <a:r>
              <a:rPr lang="en-US" sz="6170">
                <a:solidFill>
                  <a:srgbClr val="000000"/>
                </a:solidFill>
                <a:latin typeface="Glacial Indifference Bold"/>
              </a:rPr>
              <a:t>Etapes clés de la l’élaboration</a:t>
            </a:r>
          </a:p>
          <a:p>
            <a:pPr algn="l">
              <a:lnSpc>
                <a:spcPts val="7157"/>
              </a:lnSpc>
            </a:pPr>
            <a:r>
              <a:rPr lang="en-US" sz="6170">
                <a:solidFill>
                  <a:srgbClr val="000000"/>
                </a:solidFill>
                <a:latin typeface="Glacial Indifference Bold"/>
              </a:rPr>
              <a:t>de l’avant-projet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81051" y="3042361"/>
            <a:ext cx="13192349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Octobre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2023 – </a:t>
            </a:r>
            <a:r>
              <a:rPr lang="en-US" sz="3800" dirty="0" err="1">
                <a:solidFill>
                  <a:srgbClr val="000000"/>
                </a:solidFill>
                <a:latin typeface="Glacial Indifference Bold"/>
              </a:rPr>
              <a:t>janvier</a:t>
            </a:r>
            <a:r>
              <a:rPr lang="en-US" sz="3800" dirty="0">
                <a:solidFill>
                  <a:srgbClr val="000000"/>
                </a:solidFill>
                <a:latin typeface="Glacial Indifference Bold"/>
              </a:rPr>
              <a:t> 2024</a:t>
            </a:r>
          </a:p>
          <a:p>
            <a:pPr algn="l">
              <a:lnSpc>
                <a:spcPts val="4408"/>
              </a:lnSpc>
            </a:pP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Concertation</a:t>
            </a:r>
          </a:p>
          <a:p>
            <a:pPr marL="571500" indent="-571500" algn="l">
              <a:lnSpc>
                <a:spcPts val="4408"/>
              </a:lnSpc>
              <a:buFontTx/>
              <a:buChar char="-"/>
            </a:pP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Combattre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les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préjugés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dans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l'administration</a:t>
            </a:r>
            <a:r>
              <a:rPr lang="en-US" sz="3800" dirty="0">
                <a:solidFill>
                  <a:srgbClr val="000000"/>
                </a:solidFill>
                <a:latin typeface="Glacial Indifference"/>
              </a:rPr>
              <a:t> et </a:t>
            </a:r>
            <a:r>
              <a:rPr lang="en-US" sz="3800" dirty="0" err="1">
                <a:solidFill>
                  <a:srgbClr val="000000"/>
                </a:solidFill>
                <a:latin typeface="Glacial Indifference"/>
              </a:rPr>
              <a:t>négocier</a:t>
            </a:r>
            <a:endParaRPr lang="en-US" sz="3800" dirty="0">
              <a:solidFill>
                <a:srgbClr val="000000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87140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845</Words>
  <Application>Microsoft Office PowerPoint</Application>
  <PresentationFormat>Personnalisé</PresentationFormat>
  <Paragraphs>146</Paragraphs>
  <Slides>15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Glacial Indifference</vt:lpstr>
      <vt:lpstr>Aptos</vt:lpstr>
      <vt:lpstr>ADLaM Display</vt:lpstr>
      <vt:lpstr>Arial</vt:lpstr>
      <vt:lpstr>Calibri</vt:lpstr>
      <vt:lpstr>Open Sans Bold</vt:lpstr>
      <vt:lpstr>Open Sans</vt:lpstr>
      <vt:lpstr>Glacial Indifference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Consultation publique sur l’avant-projet de la LED-H</dc:title>
  <dc:creator>Favre Bernard (DCS)</dc:creator>
  <cp:lastModifiedBy>Favre Bernard</cp:lastModifiedBy>
  <cp:revision>8</cp:revision>
  <dcterms:created xsi:type="dcterms:W3CDTF">2006-08-16T00:00:00Z</dcterms:created>
  <dcterms:modified xsi:type="dcterms:W3CDTF">2026-06-11T09:53:51Z</dcterms:modified>
  <dc:identifier>DAGHznkXv7w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