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1065" r:id="rId18"/>
    <p:sldId id="272" r:id="rId19"/>
    <p:sldId id="1067" r:id="rId20"/>
    <p:sldId id="275" r:id="rId21"/>
    <p:sldId id="277" r:id="rId22"/>
    <p:sldId id="276" r:id="rId23"/>
    <p:sldId id="279" r:id="rId24"/>
    <p:sldId id="278" r:id="rId25"/>
    <p:sldId id="280" r:id="rId26"/>
    <p:sldId id="281" r:id="rId27"/>
    <p:sldId id="284" r:id="rId28"/>
    <p:sldId id="282" r:id="rId29"/>
    <p:sldId id="283" r:id="rId30"/>
    <p:sldId id="285" r:id="rId31"/>
    <p:sldId id="286" r:id="rId32"/>
    <p:sldId id="1068" r:id="rId3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16469"/>
    <a:srgbClr val="CCCC00"/>
    <a:srgbClr val="00444C"/>
    <a:srgbClr val="FFFFFF"/>
    <a:srgbClr val="BED405"/>
    <a:srgbClr val="99CC00"/>
    <a:srgbClr val="C2D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576C03-B9D7-4E52-B752-3555178EAD4E}" v="9" dt="2026-06-10T09:02:04.0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0" autoAdjust="0"/>
    <p:restoredTop sz="97172" autoAdjust="0"/>
  </p:normalViewPr>
  <p:slideViewPr>
    <p:cSldViewPr snapToGrid="0" snapToObjects="1">
      <p:cViewPr varScale="1">
        <p:scale>
          <a:sx n="138" d="100"/>
          <a:sy n="138" d="100"/>
        </p:scale>
        <p:origin x="1002" y="120"/>
      </p:cViewPr>
      <p:guideLst/>
    </p:cSldViewPr>
  </p:slideViewPr>
  <p:outlineViewPr>
    <p:cViewPr>
      <p:scale>
        <a:sx n="33" d="100"/>
        <a:sy n="33" d="100"/>
      </p:scale>
      <p:origin x="0" y="-1922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rginie Raemy" userId="bfb643c4-176b-4f51-95a0-0711bcb13cf4" providerId="ADAL" clId="{A3E6C47D-89F9-42C5-83A0-23AABC0F4233}"/>
    <pc:docChg chg="undo custSel modSld">
      <pc:chgData name="Virginie Raemy" userId="bfb643c4-176b-4f51-95a0-0711bcb13cf4" providerId="ADAL" clId="{A3E6C47D-89F9-42C5-83A0-23AABC0F4233}" dt="2026-06-10T09:23:21.250" v="602" actId="20577"/>
      <pc:docMkLst>
        <pc:docMk/>
      </pc:docMkLst>
      <pc:sldChg chg="modSp mod">
        <pc:chgData name="Virginie Raemy" userId="bfb643c4-176b-4f51-95a0-0711bcb13cf4" providerId="ADAL" clId="{A3E6C47D-89F9-42C5-83A0-23AABC0F4233}" dt="2026-06-10T08:02:57.739" v="26" actId="14100"/>
        <pc:sldMkLst>
          <pc:docMk/>
          <pc:sldMk cId="3974420029" sldId="256"/>
        </pc:sldMkLst>
        <pc:spChg chg="mod">
          <ac:chgData name="Virginie Raemy" userId="bfb643c4-176b-4f51-95a0-0711bcb13cf4" providerId="ADAL" clId="{A3E6C47D-89F9-42C5-83A0-23AABC0F4233}" dt="2026-06-10T08:02:57.739" v="26" actId="14100"/>
          <ac:spMkLst>
            <pc:docMk/>
            <pc:sldMk cId="3974420029" sldId="256"/>
            <ac:spMk id="2" creationId="{00000000-0000-0000-0000-000000000000}"/>
          </ac:spMkLst>
        </pc:spChg>
      </pc:sldChg>
      <pc:sldChg chg="modSp mod">
        <pc:chgData name="Virginie Raemy" userId="bfb643c4-176b-4f51-95a0-0711bcb13cf4" providerId="ADAL" clId="{A3E6C47D-89F9-42C5-83A0-23AABC0F4233}" dt="2026-06-10T08:03:16.123" v="27" actId="20577"/>
        <pc:sldMkLst>
          <pc:docMk/>
          <pc:sldMk cId="1940055676" sldId="257"/>
        </pc:sldMkLst>
        <pc:spChg chg="mod">
          <ac:chgData name="Virginie Raemy" userId="bfb643c4-176b-4f51-95a0-0711bcb13cf4" providerId="ADAL" clId="{A3E6C47D-89F9-42C5-83A0-23AABC0F4233}" dt="2026-06-10T08:03:16.123" v="27" actId="20577"/>
          <ac:spMkLst>
            <pc:docMk/>
            <pc:sldMk cId="1940055676" sldId="257"/>
            <ac:spMk id="6" creationId="{27DD9058-A184-0EFE-8970-80D803414327}"/>
          </ac:spMkLst>
        </pc:spChg>
      </pc:sldChg>
      <pc:sldChg chg="modSp mod">
        <pc:chgData name="Virginie Raemy" userId="bfb643c4-176b-4f51-95a0-0711bcb13cf4" providerId="ADAL" clId="{A3E6C47D-89F9-42C5-83A0-23AABC0F4233}" dt="2026-06-10T08:04:06.062" v="51" actId="20577"/>
        <pc:sldMkLst>
          <pc:docMk/>
          <pc:sldMk cId="1900727116" sldId="258"/>
        </pc:sldMkLst>
        <pc:spChg chg="mod">
          <ac:chgData name="Virginie Raemy" userId="bfb643c4-176b-4f51-95a0-0711bcb13cf4" providerId="ADAL" clId="{A3E6C47D-89F9-42C5-83A0-23AABC0F4233}" dt="2026-06-10T08:04:06.062" v="51" actId="20577"/>
          <ac:spMkLst>
            <pc:docMk/>
            <pc:sldMk cId="1900727116" sldId="258"/>
            <ac:spMk id="3" creationId="{4F8CC6C9-5553-67E9-C32B-AB9A5CEB62F3}"/>
          </ac:spMkLst>
        </pc:spChg>
      </pc:sldChg>
      <pc:sldChg chg="modSp mod">
        <pc:chgData name="Virginie Raemy" userId="bfb643c4-176b-4f51-95a0-0711bcb13cf4" providerId="ADAL" clId="{A3E6C47D-89F9-42C5-83A0-23AABC0F4233}" dt="2026-06-10T08:23:46.216" v="164" actId="20577"/>
        <pc:sldMkLst>
          <pc:docMk/>
          <pc:sldMk cId="3244198647" sldId="259"/>
        </pc:sldMkLst>
        <pc:spChg chg="mod">
          <ac:chgData name="Virginie Raemy" userId="bfb643c4-176b-4f51-95a0-0711bcb13cf4" providerId="ADAL" clId="{A3E6C47D-89F9-42C5-83A0-23AABC0F4233}" dt="2026-06-10T08:23:46.216" v="164" actId="20577"/>
          <ac:spMkLst>
            <pc:docMk/>
            <pc:sldMk cId="3244198647" sldId="259"/>
            <ac:spMk id="6" creationId="{48BD6FF9-6A27-4AF6-1239-5261769F57C2}"/>
          </ac:spMkLst>
        </pc:spChg>
      </pc:sldChg>
      <pc:sldChg chg="modSp mod">
        <pc:chgData name="Virginie Raemy" userId="bfb643c4-176b-4f51-95a0-0711bcb13cf4" providerId="ADAL" clId="{A3E6C47D-89F9-42C5-83A0-23AABC0F4233}" dt="2026-06-10T08:31:33.548" v="213" actId="20577"/>
        <pc:sldMkLst>
          <pc:docMk/>
          <pc:sldMk cId="891567159" sldId="260"/>
        </pc:sldMkLst>
        <pc:spChg chg="mod">
          <ac:chgData name="Virginie Raemy" userId="bfb643c4-176b-4f51-95a0-0711bcb13cf4" providerId="ADAL" clId="{A3E6C47D-89F9-42C5-83A0-23AABC0F4233}" dt="2026-06-10T08:31:33.548" v="213" actId="20577"/>
          <ac:spMkLst>
            <pc:docMk/>
            <pc:sldMk cId="891567159" sldId="260"/>
            <ac:spMk id="6" creationId="{99EC40F9-4400-DB40-B25F-B9711DF5DFE3}"/>
          </ac:spMkLst>
        </pc:spChg>
      </pc:sldChg>
      <pc:sldChg chg="modSp mod">
        <pc:chgData name="Virginie Raemy" userId="bfb643c4-176b-4f51-95a0-0711bcb13cf4" providerId="ADAL" clId="{A3E6C47D-89F9-42C5-83A0-23AABC0F4233}" dt="2026-06-10T08:12:26.912" v="84" actId="20577"/>
        <pc:sldMkLst>
          <pc:docMk/>
          <pc:sldMk cId="2080910022" sldId="261"/>
        </pc:sldMkLst>
        <pc:spChg chg="mod">
          <ac:chgData name="Virginie Raemy" userId="bfb643c4-176b-4f51-95a0-0711bcb13cf4" providerId="ADAL" clId="{A3E6C47D-89F9-42C5-83A0-23AABC0F4233}" dt="2026-06-10T08:12:26.912" v="84" actId="20577"/>
          <ac:spMkLst>
            <pc:docMk/>
            <pc:sldMk cId="2080910022" sldId="261"/>
            <ac:spMk id="3" creationId="{CE6A8CBD-77EC-FDAA-6B79-E5B40FFB3B4B}"/>
          </ac:spMkLst>
        </pc:spChg>
      </pc:sldChg>
      <pc:sldChg chg="modSp mod">
        <pc:chgData name="Virginie Raemy" userId="bfb643c4-176b-4f51-95a0-0711bcb13cf4" providerId="ADAL" clId="{A3E6C47D-89F9-42C5-83A0-23AABC0F4233}" dt="2026-06-10T08:32:00.283" v="214" actId="20577"/>
        <pc:sldMkLst>
          <pc:docMk/>
          <pc:sldMk cId="1737495977" sldId="262"/>
        </pc:sldMkLst>
        <pc:spChg chg="mod">
          <ac:chgData name="Virginie Raemy" userId="bfb643c4-176b-4f51-95a0-0711bcb13cf4" providerId="ADAL" clId="{A3E6C47D-89F9-42C5-83A0-23AABC0F4233}" dt="2026-06-10T08:32:00.283" v="214" actId="20577"/>
          <ac:spMkLst>
            <pc:docMk/>
            <pc:sldMk cId="1737495977" sldId="262"/>
            <ac:spMk id="6" creationId="{DADB5F89-548C-5B15-18EB-207C7577CB1B}"/>
          </ac:spMkLst>
        </pc:spChg>
      </pc:sldChg>
      <pc:sldChg chg="modSp mod">
        <pc:chgData name="Virginie Raemy" userId="bfb643c4-176b-4f51-95a0-0711bcb13cf4" providerId="ADAL" clId="{A3E6C47D-89F9-42C5-83A0-23AABC0F4233}" dt="2026-06-10T08:35:33.495" v="216" actId="20577"/>
        <pc:sldMkLst>
          <pc:docMk/>
          <pc:sldMk cId="4279176542" sldId="263"/>
        </pc:sldMkLst>
        <pc:spChg chg="mod">
          <ac:chgData name="Virginie Raemy" userId="bfb643c4-176b-4f51-95a0-0711bcb13cf4" providerId="ADAL" clId="{A3E6C47D-89F9-42C5-83A0-23AABC0F4233}" dt="2026-06-10T08:35:33.495" v="216" actId="20577"/>
          <ac:spMkLst>
            <pc:docMk/>
            <pc:sldMk cId="4279176542" sldId="263"/>
            <ac:spMk id="3" creationId="{14904FA6-5029-A596-B2FD-25E9E88B44D6}"/>
          </ac:spMkLst>
        </pc:spChg>
      </pc:sldChg>
      <pc:sldChg chg="modSp mod">
        <pc:chgData name="Virginie Raemy" userId="bfb643c4-176b-4f51-95a0-0711bcb13cf4" providerId="ADAL" clId="{A3E6C47D-89F9-42C5-83A0-23AABC0F4233}" dt="2026-06-10T08:55:23.427" v="234" actId="20577"/>
        <pc:sldMkLst>
          <pc:docMk/>
          <pc:sldMk cId="3952348086" sldId="266"/>
        </pc:sldMkLst>
        <pc:spChg chg="mod">
          <ac:chgData name="Virginie Raemy" userId="bfb643c4-176b-4f51-95a0-0711bcb13cf4" providerId="ADAL" clId="{A3E6C47D-89F9-42C5-83A0-23AABC0F4233}" dt="2026-06-10T08:53:10.257" v="233" actId="20577"/>
          <ac:spMkLst>
            <pc:docMk/>
            <pc:sldMk cId="3952348086" sldId="266"/>
            <ac:spMk id="2" creationId="{5A085E84-FFEE-DF39-3013-115450465306}"/>
          </ac:spMkLst>
        </pc:spChg>
        <pc:spChg chg="mod">
          <ac:chgData name="Virginie Raemy" userId="bfb643c4-176b-4f51-95a0-0711bcb13cf4" providerId="ADAL" clId="{A3E6C47D-89F9-42C5-83A0-23AABC0F4233}" dt="2026-06-10T08:55:23.427" v="234" actId="20577"/>
          <ac:spMkLst>
            <pc:docMk/>
            <pc:sldMk cId="3952348086" sldId="266"/>
            <ac:spMk id="3" creationId="{CDB13547-1BEA-64D8-597D-6471C1679719}"/>
          </ac:spMkLst>
        </pc:spChg>
      </pc:sldChg>
      <pc:sldChg chg="modSp mod">
        <pc:chgData name="Virginie Raemy" userId="bfb643c4-176b-4f51-95a0-0711bcb13cf4" providerId="ADAL" clId="{A3E6C47D-89F9-42C5-83A0-23AABC0F4233}" dt="2026-06-10T09:23:21.250" v="602" actId="20577"/>
        <pc:sldMkLst>
          <pc:docMk/>
          <pc:sldMk cId="2049817319" sldId="268"/>
        </pc:sldMkLst>
        <pc:spChg chg="mod">
          <ac:chgData name="Virginie Raemy" userId="bfb643c4-176b-4f51-95a0-0711bcb13cf4" providerId="ADAL" clId="{A3E6C47D-89F9-42C5-83A0-23AABC0F4233}" dt="2026-06-10T09:23:21.250" v="602" actId="20577"/>
          <ac:spMkLst>
            <pc:docMk/>
            <pc:sldMk cId="2049817319" sldId="268"/>
            <ac:spMk id="3" creationId="{1C9C209A-CB54-1D67-E053-4D30E7291B41}"/>
          </ac:spMkLst>
        </pc:spChg>
      </pc:sldChg>
      <pc:sldChg chg="modSp mod">
        <pc:chgData name="Virginie Raemy" userId="bfb643c4-176b-4f51-95a0-0711bcb13cf4" providerId="ADAL" clId="{A3E6C47D-89F9-42C5-83A0-23AABC0F4233}" dt="2026-06-10T09:00:17.005" v="319" actId="20577"/>
        <pc:sldMkLst>
          <pc:docMk/>
          <pc:sldMk cId="1692650984" sldId="270"/>
        </pc:sldMkLst>
        <pc:spChg chg="mod">
          <ac:chgData name="Virginie Raemy" userId="bfb643c4-176b-4f51-95a0-0711bcb13cf4" providerId="ADAL" clId="{A3E6C47D-89F9-42C5-83A0-23AABC0F4233}" dt="2026-06-10T09:00:17.005" v="319" actId="20577"/>
          <ac:spMkLst>
            <pc:docMk/>
            <pc:sldMk cId="1692650984" sldId="270"/>
            <ac:spMk id="8" creationId="{D4C6EABF-1A51-B273-3DD6-5744A8A8377B}"/>
          </ac:spMkLst>
        </pc:spChg>
        <pc:spChg chg="mod">
          <ac:chgData name="Virginie Raemy" userId="bfb643c4-176b-4f51-95a0-0711bcb13cf4" providerId="ADAL" clId="{A3E6C47D-89F9-42C5-83A0-23AABC0F4233}" dt="2026-06-10T09:00:03.542" v="314" actId="1076"/>
          <ac:spMkLst>
            <pc:docMk/>
            <pc:sldMk cId="1692650984" sldId="270"/>
            <ac:spMk id="9" creationId="{D22DF85D-E2E1-2967-9BFA-AF4BDF607120}"/>
          </ac:spMkLst>
        </pc:spChg>
        <pc:spChg chg="mod">
          <ac:chgData name="Virginie Raemy" userId="bfb643c4-176b-4f51-95a0-0711bcb13cf4" providerId="ADAL" clId="{A3E6C47D-89F9-42C5-83A0-23AABC0F4233}" dt="2026-06-10T08:59:46.598" v="309" actId="255"/>
          <ac:spMkLst>
            <pc:docMk/>
            <pc:sldMk cId="1692650984" sldId="270"/>
            <ac:spMk id="10" creationId="{28EB541C-5730-05AC-CE64-5DA53741CF0F}"/>
          </ac:spMkLst>
        </pc:spChg>
        <pc:spChg chg="mod">
          <ac:chgData name="Virginie Raemy" userId="bfb643c4-176b-4f51-95a0-0711bcb13cf4" providerId="ADAL" clId="{A3E6C47D-89F9-42C5-83A0-23AABC0F4233}" dt="2026-06-10T08:59:31.769" v="279" actId="1076"/>
          <ac:spMkLst>
            <pc:docMk/>
            <pc:sldMk cId="1692650984" sldId="270"/>
            <ac:spMk id="11" creationId="{62277BD9-4C2D-2704-4F30-402E152755BB}"/>
          </ac:spMkLst>
        </pc:spChg>
      </pc:sldChg>
      <pc:sldChg chg="modSp mod">
        <pc:chgData name="Virginie Raemy" userId="bfb643c4-176b-4f51-95a0-0711bcb13cf4" providerId="ADAL" clId="{A3E6C47D-89F9-42C5-83A0-23AABC0F4233}" dt="2026-06-10T09:23:07.737" v="574" actId="20577"/>
        <pc:sldMkLst>
          <pc:docMk/>
          <pc:sldMk cId="1994127114" sldId="271"/>
        </pc:sldMkLst>
        <pc:spChg chg="mod">
          <ac:chgData name="Virginie Raemy" userId="bfb643c4-176b-4f51-95a0-0711bcb13cf4" providerId="ADAL" clId="{A3E6C47D-89F9-42C5-83A0-23AABC0F4233}" dt="2026-06-10T09:01:32.649" v="343" actId="20577"/>
          <ac:spMkLst>
            <pc:docMk/>
            <pc:sldMk cId="1994127114" sldId="271"/>
            <ac:spMk id="7" creationId="{A4D8A22E-BD52-740B-9FE4-3DF63CDFF260}"/>
          </ac:spMkLst>
        </pc:spChg>
        <pc:spChg chg="mod">
          <ac:chgData name="Virginie Raemy" userId="bfb643c4-176b-4f51-95a0-0711bcb13cf4" providerId="ADAL" clId="{A3E6C47D-89F9-42C5-83A0-23AABC0F4233}" dt="2026-06-10T09:01:38.210" v="347" actId="20577"/>
          <ac:spMkLst>
            <pc:docMk/>
            <pc:sldMk cId="1994127114" sldId="271"/>
            <ac:spMk id="8" creationId="{FC5FCEC9-F238-CEF6-FFCC-BDA5FA2066CC}"/>
          </ac:spMkLst>
        </pc:spChg>
        <pc:spChg chg="mod">
          <ac:chgData name="Virginie Raemy" userId="bfb643c4-176b-4f51-95a0-0711bcb13cf4" providerId="ADAL" clId="{A3E6C47D-89F9-42C5-83A0-23AABC0F4233}" dt="2026-06-10T09:23:07.737" v="574" actId="20577"/>
          <ac:spMkLst>
            <pc:docMk/>
            <pc:sldMk cId="1994127114" sldId="271"/>
            <ac:spMk id="9" creationId="{9A21AFFF-3BE3-F99A-D679-92DF1C1CD082}"/>
          </ac:spMkLst>
        </pc:spChg>
      </pc:sldChg>
      <pc:sldChg chg="modSp mod">
        <pc:chgData name="Virginie Raemy" userId="bfb643c4-176b-4f51-95a0-0711bcb13cf4" providerId="ADAL" clId="{A3E6C47D-89F9-42C5-83A0-23AABC0F4233}" dt="2026-06-10T09:03:59.862" v="352" actId="20577"/>
        <pc:sldMkLst>
          <pc:docMk/>
          <pc:sldMk cId="1705971806" sldId="275"/>
        </pc:sldMkLst>
        <pc:spChg chg="mod">
          <ac:chgData name="Virginie Raemy" userId="bfb643c4-176b-4f51-95a0-0711bcb13cf4" providerId="ADAL" clId="{A3E6C47D-89F9-42C5-83A0-23AABC0F4233}" dt="2026-06-10T09:03:26.239" v="350" actId="20577"/>
          <ac:spMkLst>
            <pc:docMk/>
            <pc:sldMk cId="1705971806" sldId="275"/>
            <ac:spMk id="7" creationId="{EC7A443E-A0FF-1415-D010-BE464C71B110}"/>
          </ac:spMkLst>
        </pc:spChg>
        <pc:spChg chg="mod">
          <ac:chgData name="Virginie Raemy" userId="bfb643c4-176b-4f51-95a0-0711bcb13cf4" providerId="ADAL" clId="{A3E6C47D-89F9-42C5-83A0-23AABC0F4233}" dt="2026-06-10T09:03:59.862" v="352" actId="20577"/>
          <ac:spMkLst>
            <pc:docMk/>
            <pc:sldMk cId="1705971806" sldId="275"/>
            <ac:spMk id="8" creationId="{3F477DC2-1500-9050-009E-DEA733DB7948}"/>
          </ac:spMkLst>
        </pc:spChg>
      </pc:sldChg>
      <pc:sldChg chg="modSp mod">
        <pc:chgData name="Virginie Raemy" userId="bfb643c4-176b-4f51-95a0-0711bcb13cf4" providerId="ADAL" clId="{A3E6C47D-89F9-42C5-83A0-23AABC0F4233}" dt="2026-06-10T09:11:35.336" v="412" actId="20577"/>
        <pc:sldMkLst>
          <pc:docMk/>
          <pc:sldMk cId="4139872296" sldId="276"/>
        </pc:sldMkLst>
        <pc:spChg chg="mod">
          <ac:chgData name="Virginie Raemy" userId="bfb643c4-176b-4f51-95a0-0711bcb13cf4" providerId="ADAL" clId="{A3E6C47D-89F9-42C5-83A0-23AABC0F4233}" dt="2026-06-10T09:11:35.336" v="412" actId="20577"/>
          <ac:spMkLst>
            <pc:docMk/>
            <pc:sldMk cId="4139872296" sldId="276"/>
            <ac:spMk id="3" creationId="{7763282A-A58E-E04C-CDC6-0C05FCDC0F05}"/>
          </ac:spMkLst>
        </pc:spChg>
      </pc:sldChg>
      <pc:sldChg chg="modSp mod">
        <pc:chgData name="Virginie Raemy" userId="bfb643c4-176b-4f51-95a0-0711bcb13cf4" providerId="ADAL" clId="{A3E6C47D-89F9-42C5-83A0-23AABC0F4233}" dt="2026-06-10T09:04:36.230" v="360" actId="20577"/>
        <pc:sldMkLst>
          <pc:docMk/>
          <pc:sldMk cId="3106661248" sldId="277"/>
        </pc:sldMkLst>
        <pc:spChg chg="mod">
          <ac:chgData name="Virginie Raemy" userId="bfb643c4-176b-4f51-95a0-0711bcb13cf4" providerId="ADAL" clId="{A3E6C47D-89F9-42C5-83A0-23AABC0F4233}" dt="2026-06-10T09:04:36.230" v="360" actId="20577"/>
          <ac:spMkLst>
            <pc:docMk/>
            <pc:sldMk cId="3106661248" sldId="277"/>
            <ac:spMk id="6" creationId="{BA6581FC-1999-6815-868F-7222BEB4F514}"/>
          </ac:spMkLst>
        </pc:spChg>
      </pc:sldChg>
      <pc:sldChg chg="modSp mod">
        <pc:chgData name="Virginie Raemy" userId="bfb643c4-176b-4f51-95a0-0711bcb13cf4" providerId="ADAL" clId="{A3E6C47D-89F9-42C5-83A0-23AABC0F4233}" dt="2026-06-10T09:18:08.151" v="492" actId="20577"/>
        <pc:sldMkLst>
          <pc:docMk/>
          <pc:sldMk cId="1910688288" sldId="278"/>
        </pc:sldMkLst>
        <pc:spChg chg="mod">
          <ac:chgData name="Virginie Raemy" userId="bfb643c4-176b-4f51-95a0-0711bcb13cf4" providerId="ADAL" clId="{A3E6C47D-89F9-42C5-83A0-23AABC0F4233}" dt="2026-06-10T09:18:08.151" v="492" actId="20577"/>
          <ac:spMkLst>
            <pc:docMk/>
            <pc:sldMk cId="1910688288" sldId="278"/>
            <ac:spMk id="3" creationId="{4830C5D1-F8FA-BCDE-D616-2563F8E98077}"/>
          </ac:spMkLst>
        </pc:spChg>
      </pc:sldChg>
      <pc:sldChg chg="modSp mod">
        <pc:chgData name="Virginie Raemy" userId="bfb643c4-176b-4f51-95a0-0711bcb13cf4" providerId="ADAL" clId="{A3E6C47D-89F9-42C5-83A0-23AABC0F4233}" dt="2026-06-10T09:15:45.930" v="443" actId="20577"/>
        <pc:sldMkLst>
          <pc:docMk/>
          <pc:sldMk cId="592252516" sldId="279"/>
        </pc:sldMkLst>
        <pc:spChg chg="mod">
          <ac:chgData name="Virginie Raemy" userId="bfb643c4-176b-4f51-95a0-0711bcb13cf4" providerId="ADAL" clId="{A3E6C47D-89F9-42C5-83A0-23AABC0F4233}" dt="2026-06-10T09:14:25.919" v="424" actId="20577"/>
          <ac:spMkLst>
            <pc:docMk/>
            <pc:sldMk cId="592252516" sldId="279"/>
            <ac:spMk id="2" creationId="{F9D91452-C5FA-283D-895E-655C26A6BF50}"/>
          </ac:spMkLst>
        </pc:spChg>
        <pc:spChg chg="mod">
          <ac:chgData name="Virginie Raemy" userId="bfb643c4-176b-4f51-95a0-0711bcb13cf4" providerId="ADAL" clId="{A3E6C47D-89F9-42C5-83A0-23AABC0F4233}" dt="2026-06-10T09:15:45.930" v="443" actId="20577"/>
          <ac:spMkLst>
            <pc:docMk/>
            <pc:sldMk cId="592252516" sldId="279"/>
            <ac:spMk id="3" creationId="{4D151AF9-18A6-0647-BEDF-9C6B3B42D868}"/>
          </ac:spMkLst>
        </pc:spChg>
      </pc:sldChg>
      <pc:sldChg chg="modSp mod">
        <pc:chgData name="Virginie Raemy" userId="bfb643c4-176b-4f51-95a0-0711bcb13cf4" providerId="ADAL" clId="{A3E6C47D-89F9-42C5-83A0-23AABC0F4233}" dt="2026-06-10T09:19:36.710" v="493" actId="20577"/>
        <pc:sldMkLst>
          <pc:docMk/>
          <pc:sldMk cId="3794588661" sldId="282"/>
        </pc:sldMkLst>
        <pc:spChg chg="mod">
          <ac:chgData name="Virginie Raemy" userId="bfb643c4-176b-4f51-95a0-0711bcb13cf4" providerId="ADAL" clId="{A3E6C47D-89F9-42C5-83A0-23AABC0F4233}" dt="2026-06-10T09:19:36.710" v="493" actId="20577"/>
          <ac:spMkLst>
            <pc:docMk/>
            <pc:sldMk cId="3794588661" sldId="282"/>
            <ac:spMk id="6" creationId="{19D912FB-8944-4556-29E8-47581BF69BE4}"/>
          </ac:spMkLst>
        </pc:spChg>
      </pc:sldChg>
      <pc:sldChg chg="modSp mod">
        <pc:chgData name="Virginie Raemy" userId="bfb643c4-176b-4f51-95a0-0711bcb13cf4" providerId="ADAL" clId="{A3E6C47D-89F9-42C5-83A0-23AABC0F4233}" dt="2026-06-10T09:21:14.597" v="557" actId="20577"/>
        <pc:sldMkLst>
          <pc:docMk/>
          <pc:sldMk cId="1101329358" sldId="283"/>
        </pc:sldMkLst>
        <pc:spChg chg="mod">
          <ac:chgData name="Virginie Raemy" userId="bfb643c4-176b-4f51-95a0-0711bcb13cf4" providerId="ADAL" clId="{A3E6C47D-89F9-42C5-83A0-23AABC0F4233}" dt="2026-06-10T09:21:14.597" v="557" actId="20577"/>
          <ac:spMkLst>
            <pc:docMk/>
            <pc:sldMk cId="1101329358" sldId="283"/>
            <ac:spMk id="3" creationId="{4B58A9DB-E768-B454-3B14-34ADD7899FE6}"/>
          </ac:spMkLst>
        </pc:spChg>
      </pc:sldChg>
      <pc:sldChg chg="modSp mod">
        <pc:chgData name="Virginie Raemy" userId="bfb643c4-176b-4f51-95a0-0711bcb13cf4" providerId="ADAL" clId="{A3E6C47D-89F9-42C5-83A0-23AABC0F4233}" dt="2026-06-10T09:21:42.215" v="561" actId="20577"/>
        <pc:sldMkLst>
          <pc:docMk/>
          <pc:sldMk cId="2697923225" sldId="285"/>
        </pc:sldMkLst>
        <pc:spChg chg="mod">
          <ac:chgData name="Virginie Raemy" userId="bfb643c4-176b-4f51-95a0-0711bcb13cf4" providerId="ADAL" clId="{A3E6C47D-89F9-42C5-83A0-23AABC0F4233}" dt="2026-06-10T09:21:42.215" v="561" actId="20577"/>
          <ac:spMkLst>
            <pc:docMk/>
            <pc:sldMk cId="2697923225" sldId="285"/>
            <ac:spMk id="3" creationId="{B1CAA269-244C-9E2E-3F68-219A8B7F181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6A6CD-DD58-485A-9C02-029C82C9B64F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Modifier les styles du Textmaster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B3249-810A-4F7A-BA0B-F37C2BC623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941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ius.unibas.ch/de/koami/" TargetMode="Externa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8B0CEA-DFE0-5C47-B22D-19C8359632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8770" y="1815050"/>
            <a:ext cx="11221930" cy="1613950"/>
          </a:xfrm>
        </p:spPr>
        <p:txBody>
          <a:bodyPr anchor="b">
            <a:noAutofit/>
          </a:bodyPr>
          <a:lstStyle>
            <a:lvl1pPr algn="l">
              <a:tabLst/>
              <a:defRPr sz="5000" b="1" baseline="0">
                <a:solidFill>
                  <a:srgbClr val="016469"/>
                </a:solidFill>
              </a:defRPr>
            </a:lvl1pPr>
          </a:lstStyle>
          <a:p>
            <a:endParaRPr lang="de-CH" noProof="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833D8A1-4C44-A545-992B-68F44F19593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8769" y="3598693"/>
            <a:ext cx="11221929" cy="1407483"/>
          </a:xfrm>
        </p:spPr>
        <p:txBody>
          <a:bodyPr>
            <a:noAutofit/>
          </a:bodyPr>
          <a:lstStyle>
            <a:lvl1pPr marL="0" indent="0" algn="l">
              <a:lnSpc>
                <a:spcPct val="114000"/>
              </a:lnSpc>
              <a:buNone/>
              <a:defRPr sz="3000" b="1" baseline="0">
                <a:latin typeface="+mj-lt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de-CH" noProof="0" dirty="0"/>
              <a:t>Name</a:t>
            </a:r>
            <a:br>
              <a:rPr lang="de-CH" noProof="0" dirty="0"/>
            </a:br>
            <a:r>
              <a:rPr lang="de-CH" noProof="0" dirty="0"/>
              <a:t>Organisation</a:t>
            </a:r>
            <a:br>
              <a:rPr lang="de-CH" noProof="0" dirty="0"/>
            </a:br>
            <a:endParaRPr lang="de-CH" noProof="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 userDrawn="1"/>
        </p:nvSpPr>
        <p:spPr>
          <a:xfrm>
            <a:off x="-1783" y="5046480"/>
            <a:ext cx="12192000" cy="1800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noProof="0" dirty="0">
                <a:solidFill>
                  <a:schemeClr val="bg1"/>
                </a:solidFill>
              </a:rPr>
              <a:t>Bitte freilassen für Live-Untertitelung.</a:t>
            </a:r>
          </a:p>
        </p:txBody>
      </p:sp>
      <p:pic>
        <p:nvPicPr>
          <p:cNvPr id="12" name="Grafik 4" descr="Ein Bild, das Astronomisches Objekt, Astronomisches Ereignis, Kreis, Mondlicht enthält.&#10;&#10;Automatisch generierte Beschreibung">
            <a:hlinkClick r:id="rId2"/>
            <a:extLst>
              <a:ext uri="{FF2B5EF4-FFF2-40B4-BE49-F238E27FC236}">
                <a16:creationId xmlns:a16="http://schemas.microsoft.com/office/drawing/2014/main" id="{49DE492E-0FB7-98CD-7C53-B6EF97D5572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4728" y="421385"/>
            <a:ext cx="1655579" cy="976504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AF6B5FC4-1D11-0AA9-CA85-0C6F96A46DE8}"/>
              </a:ext>
            </a:extLst>
          </p:cNvPr>
          <p:cNvGrpSpPr/>
          <p:nvPr userDrawn="1"/>
        </p:nvGrpSpPr>
        <p:grpSpPr>
          <a:xfrm>
            <a:off x="0" y="225425"/>
            <a:ext cx="11950700" cy="1368425"/>
            <a:chOff x="0" y="225425"/>
            <a:chExt cx="11950700" cy="1368425"/>
          </a:xfrm>
        </p:grpSpPr>
        <p:sp>
          <p:nvSpPr>
            <p:cNvPr id="16" name="Rechteck 3">
              <a:extLst>
                <a:ext uri="{FF2B5EF4-FFF2-40B4-BE49-F238E27FC236}">
                  <a16:creationId xmlns:a16="http://schemas.microsoft.com/office/drawing/2014/main" id="{ECB80A95-FD00-69B4-5505-C7449E16C63F}"/>
                </a:ext>
              </a:extLst>
            </p:cNvPr>
            <p:cNvSpPr/>
            <p:nvPr/>
          </p:nvSpPr>
          <p:spPr>
            <a:xfrm>
              <a:off x="0" y="225425"/>
              <a:ext cx="11950700" cy="1368425"/>
            </a:xfrm>
            <a:prstGeom prst="rect">
              <a:avLst/>
            </a:prstGeom>
            <a:solidFill>
              <a:srgbClr val="A5D7D2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17" name="Grafik 4">
              <a:extLst>
                <a:ext uri="{FF2B5EF4-FFF2-40B4-BE49-F238E27FC236}">
                  <a16:creationId xmlns:a16="http://schemas.microsoft.com/office/drawing/2014/main" id="{B919883C-D81B-0A5D-8921-8E77929A2A3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213" y="376238"/>
              <a:ext cx="1644650" cy="9667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Grafik 5">
              <a:extLst>
                <a:ext uri="{FF2B5EF4-FFF2-40B4-BE49-F238E27FC236}">
                  <a16:creationId xmlns:a16="http://schemas.microsoft.com/office/drawing/2014/main" id="{048E87B8-A444-1536-E7AF-9F85BD0791C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04475" y="487363"/>
              <a:ext cx="877888" cy="87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9" name="Gerade Verbindung 6">
              <a:extLst>
                <a:ext uri="{FF2B5EF4-FFF2-40B4-BE49-F238E27FC236}">
                  <a16:creationId xmlns:a16="http://schemas.microsoft.com/office/drawing/2014/main" id="{48AC769F-FF05-E255-BCB2-9E319F8E055A}"/>
                </a:ext>
              </a:extLst>
            </p:cNvPr>
            <p:cNvCxnSpPr/>
            <p:nvPr/>
          </p:nvCxnSpPr>
          <p:spPr>
            <a:xfrm>
              <a:off x="10183813" y="522288"/>
              <a:ext cx="0" cy="80962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214161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022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BECFFD-D909-D34D-8B9F-F153862A46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6" y="198783"/>
            <a:ext cx="11065565" cy="91980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16469"/>
                </a:solidFill>
                <a:latin typeface="+mj-lt"/>
              </a:defRPr>
            </a:lvl1pPr>
          </a:lstStyle>
          <a:p>
            <a:r>
              <a:rPr lang="de-CH" noProof="0" dirty="0"/>
              <a:t>Seitentitel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94157F-31D5-334F-9A9D-EF30494F153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0087" y="1298741"/>
            <a:ext cx="11065564" cy="372726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3000">
                <a:solidFill>
                  <a:schemeClr val="tx1"/>
                </a:solidFill>
              </a:defRPr>
            </a:lvl1pPr>
          </a:lstStyle>
          <a:p>
            <a:r>
              <a:rPr lang="de-CH" noProof="0" dirty="0"/>
              <a:t>Bitte verwenden Sie mind. Schriftgrösse 30 Pt.</a:t>
            </a:r>
            <a:br>
              <a:rPr lang="de-CH" noProof="0" dirty="0"/>
            </a:br>
            <a:r>
              <a:rPr lang="de-CH" noProof="0" dirty="0"/>
              <a:t>(Im </a:t>
            </a:r>
            <a:r>
              <a:rPr lang="de-CH" noProof="0" dirty="0" err="1"/>
              <a:t>Menüband</a:t>
            </a:r>
            <a:r>
              <a:rPr lang="de-CH" noProof="0" dirty="0"/>
              <a:t> oben stehen Ihnen unter «Folie einfügen/Layout» weitere Folienlayouts zur Verfügung.)</a:t>
            </a:r>
          </a:p>
        </p:txBody>
      </p:sp>
      <p:sp>
        <p:nvSpPr>
          <p:cNvPr id="1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4" name="Gerader Verbinder 6">
            <a:extLst>
              <a:ext uri="{FF2B5EF4-FFF2-40B4-BE49-F238E27FC236}">
                <a16:creationId xmlns:a16="http://schemas.microsoft.com/office/drawing/2014/main" id="{894CE382-C092-B7EF-4223-C0E81390C2DB}"/>
              </a:ext>
            </a:extLst>
          </p:cNvPr>
          <p:cNvCxnSpPr>
            <a:cxnSpLocks/>
          </p:cNvCxnSpPr>
          <p:nvPr userDrawn="1"/>
        </p:nvCxnSpPr>
        <p:spPr>
          <a:xfrm>
            <a:off x="530086" y="1138906"/>
            <a:ext cx="1106556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2007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7337AD-D58D-0C4B-8E87-05754E7BE3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8455" y="198783"/>
            <a:ext cx="11039060" cy="3046835"/>
          </a:xfrm>
        </p:spPr>
        <p:txBody>
          <a:bodyPr anchor="b"/>
          <a:lstStyle>
            <a:lvl1pPr>
              <a:defRPr sz="4400" b="1">
                <a:solidFill>
                  <a:srgbClr val="016469"/>
                </a:solidFill>
              </a:defRPr>
            </a:lvl1pPr>
          </a:lstStyle>
          <a:p>
            <a:r>
              <a:rPr lang="de-CH" noProof="0" dirty="0"/>
              <a:t>Abschnittstitel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DF6C549-3E22-0B43-810F-EAE2DCDC022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28455" y="3456633"/>
            <a:ext cx="11039060" cy="1572842"/>
          </a:xfrm>
        </p:spPr>
        <p:txBody>
          <a:bodyPr>
            <a:normAutofit/>
          </a:bodyPr>
          <a:lstStyle>
            <a:lvl1pPr marL="0" indent="0">
              <a:buNone/>
              <a:defRPr sz="3000" b="1">
                <a:solidFill>
                  <a:schemeClr val="tx1"/>
                </a:solidFill>
                <a:latin typeface="+mj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 dirty="0"/>
              <a:t>Untertitel bearbeiten</a:t>
            </a:r>
          </a:p>
        </p:txBody>
      </p:sp>
      <p:sp>
        <p:nvSpPr>
          <p:cNvPr id="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67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FF0AF0-F55C-794D-BB42-6B347477D8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340" y="198783"/>
            <a:ext cx="11052312" cy="940123"/>
          </a:xfrm>
        </p:spPr>
        <p:txBody>
          <a:bodyPr>
            <a:normAutofit/>
          </a:bodyPr>
          <a:lstStyle>
            <a:lvl1pPr>
              <a:defRPr sz="3200" b="1" baseline="0">
                <a:solidFill>
                  <a:srgbClr val="016469"/>
                </a:solidFill>
              </a:defRPr>
            </a:lvl1pPr>
          </a:lstStyle>
          <a:p>
            <a:r>
              <a:rPr lang="de-CH" noProof="0" dirty="0"/>
              <a:t>Seitentitel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693710-7C43-984E-8607-C5147DD30CE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30086" y="1375376"/>
            <a:ext cx="5400000" cy="367370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</a:lstStyle>
          <a:p>
            <a:r>
              <a:rPr lang="de-CH" noProof="0" dirty="0"/>
              <a:t>Bitte verwenden Sie mind. Schriftgrösse 30 Pt.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FD9B2B-717B-8C4C-879B-8F0CBBF5C99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5651" y="1375376"/>
            <a:ext cx="5400000" cy="367370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</a:lstStyle>
          <a:p>
            <a:r>
              <a:rPr lang="de-CH" noProof="0" dirty="0"/>
              <a:t>Bitte verwenden Sie mind. Schriftgrösse 30 Pt.</a:t>
            </a:r>
          </a:p>
        </p:txBody>
      </p:sp>
      <p:sp>
        <p:nvSpPr>
          <p:cNvPr id="10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Gerader Verbinder 6">
            <a:extLst>
              <a:ext uri="{FF2B5EF4-FFF2-40B4-BE49-F238E27FC236}">
                <a16:creationId xmlns:a16="http://schemas.microsoft.com/office/drawing/2014/main" id="{F08DD156-5B5D-D2B0-E82B-1EF010114BB1}"/>
              </a:ext>
            </a:extLst>
          </p:cNvPr>
          <p:cNvCxnSpPr>
            <a:cxnSpLocks/>
          </p:cNvCxnSpPr>
          <p:nvPr userDrawn="1"/>
        </p:nvCxnSpPr>
        <p:spPr>
          <a:xfrm>
            <a:off x="530086" y="1138906"/>
            <a:ext cx="1106556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8459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8983" y="198783"/>
            <a:ext cx="11076667" cy="876255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Seitentitel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18984" y="1138907"/>
            <a:ext cx="5478591" cy="644560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18984" y="1847335"/>
            <a:ext cx="5478591" cy="32004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CH" noProof="0" dirty="0"/>
              <a:t>Bitte verwenden Sie mind. Schriftgrösse 30 Pt.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138906"/>
            <a:ext cx="5430794" cy="644561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199" y="1847335"/>
            <a:ext cx="5423451" cy="3200400"/>
          </a:xfrm>
        </p:spPr>
        <p:txBody>
          <a:bodyPr/>
          <a:lstStyle/>
          <a:p>
            <a:pPr lvl="0"/>
            <a:r>
              <a:rPr lang="de-CH" dirty="0"/>
              <a:t>Bitte verwenden Sie mind. Schriftgrösse 30 Pt.</a:t>
            </a:r>
          </a:p>
        </p:txBody>
      </p:sp>
      <p:sp>
        <p:nvSpPr>
          <p:cNvPr id="10" name="Foliennummernplatzhalter 16"/>
          <p:cNvSpPr txBox="1">
            <a:spLocks/>
          </p:cNvSpPr>
          <p:nvPr userDrawn="1"/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2200" kern="1200">
                <a:solidFill>
                  <a:srgbClr val="01646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D0466F79-2C2C-74BA-8C12-4BC8DC710309}"/>
              </a:ext>
            </a:extLst>
          </p:cNvPr>
          <p:cNvCxnSpPr>
            <a:cxnSpLocks/>
          </p:cNvCxnSpPr>
          <p:nvPr userDrawn="1"/>
        </p:nvCxnSpPr>
        <p:spPr>
          <a:xfrm>
            <a:off x="518983" y="1075038"/>
            <a:ext cx="1106556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4996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8983" y="198783"/>
            <a:ext cx="11076667" cy="876255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Seitentitel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18985" y="1138907"/>
            <a:ext cx="3600000" cy="644560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18985" y="1847335"/>
            <a:ext cx="3600000" cy="32004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CH" noProof="0" dirty="0"/>
              <a:t>Bitte verwenden Sie mind. Schriftgrösse 30 Pt.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997984" y="1138906"/>
            <a:ext cx="3600000" cy="644561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995514" y="1847335"/>
            <a:ext cx="3600000" cy="3200400"/>
          </a:xfrm>
        </p:spPr>
        <p:txBody>
          <a:bodyPr/>
          <a:lstStyle/>
          <a:p>
            <a:pPr lvl="0"/>
            <a:r>
              <a:rPr lang="de-CH" dirty="0"/>
              <a:t>Bitte verwenden Sie mind. Schriftgrösse 30 Pt.</a:t>
            </a:r>
          </a:p>
        </p:txBody>
      </p:sp>
      <p:sp>
        <p:nvSpPr>
          <p:cNvPr id="10" name="Foliennummernplatzhalter 16"/>
          <p:cNvSpPr txBox="1">
            <a:spLocks/>
          </p:cNvSpPr>
          <p:nvPr userDrawn="1"/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2200" kern="1200">
                <a:solidFill>
                  <a:srgbClr val="01646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4257317" y="1138907"/>
            <a:ext cx="3600000" cy="644560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4257317" y="1847335"/>
            <a:ext cx="3600000" cy="32004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378DB855-0D11-E782-4AA9-42BC7C870BE0}"/>
              </a:ext>
            </a:extLst>
          </p:cNvPr>
          <p:cNvCxnSpPr>
            <a:cxnSpLocks/>
          </p:cNvCxnSpPr>
          <p:nvPr userDrawn="1"/>
        </p:nvCxnSpPr>
        <p:spPr>
          <a:xfrm>
            <a:off x="518985" y="1075038"/>
            <a:ext cx="1106556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0967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D27E47-D610-F54F-8F30-9664F5BA9E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7" y="193432"/>
            <a:ext cx="4386469" cy="1371600"/>
          </a:xfrm>
        </p:spPr>
        <p:txBody>
          <a:bodyPr anchor="ctr"/>
          <a:lstStyle>
            <a:lvl1pPr>
              <a:defRPr sz="3200" b="1" baseline="0">
                <a:solidFill>
                  <a:srgbClr val="016469"/>
                </a:solidFill>
              </a:defRPr>
            </a:lvl1pPr>
          </a:lstStyle>
          <a:p>
            <a:r>
              <a:rPr lang="de-CH" noProof="0" dirty="0"/>
              <a:t>Seitentitel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8A3D7A8-B22B-B648-9A5B-1A4FF5F02E1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1599" y="198783"/>
            <a:ext cx="6414052" cy="48370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FD50D0C-CFBA-5A45-BD01-0FDDBFF862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0087" y="1738366"/>
            <a:ext cx="4386469" cy="3297462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3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10" name="Gerader Verbinder 9"/>
          <p:cNvCxnSpPr/>
          <p:nvPr userDrawn="1"/>
        </p:nvCxnSpPr>
        <p:spPr>
          <a:xfrm>
            <a:off x="530087" y="1575080"/>
            <a:ext cx="4386469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19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BB717B3-AFFC-964D-9CF1-A8672DEDAA5B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7937938" y="198784"/>
            <a:ext cx="3657712" cy="4837044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0D27E47-D610-F54F-8F30-9664F5BA9E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7" y="198784"/>
            <a:ext cx="7202899" cy="940122"/>
          </a:xfrm>
        </p:spPr>
        <p:txBody>
          <a:bodyPr anchor="ctr"/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de-DE" noProof="0" dirty="0"/>
              <a:t>Seitentitel bearbeiten</a:t>
            </a:r>
            <a:endParaRPr lang="de-CH" noProof="0" dirty="0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DFD50D0C-CFBA-5A45-BD01-0FDDBFF862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0087" y="1371600"/>
            <a:ext cx="7202899" cy="3650975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3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sp>
        <p:nvSpPr>
          <p:cNvPr id="11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899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24FF0AF0-F55C-794D-BB42-6B347477D8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339" y="198783"/>
            <a:ext cx="10810461" cy="94012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de-CH" noProof="0" dirty="0"/>
              <a:t>Seitentitel bearbeiten</a:t>
            </a:r>
          </a:p>
        </p:txBody>
      </p:sp>
      <p:cxnSp>
        <p:nvCxnSpPr>
          <p:cNvPr id="7" name="Gerader Verbinder 6"/>
          <p:cNvCxnSpPr/>
          <p:nvPr userDrawn="1"/>
        </p:nvCxnSpPr>
        <p:spPr>
          <a:xfrm>
            <a:off x="530086" y="1138906"/>
            <a:ext cx="1082371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94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9D3CA25-BBB6-D449-BF1A-993CE3235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339" y="365127"/>
            <a:ext cx="1081046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noProof="0" dirty="0"/>
              <a:t>Modifier le format du titre principal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0132B9D-EBCB-6E42-AF60-AA6D3276F9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3339" y="1825625"/>
            <a:ext cx="10810461" cy="323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CH" noProof="0" dirty="0"/>
              <a:t>Modifier le format du texte principal
Deuxième niveau
Troisième niveau
Quatrième niveau
Cinquième niveau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noProof="0" dirty="0">
                <a:solidFill>
                  <a:schemeClr val="bg1"/>
                </a:solidFill>
              </a:rPr>
              <a:t>Veuillez laisser cet espace libre pour le sous-titrage en direct.</a:t>
            </a:r>
          </a:p>
        </p:txBody>
      </p:sp>
    </p:spTree>
    <p:extLst>
      <p:ext uri="{BB962C8B-B14F-4D97-AF65-F5344CB8AC3E}">
        <p14:creationId xmlns:p14="http://schemas.microsoft.com/office/powerpoint/2010/main" val="2516402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3" r:id="rId5"/>
    <p:sldLayoutId id="2147483666" r:id="rId6"/>
    <p:sldLayoutId id="2147483656" r:id="rId7"/>
    <p:sldLayoutId id="2147483665" r:id="rId8"/>
    <p:sldLayoutId id="2147483654" r:id="rId9"/>
    <p:sldLayoutId id="2147483655" r:id="rId10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16469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cms.news.admin.ch/fileservice/sdweb-docs-prod-nsbcch-files/files/2026/02/25/963463a0-482d-4e17-9a11-b4023047178f.pdf" TargetMode="External"/><Relationship Id="rId2" Type="http://schemas.openxmlformats.org/officeDocument/2006/relationships/hyperlink" Target="https://www.parlament.ch/de/ratsbetrieb/suche-curia-vista/geschaeft?AffairId=20250020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8770" y="1815049"/>
            <a:ext cx="11221930" cy="1613951"/>
          </a:xfrm>
        </p:spPr>
        <p:txBody>
          <a:bodyPr/>
          <a:lstStyle/>
          <a:p>
            <a:pPr>
              <a:tabLst>
                <a:tab pos="10404475" algn="l"/>
              </a:tabLst>
            </a:pPr>
            <a:r>
              <a:rPr lang="de-CH" sz="4800" dirty="0"/>
              <a:t>Protection des </a:t>
            </a:r>
            <a:r>
              <a:rPr lang="de-CH" sz="4800" dirty="0" err="1"/>
              <a:t>personnes</a:t>
            </a:r>
            <a:r>
              <a:rPr lang="de-CH" sz="4800" dirty="0"/>
              <a:t> en </a:t>
            </a:r>
            <a:r>
              <a:rPr lang="de-CH" sz="4800" dirty="0" err="1"/>
              <a:t>situation</a:t>
            </a:r>
            <a:r>
              <a:rPr lang="de-CH" sz="4800" dirty="0"/>
              <a:t> de handicap </a:t>
            </a:r>
            <a:r>
              <a:rPr lang="de-CH" sz="4800" dirty="0" err="1"/>
              <a:t>dans</a:t>
            </a:r>
            <a:r>
              <a:rPr lang="de-CH" sz="4800" dirty="0"/>
              <a:t> le cadre des relations de travail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728769" y="3740727"/>
            <a:ext cx="11221929" cy="1265449"/>
          </a:xfrm>
        </p:spPr>
        <p:txBody>
          <a:bodyPr/>
          <a:lstStyle/>
          <a:p>
            <a:r>
              <a:rPr lang="de-CH" dirty="0"/>
              <a:t>Prof. Dr en </a:t>
            </a:r>
            <a:r>
              <a:rPr lang="de-CH" dirty="0" err="1"/>
              <a:t>droit </a:t>
            </a:r>
            <a:r>
              <a:rPr lang="de-CH" dirty="0"/>
              <a:t>Kurt </a:t>
            </a:r>
            <a:r>
              <a:rPr lang="de-CH" dirty="0" err="1"/>
              <a:t>Pärli</a:t>
            </a:r>
            <a:endParaRPr lang="de-CH" dirty="0"/>
          </a:p>
          <a:p>
            <a:pPr>
              <a:spcBef>
                <a:spcPts val="0"/>
              </a:spcBef>
            </a:pPr>
            <a:r>
              <a:rPr lang="de-CH" dirty="0"/>
              <a:t>Université de Bâle </a:t>
            </a:r>
          </a:p>
        </p:txBody>
      </p:sp>
    </p:spTree>
    <p:extLst>
      <p:ext uri="{BB962C8B-B14F-4D97-AF65-F5344CB8AC3E}">
        <p14:creationId xmlns:p14="http://schemas.microsoft.com/office/powerpoint/2010/main" val="3974420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7FC3DF-3226-0683-4EC7-DCABFB384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/>
              <a:t>Protection </a:t>
            </a:r>
            <a:r>
              <a:rPr lang="de-CH" dirty="0"/>
              <a:t>dans le cadre de la procédure de recrutement / lors de l'embauche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19087D-6811-3348-B54D-256F4B162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CH" dirty="0"/>
              <a:t>En principe : liberté contractuelle, pas de protection explicite contre la discrimination fondée sur un handicap, mais... </a:t>
            </a:r>
          </a:p>
          <a:p>
            <a:pPr>
              <a:spcBef>
                <a:spcPts val="3000"/>
              </a:spcBef>
            </a:pPr>
            <a:r>
              <a:rPr lang="de-CH" dirty="0"/>
              <a:t>… </a:t>
            </a:r>
            <a:r>
              <a:rPr lang="de-CH" dirty="0">
                <a:solidFill>
                  <a:srgbClr val="0000FF"/>
                </a:solidFill>
                <a:hlinkClick r:id="rId2" action="ppaction://hlinksldjump"/>
              </a:rPr>
              <a:t>Art. 328b CO et législation sur la protection des données </a:t>
            </a:r>
            <a:r>
              <a:rPr lang="de-CH" dirty="0"/>
              <a:t>: </a:t>
            </a:r>
          </a:p>
          <a:p>
            <a:pPr marL="538163" lvl="1" indent="-273050">
              <a:lnSpc>
                <a:spcPct val="110000"/>
              </a:lnSpc>
              <a:spcBef>
                <a:spcPts val="1200"/>
              </a:spcBef>
            </a:pPr>
            <a:r>
              <a:rPr lang="de-CH" sz="3000" dirty="0"/>
              <a:t>Les candidats ne sont pas tenus de signaler un handicap</a:t>
            </a:r>
          </a:p>
          <a:p>
            <a:pPr marL="538163" lvl="1" indent="-273050">
              <a:lnSpc>
                <a:spcPct val="110000"/>
              </a:lnSpc>
              <a:spcBef>
                <a:spcPts val="1200"/>
              </a:spcBef>
            </a:pPr>
            <a:r>
              <a:rPr lang="de-CH" sz="3000" dirty="0"/>
              <a:t>Les questions relatives à un handicap ne sont autorisées que dans la mesure où elles sont pertinentes pour le poste  </a:t>
            </a:r>
          </a:p>
          <a:p>
            <a:pPr marL="538163" lvl="1" indent="-273050">
              <a:lnSpc>
                <a:spcPct val="110000"/>
              </a:lnSpc>
              <a:spcBef>
                <a:spcPts val="1200"/>
              </a:spcBef>
            </a:pPr>
            <a:r>
              <a:rPr lang="de-CH" sz="3000" dirty="0"/>
              <a:t>Droit de légitime défense par le mensonge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BE37BF0-130B-E1A2-725E-21AE76FD5F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004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929D36-6FD7-4904-FEBB-A6983A526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Art. 328b CO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89CE282-11E5-3914-547E-D37A03FAF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L'employeur ne peut traiter des données concernant le travailleur que dans la mesure où elles se rapportent à son </a:t>
            </a:r>
            <a:r>
              <a:rPr lang="de-CH" dirty="0">
                <a:highlight>
                  <a:srgbClr val="FFFF00"/>
                </a:highlight>
              </a:rPr>
              <a:t>aptitude à occuper le poste </a:t>
            </a:r>
            <a:r>
              <a:rPr lang="de-CH" dirty="0"/>
              <a:t>ou sont</a:t>
            </a:r>
            <a:r>
              <a:rPr lang="de-CH" dirty="0">
                <a:highlight>
                  <a:srgbClr val="FF00FF"/>
                </a:highlight>
              </a:rPr>
              <a:t> nécessaires </a:t>
            </a:r>
            <a:r>
              <a:rPr lang="de-CH" dirty="0"/>
              <a:t>à </a:t>
            </a:r>
            <a:r>
              <a:rPr lang="de-CH" dirty="0">
                <a:highlight>
                  <a:srgbClr val="FF00FF"/>
                </a:highlight>
              </a:rPr>
              <a:t>l'exécution du contrat de travail</a:t>
            </a:r>
            <a:r>
              <a:rPr lang="de-CH" dirty="0"/>
              <a:t>. Pour le reste, les dispositions de la loi sur la protection des données du 25 septembre 2020 s'appliquent.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72209E3-CA09-4CB2-33D6-99D12DF9B3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33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27E76-DEE1-EA9B-DEC4-6E15AB636A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085E84-FFEE-DF39-3013-115450465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Poste non </a:t>
            </a:r>
            <a:r>
              <a:rPr lang="de-CH" dirty="0" err="1"/>
              <a:t>obtenu</a:t>
            </a:r>
            <a:r>
              <a:rPr lang="de-CH" dirty="0"/>
              <a:t> </a:t>
            </a:r>
            <a:r>
              <a:rPr lang="de-CH" dirty="0" err="1"/>
              <a:t>pour</a:t>
            </a:r>
            <a:r>
              <a:rPr lang="de-CH" dirty="0"/>
              <a:t> des motifs discriminatoires…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DB13547-1BEA-64D8-597D-6471C16797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sz="3000" dirty="0"/>
              <a:t>Action en justice pour atteinte à la personnalité (art. 28 CC en relation avec l'art. 8, al. 2 Cst.) et/ou violation de l'art. 2 CC (bonne foi, abus de droit)</a:t>
            </a:r>
          </a:p>
          <a:p>
            <a:pPr>
              <a:spcBef>
                <a:spcPts val="1800"/>
              </a:spcBef>
            </a:pPr>
            <a:r>
              <a:rPr lang="de-CH" dirty="0"/>
              <a:t>Si des motifs liés au sexe sont (également) à l’origine du refus = droits découlant de la loi sur l’égalité (LEg)</a:t>
            </a:r>
          </a:p>
          <a:p>
            <a:pPr>
              <a:spcBef>
                <a:spcPts val="1800"/>
              </a:spcBef>
            </a:pPr>
            <a:r>
              <a:rPr lang="de-CH" sz="3000" dirty="0"/>
              <a:t>Pas de jurisprudence à ce jour, les obstacles sont (trop) élevés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DA40C41-4A1B-66CF-F3B2-D536871092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348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E97B08-CA04-9D9E-CABE-323AD9045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Protection pendant la durée du contrat de travail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C9C209A-CB54-1D67-E053-4D30E7291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4625" indent="0">
              <a:buNone/>
            </a:pPr>
            <a:r>
              <a:rPr lang="de-CH" b="1" dirty="0"/>
              <a:t>Aperçu</a:t>
            </a:r>
          </a:p>
          <a:p>
            <a:pPr marL="449263" indent="-273050">
              <a:tabLst>
                <a:tab pos="449263" algn="l"/>
              </a:tabLst>
            </a:pPr>
            <a:r>
              <a:rPr lang="de-CH" dirty="0"/>
              <a:t>Incapacité de travail due à un handicap</a:t>
            </a:r>
          </a:p>
          <a:p>
            <a:pPr marL="449263" indent="-273050">
              <a:spcBef>
                <a:spcPts val="1800"/>
              </a:spcBef>
              <a:tabLst>
                <a:tab pos="449263" algn="l"/>
              </a:tabLst>
            </a:pPr>
            <a:r>
              <a:rPr lang="de-CH" dirty="0"/>
              <a:t>Droit à des congés liés à un handicap</a:t>
            </a:r>
          </a:p>
          <a:p>
            <a:pPr marL="449263" indent="-273050">
              <a:spcBef>
                <a:spcPts val="1800"/>
              </a:spcBef>
              <a:tabLst>
                <a:tab pos="449263" algn="l"/>
              </a:tabLst>
            </a:pPr>
            <a:r>
              <a:rPr lang="de-CH" dirty="0"/>
              <a:t>Droit à des </a:t>
            </a:r>
            <a:r>
              <a:rPr lang="de-CH" dirty="0" err="1"/>
              <a:t>considérations</a:t>
            </a:r>
            <a:r>
              <a:rPr lang="de-CH" dirty="0"/>
              <a:t> </a:t>
            </a:r>
            <a:r>
              <a:rPr lang="de-CH"/>
              <a:t>particulières </a:t>
            </a:r>
            <a:r>
              <a:rPr lang="de-CH" dirty="0" err="1"/>
              <a:t>liées</a:t>
            </a:r>
            <a:r>
              <a:rPr lang="de-CH" dirty="0"/>
              <a:t> au handicap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0A281D5-26DE-F3E3-0D68-1A647957F2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817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7C591B-AAA4-1406-2D5E-F6592083D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2BD776-CF59-5DA0-EEED-970FACB65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Incapacité de travail due à un handicap 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2897F51-3984-9A0F-54C2-62043DB4A8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de-CH" dirty="0"/>
              <a:t>Contrats de travail </a:t>
            </a:r>
            <a:r>
              <a:rPr lang="de-CH" dirty="0" err="1"/>
              <a:t>privés</a:t>
            </a:r>
            <a:r>
              <a:rPr lang="de-CH" dirty="0"/>
              <a:t>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B84E9D-91B1-22CD-B838-DE5FB0F3D29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de-CH" dirty="0"/>
              <a:t>Maintien du salaire selon l'art. 324a CO pour </a:t>
            </a:r>
            <a:r>
              <a:rPr lang="de-CH" sz="3000" dirty="0"/>
              <a:t>une durée limitée </a:t>
            </a:r>
          </a:p>
          <a:p>
            <a:pPr marL="228594" lvl="1">
              <a:lnSpc>
                <a:spcPct val="110000"/>
              </a:lnSpc>
              <a:spcBef>
                <a:spcPts val="1800"/>
              </a:spcBef>
            </a:pPr>
            <a:r>
              <a:rPr lang="de-CH" sz="3000" dirty="0"/>
              <a:t>Assurance d'indemnités journalières en cas de maladie non obligatoire (souvent exclue en cas de handicap)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E7B5D4B-B8BF-1BFD-8538-6FD9073069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/>
          </a:bodyPr>
          <a:lstStyle/>
          <a:p>
            <a:r>
              <a:rPr lang="de-CH" dirty="0"/>
              <a:t>Contrats de travail de</a:t>
            </a:r>
            <a:r>
              <a:rPr lang="de-CH" dirty="0" err="1"/>
              <a:t> droit public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0E938761-32E2-2FB1-FBD9-FACAA3F21F9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de-CH" dirty="0"/>
              <a:t>Maintien du salaire  réglementé de manière relativement généreuse</a:t>
            </a:r>
          </a:p>
        </p:txBody>
      </p:sp>
    </p:spTree>
    <p:extLst>
      <p:ext uri="{BB962C8B-B14F-4D97-AF65-F5344CB8AC3E}">
        <p14:creationId xmlns:p14="http://schemas.microsoft.com/office/powerpoint/2010/main" val="3293385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0E9477A9-6F0C-40FC-9D34-C19078811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Droits aux congés liés à un handicap 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D4C6EABF-1A51-B273-3DD6-5744A8A837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984" y="1138907"/>
            <a:ext cx="5478591" cy="1008870"/>
          </a:xfrm>
        </p:spPr>
        <p:txBody>
          <a:bodyPr>
            <a:normAutofit fontScale="47500" lnSpcReduction="20000"/>
          </a:bodyPr>
          <a:lstStyle/>
          <a:p>
            <a:r>
              <a:rPr lang="de-CH" sz="6300" dirty="0" err="1"/>
              <a:t>Consultations</a:t>
            </a:r>
            <a:r>
              <a:rPr lang="de-CH" sz="6300" dirty="0"/>
              <a:t> </a:t>
            </a:r>
            <a:r>
              <a:rPr lang="de-CH" sz="6300" dirty="0" err="1"/>
              <a:t>médicales</a:t>
            </a:r>
            <a:r>
              <a:rPr lang="de-CH" sz="6300" dirty="0"/>
              <a:t> / </a:t>
            </a:r>
            <a:r>
              <a:rPr lang="de-CH" sz="6300" dirty="0" err="1"/>
              <a:t>thérapeutiques</a:t>
            </a:r>
            <a:r>
              <a:rPr lang="de-CH" dirty="0"/>
              <a:t>		</a:t>
            </a: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D22DF85D-E2E1-2967-9BFA-AF4BDF6071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983" y="2028089"/>
            <a:ext cx="5478591" cy="3200400"/>
          </a:xfrm>
        </p:spPr>
        <p:txBody>
          <a:bodyPr>
            <a:normAutofit lnSpcReduction="10000"/>
          </a:bodyPr>
          <a:lstStyle/>
          <a:p>
            <a:r>
              <a:rPr lang="de-CH" dirty="0"/>
              <a:t>Art. 329, al. 3, CO : « heures libres habituelles » = entre autres le temps consacré aux visites chez le médecin, mais... </a:t>
            </a:r>
          </a:p>
          <a:p>
            <a:pPr>
              <a:spcBef>
                <a:spcPts val="1800"/>
              </a:spcBef>
            </a:pPr>
            <a:r>
              <a:rPr lang="de-CH" dirty="0"/>
              <a:t>Salaire versé uniquement si convenu/CCT/usage 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28EB541C-5730-05AC-CE64-5DA53741CF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199" y="1138906"/>
            <a:ext cx="5619307" cy="1008871"/>
          </a:xfrm>
        </p:spPr>
        <p:txBody>
          <a:bodyPr>
            <a:noAutofit/>
          </a:bodyPr>
          <a:lstStyle/>
          <a:p>
            <a:r>
              <a:rPr lang="de-CH" dirty="0"/>
              <a:t>Prise en charge d'un </a:t>
            </a:r>
            <a:r>
              <a:rPr lang="de-CH" dirty="0" err="1"/>
              <a:t>enfant</a:t>
            </a:r>
            <a:r>
              <a:rPr lang="de-CH" dirty="0"/>
              <a:t> </a:t>
            </a:r>
            <a:br>
              <a:rPr lang="de-CH" dirty="0"/>
            </a:br>
            <a:r>
              <a:rPr lang="de-CH" dirty="0"/>
              <a:t>en </a:t>
            </a:r>
            <a:r>
              <a:rPr lang="de-CH" dirty="0" err="1"/>
              <a:t>situation</a:t>
            </a:r>
            <a:r>
              <a:rPr lang="de-CH" dirty="0"/>
              <a:t> de handicap </a:t>
            </a:r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62277BD9-4C2D-2704-4F30-402E152755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315168"/>
            <a:ext cx="5423451" cy="3200400"/>
          </a:xfrm>
        </p:spPr>
        <p:txBody>
          <a:bodyPr>
            <a:normAutofit lnSpcReduction="10000"/>
          </a:bodyPr>
          <a:lstStyle/>
          <a:p>
            <a:r>
              <a:rPr lang="de-CH" dirty="0"/>
              <a:t>Droit à 14 semaines de congé (exonération du travail) </a:t>
            </a:r>
          </a:p>
          <a:p>
            <a:pPr>
              <a:spcBef>
                <a:spcPts val="1800"/>
              </a:spcBef>
            </a:pPr>
            <a:r>
              <a:rPr lang="de-CH" dirty="0"/>
              <a:t>Droit aux indemnités journalières APG (80 % du salaire assuré)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926509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A4D8A22E-BD52-740B-9FE4-3DF63CDFF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Protection (spéciale) des </a:t>
            </a:r>
            <a:r>
              <a:rPr lang="de-CH" dirty="0" err="1"/>
              <a:t>travailleurs</a:t>
            </a:r>
            <a:r>
              <a:rPr lang="de-CH" dirty="0"/>
              <a:t> en </a:t>
            </a:r>
            <a:r>
              <a:rPr lang="de-CH" dirty="0" err="1"/>
              <a:t>situation</a:t>
            </a:r>
            <a:r>
              <a:rPr lang="de-CH" dirty="0"/>
              <a:t> de handicap 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FC5FCEC9-F238-CEF6-FFCC-BDA5FA2066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984" y="1138907"/>
            <a:ext cx="11076666" cy="644560"/>
          </a:xfrm>
        </p:spPr>
        <p:txBody>
          <a:bodyPr>
            <a:normAutofit/>
          </a:bodyPr>
          <a:lstStyle/>
          <a:p>
            <a:r>
              <a:rPr lang="de-CH" dirty="0">
                <a:hlinkClick r:id="rId2" action="ppaction://hlinksldjump"/>
              </a:rPr>
              <a:t>Art. 328 CO et art. 6 de la loi sur le travail : </a:t>
            </a:r>
            <a:r>
              <a:rPr lang="de-CH" dirty="0"/>
              <a:t>	</a:t>
            </a: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9A21AFFF-3BE3-F99A-D679-92DF1C1CD0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984" y="1847335"/>
            <a:ext cx="10822784" cy="3200400"/>
          </a:xfrm>
        </p:spPr>
        <p:txBody>
          <a:bodyPr>
            <a:normAutofit lnSpcReduction="10000"/>
          </a:bodyPr>
          <a:lstStyle/>
          <a:p>
            <a:r>
              <a:rPr lang="de-CH" dirty="0"/>
              <a:t>L'employeur doit prendre des mesures raisonnables pour protéger la santé et la personnalité des travailleurs = y compris la protection contre la discrimination et le harcèlement moral  </a:t>
            </a:r>
          </a:p>
          <a:p>
            <a:pPr>
              <a:spcBef>
                <a:spcPts val="1800"/>
              </a:spcBef>
            </a:pPr>
            <a:r>
              <a:rPr lang="de-CH" dirty="0"/>
              <a:t>L'obligation de protection comprend également </a:t>
            </a:r>
            <a:r>
              <a:rPr lang="de-CH" dirty="0" err="1"/>
              <a:t>une</a:t>
            </a:r>
            <a:r>
              <a:rPr lang="de-CH" dirty="0"/>
              <a:t> </a:t>
            </a:r>
            <a:r>
              <a:rPr lang="de-CH" dirty="0" err="1"/>
              <a:t>considération</a:t>
            </a:r>
            <a:r>
              <a:rPr lang="de-CH" dirty="0"/>
              <a:t> particulière envers les </a:t>
            </a:r>
            <a:r>
              <a:rPr lang="de-CH" dirty="0" err="1"/>
              <a:t>travailleurs</a:t>
            </a:r>
            <a:r>
              <a:rPr lang="de-CH" dirty="0"/>
              <a:t> en </a:t>
            </a:r>
            <a:r>
              <a:rPr lang="de-CH" dirty="0" err="1"/>
              <a:t>situation</a:t>
            </a:r>
            <a:r>
              <a:rPr lang="de-CH" dirty="0"/>
              <a:t> de handicap (p. ex. pauses spécifiques pour les personnes diabétiques)</a:t>
            </a:r>
          </a:p>
          <a:p>
            <a:endParaRPr lang="de-CH" dirty="0"/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941271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84F1A-B425-F64F-8933-B22108AB9D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056DE-4B64-5D3B-5BA5-EE00EFC7C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983" y="198783"/>
            <a:ext cx="11076667" cy="106017"/>
          </a:xfrm>
        </p:spPr>
        <p:txBody>
          <a:bodyPr>
            <a:normAutofit fontScale="90000"/>
          </a:bodyPr>
          <a:lstStyle/>
          <a:p>
            <a:r>
              <a:rPr lang="de-CH" dirty="0">
                <a:solidFill>
                  <a:schemeClr val="bg1"/>
                </a:solidFill>
              </a:rPr>
              <a:t>Art. 328 CO et art. 6 de la loi sur le travail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28DBD687-4935-3BD3-EC86-6E71E57EF9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984" y="411544"/>
            <a:ext cx="5478591" cy="728722"/>
          </a:xfrm>
        </p:spPr>
        <p:txBody>
          <a:bodyPr/>
          <a:lstStyle/>
          <a:p>
            <a:r>
              <a:rPr lang="de-CH" dirty="0"/>
              <a:t>Art. 6, al. 1, de la loi sur le travail </a:t>
            </a:r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D8AAC1CA-63C4-30E9-C690-631F7678A0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984" y="1293150"/>
            <a:ext cx="5478591" cy="3618283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CH" sz="2800" dirty="0"/>
              <a:t>… est tenu de prendre toutes les mesures nécessaires à </a:t>
            </a:r>
            <a:r>
              <a:rPr lang="de-CH" sz="2800" dirty="0">
                <a:highlight>
                  <a:srgbClr val="00FFFF"/>
                </a:highlight>
              </a:rPr>
              <a:t>la protection de la santé </a:t>
            </a:r>
            <a:r>
              <a:rPr lang="de-CH" sz="2800" dirty="0"/>
              <a:t>qui, selon l'expérience, sont nécessaires, applicables selon l'état de la technique et (…) appropriées (…) pour </a:t>
            </a:r>
            <a:r>
              <a:rPr lang="de-CH" sz="2800" dirty="0">
                <a:highlight>
                  <a:srgbClr val="FFFF00"/>
                </a:highlight>
              </a:rPr>
              <a:t>la protection de l'intégrité personnelle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AF19F216-A7B9-A97A-2D23-4101880202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4427" y="411544"/>
            <a:ext cx="5430794" cy="728722"/>
          </a:xfrm>
        </p:spPr>
        <p:txBody>
          <a:bodyPr/>
          <a:lstStyle/>
          <a:p>
            <a:r>
              <a:rPr lang="de-CH" dirty="0"/>
              <a:t>Art. 328, al. 1 et 2, CO </a:t>
            </a:r>
          </a:p>
        </p:txBody>
      </p:sp>
      <p:sp>
        <p:nvSpPr>
          <p:cNvPr id="14" name="Inhaltsplatzhalter 13">
            <a:extLst>
              <a:ext uri="{FF2B5EF4-FFF2-40B4-BE49-F238E27FC236}">
                <a16:creationId xmlns:a16="http://schemas.microsoft.com/office/drawing/2014/main" id="{52828892-4795-E886-7C52-E7E4B5F397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4426" y="1293151"/>
            <a:ext cx="5423451" cy="3618281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CH" dirty="0"/>
              <a:t>L'employeur … doit respecter et protéger </a:t>
            </a:r>
            <a:r>
              <a:rPr lang="de-CH" dirty="0">
                <a:highlight>
                  <a:srgbClr val="FFFF00"/>
                </a:highlight>
              </a:rPr>
              <a:t>la personnalité </a:t>
            </a:r>
            <a:r>
              <a:rPr lang="de-CH" dirty="0"/>
              <a:t>du travailleur, prendre dûment en considération sa </a:t>
            </a:r>
            <a:r>
              <a:rPr lang="de-CH" dirty="0">
                <a:highlight>
                  <a:srgbClr val="00FFFF"/>
                </a:highlight>
              </a:rPr>
              <a:t>santé </a:t>
            </a:r>
            <a:r>
              <a:rPr lang="de-CH" dirty="0"/>
              <a:t>(…) </a:t>
            </a:r>
          </a:p>
          <a:p>
            <a:pPr marL="0" indent="0">
              <a:buNone/>
            </a:pPr>
            <a:r>
              <a:rPr lang="de-CH" dirty="0"/>
              <a:t>Al. 2 : Protection de la santé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54C30DD-1404-872D-D9F9-A5B48A0EC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97575" y="1011382"/>
            <a:ext cx="196852" cy="128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487478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FA8BE0-695E-75DB-4CDC-8FE5E6946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Exercice des droits 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39CC88D-AAE6-53BB-3DF7-4D07017A7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Actions en justice contre l'employeur pour violation de l'art. 328 CO (dommages-intérêts, réparation morale) </a:t>
            </a:r>
            <a:r>
              <a:rPr lang="de-CH" dirty="0">
                <a:highlight>
                  <a:srgbClr val="00FFFF"/>
                </a:highlight>
              </a:rPr>
              <a:t>= ne se produit pratiquement jamais </a:t>
            </a:r>
          </a:p>
          <a:p>
            <a:pPr>
              <a:spcBef>
                <a:spcPts val="1800"/>
              </a:spcBef>
            </a:pPr>
            <a:r>
              <a:rPr lang="de-CH" dirty="0"/>
              <a:t>Intervention des inspections du travail (application de la loi sur le travail) </a:t>
            </a:r>
          </a:p>
          <a:p>
            <a:pPr>
              <a:spcBef>
                <a:spcPts val="1800"/>
              </a:spcBef>
            </a:pPr>
            <a:r>
              <a:rPr lang="de-CH" dirty="0"/>
              <a:t>Lien avec la protection contre le licenciement 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701263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C3A2ED-4483-89A0-070D-6A85D28967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134C04-E179-81D5-AFE4-6A77010C5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Protection contre le licenciement 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E4CB100-6C8F-6E40-8197-62159281A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984" y="1097345"/>
            <a:ext cx="5478591" cy="644560"/>
          </a:xfrm>
        </p:spPr>
        <p:txBody>
          <a:bodyPr/>
          <a:lstStyle/>
          <a:p>
            <a:r>
              <a:rPr lang="de-CH" dirty="0"/>
              <a:t>Délais de protection	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BBA8179-FD30-F4D2-B278-50CA355253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984" y="1741905"/>
            <a:ext cx="5478591" cy="3264268"/>
          </a:xfrm>
        </p:spPr>
        <p:txBody>
          <a:bodyPr>
            <a:noAutofit/>
          </a:bodyPr>
          <a:lstStyle/>
          <a:p>
            <a:pPr>
              <a:lnSpc>
                <a:spcPct val="108000"/>
              </a:lnSpc>
            </a:pPr>
            <a:r>
              <a:rPr lang="de-CH" dirty="0"/>
              <a:t>Art. 336c CO : protection temporaire contre le licenciement inopportun (p. ex. en cas d'incapacité de travail)</a:t>
            </a:r>
          </a:p>
          <a:p>
            <a:pPr>
              <a:lnSpc>
                <a:spcPct val="108000"/>
              </a:lnSpc>
              <a:spcBef>
                <a:spcPts val="1200"/>
              </a:spcBef>
            </a:pPr>
            <a:r>
              <a:rPr lang="de-CH" dirty="0"/>
              <a:t>Licenciement pendant le délai de protection = nul 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45F75A2E-B745-3A39-154E-0DF09689EB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97344"/>
            <a:ext cx="5430794" cy="644561"/>
          </a:xfrm>
        </p:spPr>
        <p:txBody>
          <a:bodyPr/>
          <a:lstStyle/>
          <a:p>
            <a:r>
              <a:rPr lang="de-CH" dirty="0"/>
              <a:t>Licenciements abusifs 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C908B9CD-48DC-38BA-CF53-063F6619F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1741905"/>
            <a:ext cx="5423451" cy="3291067"/>
          </a:xfrm>
        </p:spPr>
        <p:txBody>
          <a:bodyPr>
            <a:noAutofit/>
          </a:bodyPr>
          <a:lstStyle/>
          <a:p>
            <a:pPr>
              <a:lnSpc>
                <a:spcPct val="108000"/>
              </a:lnSpc>
            </a:pPr>
            <a:r>
              <a:rPr lang="de-CH" dirty="0"/>
              <a:t>Art. 336 CO : motifs</a:t>
            </a:r>
          </a:p>
          <a:p>
            <a:pPr>
              <a:lnSpc>
                <a:spcPct val="108000"/>
              </a:lnSpc>
              <a:spcBef>
                <a:spcPts val="1200"/>
              </a:spcBef>
            </a:pPr>
            <a:r>
              <a:rPr lang="de-CH" dirty="0"/>
              <a:t>Par exemple, motif de licenciement «handicap»: abusif s'il n'y a pas de justification </a:t>
            </a:r>
          </a:p>
          <a:p>
            <a:pPr>
              <a:lnSpc>
                <a:spcPct val="108000"/>
              </a:lnSpc>
              <a:spcBef>
                <a:spcPts val="1200"/>
              </a:spcBef>
            </a:pPr>
            <a:r>
              <a:rPr lang="de-CH" dirty="0"/>
              <a:t>Le licenciement est valable (indemnité)  </a:t>
            </a:r>
          </a:p>
        </p:txBody>
      </p:sp>
    </p:spTree>
    <p:extLst>
      <p:ext uri="{BB962C8B-B14F-4D97-AF65-F5344CB8AC3E}">
        <p14:creationId xmlns:p14="http://schemas.microsoft.com/office/powerpoint/2010/main" val="2004861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F074001-AA74-3307-5442-71E9EBACD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Sommaire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7DD9058-A184-0EFE-8970-80D803414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AutoNum type="romanUcParenR"/>
            </a:pPr>
            <a:r>
              <a:rPr lang="de-CH" dirty="0">
                <a:highlight>
                  <a:srgbClr val="00FFFF"/>
                </a:highlight>
              </a:rPr>
              <a:t>Contexte </a:t>
            </a:r>
          </a:p>
          <a:p>
            <a:pPr marL="571500" indent="-571500">
              <a:buAutoNum type="romanUcParenR"/>
            </a:pPr>
            <a:r>
              <a:rPr lang="de-CH" dirty="0" err="1"/>
              <a:t>Protection</a:t>
            </a:r>
            <a:r>
              <a:rPr lang="de-CH" dirty="0"/>
              <a:t> </a:t>
            </a:r>
            <a:r>
              <a:rPr lang="de-CH" dirty="0" err="1"/>
              <a:t>tout</a:t>
            </a:r>
            <a:r>
              <a:rPr lang="de-CH" dirty="0"/>
              <a:t> au long du cycle de vie d'un contrat de travail selon le droit en vigueur </a:t>
            </a:r>
          </a:p>
          <a:p>
            <a:pPr marL="571500" indent="-571500">
              <a:buAutoNum type="romanUcParenR"/>
            </a:pPr>
            <a:r>
              <a:rPr lang="de-CH" dirty="0"/>
              <a:t>Modifications prévues dans </a:t>
            </a:r>
            <a:r>
              <a:rPr lang="de-CH" dirty="0" err="1"/>
              <a:t>la LHand</a:t>
            </a:r>
            <a:r>
              <a:rPr lang="de-CH" dirty="0"/>
              <a:t> </a:t>
            </a:r>
          </a:p>
          <a:p>
            <a:pPr marL="571500" indent="-571500">
              <a:buAutoNum type="romanUcParenR"/>
            </a:pPr>
            <a:r>
              <a:rPr lang="de-CH" dirty="0"/>
              <a:t>Conclusion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5F4299-CE45-0786-02FC-BE877F60D4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0556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EC7A443E-A0FF-1415-D010-BE464C71B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/>
              <a:t>Jurisprudence</a:t>
            </a:r>
            <a:r>
              <a:rPr lang="de-CH" dirty="0"/>
              <a:t>  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3F477DC2-1500-9050-009E-DEA733DB7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CH" dirty="0"/>
              <a:t>Les licenciements pour incapacité de travail après l'expiration du délai de protection sont (fréquents) et généralement admissibles</a:t>
            </a:r>
          </a:p>
          <a:p>
            <a:pPr>
              <a:spcBef>
                <a:spcPts val="1800"/>
              </a:spcBef>
            </a:pPr>
            <a:r>
              <a:rPr lang="de-CH" dirty="0"/>
              <a:t>Exceptions : l'employeur manque à son devoir de diligence (art. 328 CO), refuse d'effectuer des adaptations raisonnables du poste de travail </a:t>
            </a:r>
          </a:p>
          <a:p>
            <a:pPr>
              <a:spcBef>
                <a:spcPts val="1800"/>
              </a:spcBef>
            </a:pPr>
            <a:r>
              <a:rPr lang="de-CH" dirty="0"/>
              <a:t>Conséquence juridique : le </a:t>
            </a:r>
            <a:r>
              <a:rPr lang="de-CH" dirty="0" err="1"/>
              <a:t>licenciement</a:t>
            </a:r>
            <a:r>
              <a:rPr lang="de-CH" dirty="0"/>
              <a:t> </a:t>
            </a:r>
            <a:r>
              <a:rPr lang="de-CH" dirty="0" err="1"/>
              <a:t>peut</a:t>
            </a:r>
            <a:r>
              <a:rPr lang="de-CH" dirty="0"/>
              <a:t> être abusif (mais valable), </a:t>
            </a:r>
            <a:r>
              <a:rPr lang="de-CH" dirty="0" err="1"/>
              <a:t>indemnité</a:t>
            </a:r>
            <a:r>
              <a:rPr lang="de-CH" dirty="0"/>
              <a:t> de six mois de salaire au maximum  </a:t>
            </a:r>
          </a:p>
        </p:txBody>
      </p:sp>
    </p:spTree>
    <p:extLst>
      <p:ext uri="{BB962C8B-B14F-4D97-AF65-F5344CB8AC3E}">
        <p14:creationId xmlns:p14="http://schemas.microsoft.com/office/powerpoint/2010/main" val="17059718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3831BE-4134-DB94-807F-1C4AE26B1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82F70976-A099-F280-0CF0-77A5FE80B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Sommaire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A6581FC-1999-6815-868F-7222BEB4F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AutoNum type="romanUcParenR"/>
            </a:pPr>
            <a:r>
              <a:rPr lang="de-CH" dirty="0"/>
              <a:t>Contexte </a:t>
            </a:r>
          </a:p>
          <a:p>
            <a:pPr marL="571500" indent="-571500">
              <a:buAutoNum type="romanUcParenR"/>
            </a:pPr>
            <a:r>
              <a:rPr lang="de-CH" dirty="0" err="1"/>
              <a:t>Protection</a:t>
            </a:r>
            <a:r>
              <a:rPr lang="de-CH" dirty="0"/>
              <a:t> </a:t>
            </a:r>
            <a:r>
              <a:rPr lang="de-CH" dirty="0" err="1"/>
              <a:t>tout</a:t>
            </a:r>
            <a:r>
              <a:rPr lang="de-CH" dirty="0"/>
              <a:t> au long du cycle de vie d'un contrat de travail selon le droit en vigueur </a:t>
            </a:r>
          </a:p>
          <a:p>
            <a:pPr marL="571500" indent="-571500">
              <a:buAutoNum type="romanUcParenR"/>
            </a:pPr>
            <a:r>
              <a:rPr lang="de-CH" dirty="0">
                <a:highlight>
                  <a:srgbClr val="00FFFF"/>
                </a:highlight>
              </a:rPr>
              <a:t>Modifications prévues dans </a:t>
            </a:r>
            <a:r>
              <a:rPr lang="de-CH" dirty="0" err="1">
                <a:highlight>
                  <a:srgbClr val="00FFFF"/>
                </a:highlight>
              </a:rPr>
              <a:t>la LHand</a:t>
            </a:r>
            <a:r>
              <a:rPr lang="de-CH" dirty="0">
                <a:highlight>
                  <a:srgbClr val="00FFFF"/>
                </a:highlight>
              </a:rPr>
              <a:t> </a:t>
            </a:r>
          </a:p>
          <a:p>
            <a:pPr marL="571500" indent="-571500">
              <a:buAutoNum type="romanUcParenR"/>
            </a:pPr>
            <a:r>
              <a:rPr lang="de-CH" dirty="0"/>
              <a:t>Conclusion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A7073B-9DF6-0C5C-9663-022B2367C6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6612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B59237-B560-F086-3CF6-4049CDFA2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Modifications apportées à </a:t>
            </a:r>
            <a:r>
              <a:rPr lang="de-CH" dirty="0" err="1"/>
              <a:t>la LHand </a:t>
            </a:r>
            <a:r>
              <a:rPr lang="de-CH" dirty="0"/>
              <a:t>(état au moment du message du Conseil fédéral)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63282A-A58E-E04C-CDC6-0C05FCDC0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CH" dirty="0"/>
              <a:t>Extension du champ d'application de </a:t>
            </a:r>
            <a:r>
              <a:rPr lang="de-CH" dirty="0" err="1"/>
              <a:t>la LHand </a:t>
            </a:r>
            <a:r>
              <a:rPr lang="de-CH" dirty="0"/>
              <a:t>(art. 3, let. g) : tous les rapports de travail </a:t>
            </a:r>
          </a:p>
          <a:p>
            <a:pPr>
              <a:spcBef>
                <a:spcPts val="1800"/>
              </a:spcBef>
            </a:pPr>
            <a:r>
              <a:rPr lang="de-CH" dirty="0"/>
              <a:t>Art. 6a, al. 1 (nouveau) : al. 1 Interdiction de discrimination, notamment en matière de recrutement, de conditions d'engagement et de travail, de salaire, de formation et de perfectionnement, de promotion et de licenciement </a:t>
            </a:r>
          </a:p>
          <a:p>
            <a:pPr>
              <a:spcBef>
                <a:spcPts val="1800"/>
              </a:spcBef>
            </a:pPr>
            <a:r>
              <a:rPr lang="de-CH" dirty="0"/>
              <a:t>Obligation de prendre des </a:t>
            </a:r>
            <a:r>
              <a:rPr lang="de-CH" dirty="0" err="1"/>
              <a:t>aménagements</a:t>
            </a:r>
            <a:r>
              <a:rPr lang="de-CH" dirty="0"/>
              <a:t> </a:t>
            </a:r>
            <a:r>
              <a:rPr lang="de-CH" dirty="0" err="1"/>
              <a:t>raisonnables</a:t>
            </a:r>
            <a:r>
              <a:rPr lang="de-CH" dirty="0"/>
              <a:t>(art. 6a, al. 2) </a:t>
            </a:r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50341B2-BF63-0236-6495-BF4D9E0B77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8722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D91452-C5FA-283D-895E-655C26A6B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Art. 12a, al. 2 : </a:t>
            </a:r>
            <a:r>
              <a:rPr lang="de-CH" dirty="0" err="1"/>
              <a:t>Aménagements</a:t>
            </a:r>
            <a:r>
              <a:rPr lang="de-CH" dirty="0"/>
              <a:t> raisonnables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151AF9-18A6-0647-BEDF-9C6B3B42D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Critères permettant de déterminer s'il existe une obligation de prendre des mesures appropriées :</a:t>
            </a:r>
          </a:p>
          <a:p>
            <a:pPr lvl="1">
              <a:spcBef>
                <a:spcPts val="1800"/>
              </a:spcBef>
            </a:pPr>
            <a:r>
              <a:rPr lang="de-CH" sz="3000" dirty="0"/>
              <a:t>Taille et capacité financière de l'entreprise </a:t>
            </a:r>
          </a:p>
          <a:p>
            <a:pPr lvl="1">
              <a:spcBef>
                <a:spcPts val="1800"/>
              </a:spcBef>
            </a:pPr>
            <a:r>
              <a:rPr lang="de-CH" sz="3000" dirty="0"/>
              <a:t>Solution de remplacement appropriée pour réduire/</a:t>
            </a:r>
            <a:r>
              <a:rPr lang="de-CH" sz="3000" dirty="0" err="1"/>
              <a:t>éliminer</a:t>
            </a:r>
            <a:r>
              <a:rPr lang="de-CH" sz="3000" dirty="0"/>
              <a:t> </a:t>
            </a:r>
            <a:r>
              <a:rPr lang="de-CH" sz="3000" dirty="0" err="1"/>
              <a:t>l’inégalité</a:t>
            </a:r>
            <a:endParaRPr lang="de-CH" sz="3000" dirty="0"/>
          </a:p>
          <a:p>
            <a:pPr lvl="1">
              <a:spcBef>
                <a:spcPts val="1800"/>
              </a:spcBef>
            </a:pPr>
            <a:r>
              <a:rPr lang="de-CH" sz="3000" dirty="0"/>
              <a:t>Atteinte aux droits de tiers (notamment d'autres employés)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17166F1-1CF7-610F-0473-88E96E4B88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2525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2C6723-1030-6945-A01B-1C2EBC21E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Droits (art. 8a </a:t>
            </a:r>
            <a:r>
              <a:rPr lang="de-CH" dirty="0" err="1"/>
              <a:t>LHand</a:t>
            </a:r>
            <a:r>
              <a:rPr lang="de-CH" dirty="0"/>
              <a:t>, nouveau)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30C5D1-F8FA-BCDE-D616-2563F8E98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CH" dirty="0"/>
              <a:t>Demande visant à interdire, éliminer ou constater la discrimination</a:t>
            </a:r>
          </a:p>
          <a:p>
            <a:pPr>
              <a:spcBef>
                <a:spcPts val="1800"/>
              </a:spcBef>
            </a:pPr>
            <a:r>
              <a:rPr lang="de-CH" dirty="0"/>
              <a:t>Indemnisation </a:t>
            </a:r>
          </a:p>
          <a:p>
            <a:pPr>
              <a:spcBef>
                <a:spcPts val="1800"/>
              </a:spcBef>
            </a:pPr>
            <a:r>
              <a:rPr lang="de-CH" dirty="0"/>
              <a:t>Discrimination lors de l'embauche ou du licenciement : trois ou six mois de salaire au maximum </a:t>
            </a:r>
          </a:p>
          <a:p>
            <a:pPr>
              <a:spcBef>
                <a:spcPts val="1800"/>
              </a:spcBef>
            </a:pPr>
            <a:r>
              <a:rPr lang="de-CH" dirty="0"/>
              <a:t>Refus </a:t>
            </a:r>
            <a:r>
              <a:rPr lang="de-CH" dirty="0" err="1"/>
              <a:t>d’aménagements</a:t>
            </a:r>
            <a:r>
              <a:rPr lang="de-CH" dirty="0"/>
              <a:t> </a:t>
            </a:r>
            <a:r>
              <a:rPr lang="de-CH" dirty="0" err="1"/>
              <a:t>raisonnables</a:t>
            </a:r>
            <a:r>
              <a:rPr lang="de-CH" dirty="0"/>
              <a:t>: ordonnance judiciaire des </a:t>
            </a:r>
            <a:r>
              <a:rPr lang="de-CH" dirty="0" err="1"/>
              <a:t>aménagements</a:t>
            </a:r>
            <a:r>
              <a:rPr lang="de-CH" dirty="0"/>
              <a:t> ou indemnisation 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8B0814B-3DA6-02AE-E3D8-ACD146473B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6882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7ED74E-BA08-6F47-E312-3A8E3338B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Aspects procéduraux (art. 9a/b)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F23D989-F4B9-C195-EFD2-3EE38D9C0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79388" indent="-179388"/>
            <a:r>
              <a:rPr lang="de-CH" dirty="0"/>
              <a:t>En cas de discrimination à l'embauche : </a:t>
            </a:r>
          </a:p>
          <a:p>
            <a:pPr marL="450850" lvl="1" indent="-180975">
              <a:lnSpc>
                <a:spcPct val="110000"/>
              </a:lnSpc>
              <a:spcBef>
                <a:spcPts val="1200"/>
              </a:spcBef>
            </a:pPr>
            <a:r>
              <a:rPr lang="de-CH" sz="3000" dirty="0"/>
              <a:t>droit à une motivation écrite du refus  </a:t>
            </a:r>
          </a:p>
          <a:p>
            <a:pPr marL="179388" lvl="1" indent="-179388">
              <a:lnSpc>
                <a:spcPct val="110000"/>
              </a:lnSpc>
              <a:spcBef>
                <a:spcPts val="3000"/>
              </a:spcBef>
            </a:pPr>
            <a:r>
              <a:rPr lang="de-CH" sz="3000" dirty="0"/>
              <a:t>En cas de licenciement : procédure selon l'art. 336b CO (opposition, action en justice) </a:t>
            </a:r>
          </a:p>
          <a:p>
            <a:pPr marL="450850" lvl="1" indent="-180975">
              <a:lnSpc>
                <a:spcPct val="110000"/>
              </a:lnSpc>
              <a:spcBef>
                <a:spcPts val="1200"/>
              </a:spcBef>
            </a:pPr>
            <a:r>
              <a:rPr lang="de-CH" sz="3000" dirty="0"/>
              <a:t>Allègement de la charge de la preuve, la simple vraisemblance d'une discrimination suffit (= la charge de la preuve incombe à l'employeur). Ne s'applique PAS en cas de discrimination à l'embauche ! </a:t>
            </a:r>
          </a:p>
          <a:p>
            <a:pPr marL="449263" lvl="1" indent="-184150">
              <a:lnSpc>
                <a:spcPct val="110000"/>
              </a:lnSpc>
              <a:spcBef>
                <a:spcPts val="1200"/>
              </a:spcBef>
            </a:pPr>
            <a:endParaRPr lang="de-CH" sz="3000" dirty="0"/>
          </a:p>
          <a:p>
            <a:pPr marL="176213" indent="-176213"/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F33113C-98A3-7464-F3A0-E48E3D0ECA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391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1FE976-C2DD-0D3C-9B14-1C9B081DF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Et quoi d'autre ?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FA8CA46-3BC4-B172-5077-3321182F8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Art. 13, al. 1/1bis : </a:t>
            </a:r>
          </a:p>
          <a:p>
            <a:pPr>
              <a:spcBef>
                <a:spcPts val="1800"/>
              </a:spcBef>
            </a:pPr>
            <a:r>
              <a:rPr lang="de-CH" dirty="0"/>
              <a:t>Extension (minimale) du recours des associations ; les droits découlant de l'art. 8a sont également couverts (actions en dommages-intérêts uniquement dans les limites du code de procédure civile)</a:t>
            </a:r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37F7A2B-14E6-7E6B-158F-0504447821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837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62ED09-99D1-3C1B-50AE-3FF5C7984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Et quelle est la suite ?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8F6B5E6-FE79-9E77-8F4D-BBA11406A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La révision </a:t>
            </a:r>
            <a:r>
              <a:rPr lang="de-CH" dirty="0" err="1"/>
              <a:t>de la LHand </a:t>
            </a:r>
            <a:r>
              <a:rPr lang="de-CH" dirty="0"/>
              <a:t>est actuellement examinée par les </a:t>
            </a:r>
            <a:r>
              <a:rPr lang="de-CH" dirty="0">
                <a:hlinkClick r:id="rId2"/>
              </a:rPr>
              <a:t>commissions du Conseil national </a:t>
            </a:r>
            <a:endParaRPr lang="de-CH" dirty="0"/>
          </a:p>
          <a:p>
            <a:pPr>
              <a:spcBef>
                <a:spcPts val="1800"/>
              </a:spcBef>
            </a:pPr>
            <a:r>
              <a:rPr lang="de-CH" dirty="0"/>
              <a:t>Contexte : </a:t>
            </a:r>
            <a:br>
              <a:rPr lang="de-CH" dirty="0"/>
            </a:br>
            <a:r>
              <a:rPr lang="de-CH" dirty="0"/>
              <a:t>Message du Conseil fédéral </a:t>
            </a:r>
            <a:r>
              <a:rPr lang="de-CH" dirty="0">
                <a:hlinkClick r:id="rId3"/>
              </a:rPr>
              <a:t>concernant l'initiative pour l'inclusion et la contre-proposition</a:t>
            </a:r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93DDC59-1030-4BC8-718B-F928D45582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2663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5F861-7C26-84F5-5473-BDABF4D52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A31C713B-75D9-8CC8-AC7F-774D2574A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Sommaire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9D912FB-8944-4556-29E8-47581BF69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AutoNum type="romanUcParenR"/>
            </a:pPr>
            <a:r>
              <a:rPr lang="de-CH" dirty="0"/>
              <a:t>Contexte </a:t>
            </a:r>
          </a:p>
          <a:p>
            <a:pPr marL="571500" indent="-571500">
              <a:buAutoNum type="romanUcParenR"/>
            </a:pPr>
            <a:r>
              <a:rPr lang="de-CH" dirty="0" err="1"/>
              <a:t>Protection</a:t>
            </a:r>
            <a:r>
              <a:rPr lang="de-CH" dirty="0"/>
              <a:t> tout au long du cycle de vie d'un contrat de travail selon le droit en vigueur </a:t>
            </a:r>
          </a:p>
          <a:p>
            <a:pPr marL="571500" indent="-571500">
              <a:buAutoNum type="romanUcParenR"/>
            </a:pPr>
            <a:r>
              <a:rPr lang="de-CH" dirty="0"/>
              <a:t>Modifications prévues dans </a:t>
            </a:r>
            <a:r>
              <a:rPr lang="de-CH" dirty="0" err="1"/>
              <a:t>la LHand</a:t>
            </a:r>
            <a:r>
              <a:rPr lang="de-CH" dirty="0"/>
              <a:t> </a:t>
            </a:r>
          </a:p>
          <a:p>
            <a:pPr marL="571500" indent="-571500">
              <a:buAutoNum type="romanUcParenR"/>
            </a:pPr>
            <a:r>
              <a:rPr lang="de-CH" dirty="0">
                <a:highlight>
                  <a:srgbClr val="00FFFF"/>
                </a:highlight>
              </a:rPr>
              <a:t>Conclusion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3E9A0A-919A-359C-B677-21A836050D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5886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511B27-BC54-2DEE-0EB8-E14F7F578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Conclusion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58A9DB-E768-B454-3B14-34ADD7899F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CH" dirty="0"/>
              <a:t>En vertu du droit du travail en vigueur, </a:t>
            </a:r>
            <a:r>
              <a:rPr lang="de-CH" dirty="0" err="1"/>
              <a:t>les</a:t>
            </a:r>
            <a:r>
              <a:rPr lang="de-CH" dirty="0"/>
              <a:t> </a:t>
            </a:r>
            <a:r>
              <a:rPr lang="de-CH" dirty="0" err="1"/>
              <a:t>employé.e.s</a:t>
            </a:r>
            <a:r>
              <a:rPr lang="de-CH" dirty="0"/>
              <a:t> en </a:t>
            </a:r>
            <a:r>
              <a:rPr lang="de-CH" dirty="0" err="1"/>
              <a:t>situation</a:t>
            </a:r>
            <a:r>
              <a:rPr lang="de-CH" dirty="0"/>
              <a:t> de handicap </a:t>
            </a:r>
            <a:r>
              <a:rPr lang="de-CH" dirty="0" err="1"/>
              <a:t>sont</a:t>
            </a:r>
            <a:r>
              <a:rPr lang="de-CH" dirty="0"/>
              <a:t> </a:t>
            </a:r>
            <a:r>
              <a:rPr lang="de-CH" dirty="0" err="1"/>
              <a:t>protégé.e.s</a:t>
            </a:r>
            <a:r>
              <a:rPr lang="de-CH" dirty="0"/>
              <a:t> contre toute discrimination pendant la durée de la relation de travail et en cas de licenciement (obligation de l'employeur de faire preuve de considération, protection contre le licenciement)</a:t>
            </a:r>
          </a:p>
          <a:p>
            <a:pPr>
              <a:spcBef>
                <a:spcPts val="1800"/>
              </a:spcBef>
            </a:pPr>
            <a:r>
              <a:rPr lang="de-CH" dirty="0"/>
              <a:t>Pas de protection (effective) lors de la candidature/l'embauche </a:t>
            </a:r>
          </a:p>
          <a:p>
            <a:pPr>
              <a:spcBef>
                <a:spcPts val="1800"/>
              </a:spcBef>
            </a:pPr>
            <a:r>
              <a:rPr lang="de-CH" dirty="0"/>
              <a:t>Lacunes en matière de protection également pendant la durée de la relation de travail </a:t>
            </a:r>
          </a:p>
          <a:p>
            <a:pPr marL="0" indent="0">
              <a:buNone/>
            </a:pPr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8500015-615D-9656-3C79-6103802D63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329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F4BCEF-F8F2-89F1-36BC-55B80D18E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I) Contexte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F8CC6C9-5553-67E9-C32B-AB9A5CEB6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Gagner sa vie en travaillant  = condition préalable importante  à l'intégration </a:t>
            </a:r>
          </a:p>
          <a:p>
            <a:pPr>
              <a:spcBef>
                <a:spcPts val="1800"/>
              </a:spcBef>
            </a:pPr>
            <a:r>
              <a:rPr lang="de-CH" dirty="0"/>
              <a:t>Revenu professionnel = également important pour la couverture sociale (faible salaire = faibles rentes) </a:t>
            </a:r>
          </a:p>
          <a:p>
            <a:pPr>
              <a:spcBef>
                <a:spcPts val="1800"/>
              </a:spcBef>
            </a:pPr>
            <a:r>
              <a:rPr lang="de-CH" dirty="0"/>
              <a:t>En Suisse, la participation des </a:t>
            </a:r>
            <a:r>
              <a:rPr lang="de-CH" dirty="0" err="1"/>
              <a:t>personnes</a:t>
            </a:r>
            <a:r>
              <a:rPr lang="de-CH" dirty="0"/>
              <a:t> en </a:t>
            </a:r>
            <a:r>
              <a:rPr lang="de-CH" dirty="0" err="1"/>
              <a:t>situation</a:t>
            </a:r>
            <a:r>
              <a:rPr lang="de-CH" dirty="0"/>
              <a:t> de handicap au marché du travail est élevée en comparaison internationale, mais… </a:t>
            </a:r>
          </a:p>
          <a:p>
            <a:endParaRPr lang="de-C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5F92DF-729B-8FA3-CF80-3FA9AF5F23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7271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B37F53-7F93-34E1-FBD2-CAA27CF4A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4392C0-77B9-DFA9-D083-D875ACE27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Révision </a:t>
            </a:r>
            <a:r>
              <a:rPr lang="de-CH" dirty="0" err="1"/>
              <a:t>de la LHand</a:t>
            </a:r>
            <a:r>
              <a:rPr lang="de-CH" dirty="0"/>
              <a:t>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1CAA269-244C-9E2E-3F68-219A8B7F1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Obligation d'améliorer la protection (Convention des Nations Unies relative aux droits des personnes handicapées, conventions de l'OIT, Constitution)</a:t>
            </a:r>
          </a:p>
          <a:p>
            <a:pPr>
              <a:spcBef>
                <a:spcPts val="1800"/>
              </a:spcBef>
            </a:pPr>
            <a:r>
              <a:rPr lang="de-CH" dirty="0"/>
              <a:t>Les modifications prévues sont très modérées et vont moins loin que la loi sur l'égalité (LEg)  </a:t>
            </a:r>
          </a:p>
          <a:p>
            <a:pPr>
              <a:spcBef>
                <a:spcPts val="1800"/>
              </a:spcBef>
            </a:pPr>
            <a:r>
              <a:rPr lang="de-CH" dirty="0" err="1"/>
              <a:t>Particulièrement</a:t>
            </a:r>
            <a:r>
              <a:rPr lang="de-CH" dirty="0"/>
              <a:t> </a:t>
            </a:r>
            <a:r>
              <a:rPr lang="de-CH" dirty="0" err="1"/>
              <a:t>important</a:t>
            </a:r>
            <a:r>
              <a:rPr lang="de-CH" dirty="0"/>
              <a:t> : les règles de procédure</a:t>
            </a:r>
          </a:p>
          <a:p>
            <a:pPr marL="0" indent="0">
              <a:buNone/>
            </a:pPr>
            <a:endParaRPr lang="de-CH" dirty="0"/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807D014-4697-0BFC-B6CF-9C2840F145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232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F4C447-D53C-C560-E866-E61517C23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Pour finir…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B7A00B-8DEB-388A-8DC7-4DA455320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1215614"/>
            <a:ext cx="11065564" cy="3965986"/>
          </a:xfrm>
        </p:spPr>
        <p:txBody>
          <a:bodyPr>
            <a:normAutofit fontScale="92500"/>
          </a:bodyPr>
          <a:lstStyle/>
          <a:p>
            <a:r>
              <a:rPr lang="de-CH" dirty="0"/>
              <a:t>Message du Conseil fédéral concernant la révision </a:t>
            </a:r>
            <a:r>
              <a:rPr lang="de-CH" dirty="0" err="1"/>
              <a:t>de la LHand </a:t>
            </a:r>
            <a:r>
              <a:rPr lang="de-CH" dirty="0"/>
              <a:t>:  Beaucoup est déjà fait, mais… « Il n’est toutefois pas encore acquis aujourd’hui que les obstacles factuels évitables soient éliminés et qu’un environnement de travail inclusif soit progressivement mis en place. »</a:t>
            </a:r>
          </a:p>
          <a:p>
            <a:pPr>
              <a:spcBef>
                <a:spcPts val="1800"/>
              </a:spcBef>
            </a:pPr>
            <a:r>
              <a:rPr lang="de-CH" dirty="0"/>
              <a:t>La révision de la LHand n’est pas une panacée, mais elle est nécessaire</a:t>
            </a:r>
          </a:p>
          <a:p>
            <a:pPr>
              <a:spcBef>
                <a:spcPts val="1800"/>
              </a:spcBef>
            </a:pPr>
            <a:r>
              <a:rPr lang="de-CH" dirty="0"/>
              <a:t>Important et pertinent : coordination </a:t>
            </a:r>
            <a:r>
              <a:rPr lang="de-CH" dirty="0" err="1"/>
              <a:t>entre la LHand </a:t>
            </a:r>
            <a:r>
              <a:rPr lang="de-CH" dirty="0"/>
              <a:t>et l'AI </a:t>
            </a:r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805B15E-7DB9-8911-1F0C-6D5B74A4B8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8873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67DAA-7051-CC3C-61F6-F436D5FE3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F384CD-0659-8708-A8D9-D8DF5BF606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tabLst>
                <a:tab pos="10404475" algn="l"/>
              </a:tabLst>
            </a:pPr>
            <a:r>
              <a:rPr lang="de-CH" sz="4400" dirty="0">
                <a:solidFill>
                  <a:schemeClr val="tx1"/>
                </a:solidFill>
              </a:rPr>
              <a:t>Merci beaucoup</a:t>
            </a:r>
            <a:br>
              <a:rPr lang="de-CH" sz="4400" dirty="0">
                <a:solidFill>
                  <a:schemeClr val="tx1"/>
                </a:solidFill>
              </a:rPr>
            </a:br>
            <a:r>
              <a:rPr lang="de-CH" sz="4400" b="0" dirty="0">
                <a:solidFill>
                  <a:schemeClr val="tx1"/>
                </a:solidFill>
              </a:rPr>
              <a:t>de votre attention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DC6F119-856B-D0FB-5181-7FA18A36BD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8769" y="3740727"/>
            <a:ext cx="11221929" cy="1265449"/>
          </a:xfrm>
        </p:spPr>
        <p:txBody>
          <a:bodyPr/>
          <a:lstStyle/>
          <a:p>
            <a:r>
              <a:rPr lang="de-CH" dirty="0"/>
              <a:t>kurt.paerli@unibas.ch</a:t>
            </a:r>
          </a:p>
        </p:txBody>
      </p:sp>
    </p:spTree>
    <p:extLst>
      <p:ext uri="{BB962C8B-B14F-4D97-AF65-F5344CB8AC3E}">
        <p14:creationId xmlns:p14="http://schemas.microsoft.com/office/powerpoint/2010/main" val="1112258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A8F9E-7D32-C86F-DCA1-6A018F77D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A9A340-FA97-99B3-249D-88CB36AD3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I) Contexte (2) 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6A8CBD-77EC-FDAA-6B79-E5B40FFB3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1298741"/>
            <a:ext cx="11065564" cy="3938277"/>
          </a:xfrm>
        </p:spPr>
        <p:txBody>
          <a:bodyPr>
            <a:normAutofit fontScale="92500" lnSpcReduction="20000"/>
          </a:bodyPr>
          <a:lstStyle/>
          <a:p>
            <a:r>
              <a:rPr lang="de-CH" dirty="0"/>
              <a:t>… Difficultés dans les activités quotidiennes = impact négatif sur la participation au marché du travail (personnes avec et sans handicap : 47 % de participation au marché du </a:t>
            </a:r>
            <a:r>
              <a:rPr lang="de-CH" dirty="0" err="1"/>
              <a:t>travail</a:t>
            </a:r>
            <a:r>
              <a:rPr lang="de-CH" dirty="0"/>
              <a:t> contre 87 %) </a:t>
            </a:r>
          </a:p>
          <a:p>
            <a:pPr>
              <a:spcBef>
                <a:spcPts val="1800"/>
              </a:spcBef>
            </a:pPr>
            <a:r>
              <a:rPr lang="de-CH" dirty="0"/>
              <a:t>… Environ 25 000 personnes en situation de handicap travaillent dans des ateliers protégés (= exclues du marché du travail général)  </a:t>
            </a:r>
          </a:p>
          <a:p>
            <a:pPr>
              <a:spcBef>
                <a:spcPts val="1800"/>
              </a:spcBef>
            </a:pPr>
            <a:r>
              <a:rPr lang="de-CH" dirty="0"/>
              <a:t>… Les </a:t>
            </a:r>
            <a:r>
              <a:rPr lang="de-CH" dirty="0" err="1"/>
              <a:t>personnes</a:t>
            </a:r>
            <a:r>
              <a:rPr lang="de-CH" dirty="0"/>
              <a:t> en </a:t>
            </a:r>
            <a:r>
              <a:rPr lang="de-CH" dirty="0" err="1"/>
              <a:t>situation</a:t>
            </a:r>
            <a:r>
              <a:rPr lang="de-CH" dirty="0"/>
              <a:t> de handicap qui exercent une activité </a:t>
            </a:r>
            <a:r>
              <a:rPr lang="de-CH" dirty="0" err="1"/>
              <a:t>professionnelle</a:t>
            </a:r>
            <a:r>
              <a:rPr lang="de-CH" dirty="0"/>
              <a:t> </a:t>
            </a:r>
            <a:r>
              <a:rPr lang="de-CH" dirty="0" err="1"/>
              <a:t>subissent</a:t>
            </a:r>
            <a:r>
              <a:rPr lang="de-CH" dirty="0"/>
              <a:t> (également) des </a:t>
            </a:r>
            <a:r>
              <a:rPr lang="de-CH" dirty="0" err="1"/>
              <a:t>inégalités</a:t>
            </a:r>
            <a:r>
              <a:rPr lang="de-CH" dirty="0"/>
              <a:t> sur le marché du travail </a:t>
            </a:r>
            <a:r>
              <a:rPr lang="de-CH" dirty="0" err="1"/>
              <a:t>ordinaire</a:t>
            </a:r>
            <a:r>
              <a:rPr lang="de-CH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4C079D-3237-EE3F-8E56-A5B0517298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910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AE687E53-95A5-3A68-E02C-43E37967B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Questions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8BD6FF9-6A27-4AF6-1239-5261769F5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1298740"/>
            <a:ext cx="11065564" cy="3903641"/>
          </a:xfrm>
        </p:spPr>
        <p:txBody>
          <a:bodyPr>
            <a:normAutofit fontScale="92500" lnSpcReduction="20000"/>
          </a:bodyPr>
          <a:lstStyle/>
          <a:p>
            <a:r>
              <a:rPr lang="de-CH" dirty="0"/>
              <a:t>Comment les </a:t>
            </a:r>
            <a:r>
              <a:rPr lang="de-CH" dirty="0" err="1"/>
              <a:t>personnes</a:t>
            </a:r>
            <a:r>
              <a:rPr lang="de-CH" dirty="0"/>
              <a:t> en </a:t>
            </a:r>
            <a:r>
              <a:rPr lang="de-CH" dirty="0" err="1"/>
              <a:t>situation</a:t>
            </a:r>
            <a:r>
              <a:rPr lang="de-CH" dirty="0"/>
              <a:t> de handicap sont-elles protégées </a:t>
            </a:r>
            <a:r>
              <a:rPr lang="de-CH" dirty="0" err="1"/>
              <a:t>dans</a:t>
            </a:r>
            <a:r>
              <a:rPr lang="de-CH" dirty="0"/>
              <a:t> </a:t>
            </a:r>
            <a:r>
              <a:rPr lang="de-CH" dirty="0" err="1"/>
              <a:t>les</a:t>
            </a:r>
            <a:r>
              <a:rPr lang="de-CH" dirty="0"/>
              <a:t> </a:t>
            </a:r>
            <a:r>
              <a:rPr lang="de-CH" dirty="0" err="1"/>
              <a:t>relations</a:t>
            </a:r>
            <a:r>
              <a:rPr lang="de-CH" dirty="0"/>
              <a:t> de </a:t>
            </a:r>
            <a:r>
              <a:rPr lang="de-CH" dirty="0" err="1"/>
              <a:t>travail</a:t>
            </a:r>
            <a:r>
              <a:rPr lang="de-CH" dirty="0"/>
              <a:t> </a:t>
            </a:r>
            <a:r>
              <a:rPr lang="de-CH" dirty="0" err="1"/>
              <a:t>selon</a:t>
            </a:r>
            <a:r>
              <a:rPr lang="de-CH" dirty="0"/>
              <a:t> la législation en vigueur (droit du travail, droit de l'égalité, droit de la sécurité sociale) ? </a:t>
            </a:r>
          </a:p>
          <a:p>
            <a:pPr>
              <a:spcBef>
                <a:spcPts val="1800"/>
              </a:spcBef>
            </a:pPr>
            <a:r>
              <a:rPr lang="de-CH" dirty="0"/>
              <a:t>Y a-t-il des différences entre les emplois de droit privé et </a:t>
            </a:r>
            <a:br>
              <a:rPr lang="de-CH" dirty="0"/>
            </a:br>
            <a:r>
              <a:rPr lang="de-CH" dirty="0"/>
              <a:t>les emplois relevant du droit public ?  </a:t>
            </a:r>
          </a:p>
          <a:p>
            <a:pPr>
              <a:spcBef>
                <a:spcPts val="1800"/>
              </a:spcBef>
            </a:pPr>
            <a:r>
              <a:rPr lang="de-CH" dirty="0" err="1"/>
              <a:t>Qu’a</a:t>
            </a:r>
            <a:r>
              <a:rPr lang="de-CH" dirty="0"/>
              <a:t> </a:t>
            </a:r>
            <a:r>
              <a:rPr lang="de-CH" dirty="0" err="1"/>
              <a:t>prévu</a:t>
            </a:r>
            <a:r>
              <a:rPr lang="de-CH" dirty="0"/>
              <a:t> le Conseil </a:t>
            </a:r>
            <a:r>
              <a:rPr lang="de-CH" dirty="0" err="1"/>
              <a:t>fédéral</a:t>
            </a:r>
            <a:r>
              <a:rPr lang="de-CH" dirty="0"/>
              <a:t> </a:t>
            </a:r>
            <a:r>
              <a:rPr lang="de-CH" dirty="0" err="1"/>
              <a:t>dans</a:t>
            </a:r>
            <a:r>
              <a:rPr lang="de-CH" dirty="0"/>
              <a:t> la </a:t>
            </a:r>
            <a:r>
              <a:rPr lang="de-CH" dirty="0" err="1"/>
              <a:t>révision</a:t>
            </a:r>
            <a:r>
              <a:rPr lang="de-CH" dirty="0"/>
              <a:t> de la LHand </a:t>
            </a:r>
            <a:r>
              <a:rPr lang="de-CH" dirty="0" err="1"/>
              <a:t>concernant</a:t>
            </a:r>
            <a:r>
              <a:rPr lang="de-CH" dirty="0"/>
              <a:t> l'égalité des </a:t>
            </a:r>
            <a:r>
              <a:rPr lang="de-CH" dirty="0" err="1"/>
              <a:t>personnes</a:t>
            </a:r>
            <a:r>
              <a:rPr lang="de-CH" dirty="0"/>
              <a:t> en </a:t>
            </a:r>
            <a:r>
              <a:rPr lang="de-CH" dirty="0" err="1"/>
              <a:t>situation</a:t>
            </a:r>
            <a:r>
              <a:rPr lang="de-CH" dirty="0"/>
              <a:t> de handicap </a:t>
            </a:r>
            <a:r>
              <a:rPr lang="de-CH" dirty="0" err="1"/>
              <a:t>dans</a:t>
            </a:r>
            <a:r>
              <a:rPr lang="de-CH" dirty="0"/>
              <a:t> </a:t>
            </a:r>
            <a:r>
              <a:rPr lang="de-CH" dirty="0" err="1"/>
              <a:t>les</a:t>
            </a:r>
            <a:r>
              <a:rPr lang="de-CH" dirty="0"/>
              <a:t> </a:t>
            </a:r>
            <a:r>
              <a:rPr lang="de-CH" dirty="0" err="1"/>
              <a:t>relations</a:t>
            </a:r>
            <a:r>
              <a:rPr lang="de-CH" dirty="0"/>
              <a:t> de </a:t>
            </a:r>
            <a:r>
              <a:rPr lang="de-CH" dirty="0" err="1"/>
              <a:t>travail</a:t>
            </a:r>
            <a:r>
              <a:rPr lang="de-CH" dirty="0"/>
              <a:t> ? </a:t>
            </a:r>
          </a:p>
          <a:p>
            <a:endParaRPr lang="de-CH" dirty="0"/>
          </a:p>
          <a:p>
            <a:endParaRPr lang="de-CH" dirty="0"/>
          </a:p>
          <a:p>
            <a:pPr marL="0" indent="0">
              <a:buNone/>
            </a:pPr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F961369-C31A-7459-BA1C-F88CA96A79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198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6FE430-8A83-ED19-5B61-57A2E67843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F853D031-7E83-A4C3-A1EF-525A30C04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Délimitations 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9EC40F9-4400-DB40-B25F-B9711DF5D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L'accent est mis sur les relations de travail, </a:t>
            </a:r>
            <a:br>
              <a:rPr lang="de-CH" dirty="0"/>
            </a:br>
            <a:r>
              <a:rPr lang="de-CH" dirty="0"/>
              <a:t>la situation des </a:t>
            </a:r>
            <a:r>
              <a:rPr lang="de-CH" dirty="0" err="1"/>
              <a:t>personnes</a:t>
            </a:r>
            <a:r>
              <a:rPr lang="de-CH" dirty="0"/>
              <a:t> en situation de handicap </a:t>
            </a:r>
            <a:r>
              <a:rPr lang="de-CH" dirty="0" err="1"/>
              <a:t>exerçant</a:t>
            </a:r>
            <a:r>
              <a:rPr lang="de-CH" dirty="0"/>
              <a:t> </a:t>
            </a:r>
            <a:r>
              <a:rPr lang="de-CH" dirty="0" err="1"/>
              <a:t>une</a:t>
            </a:r>
            <a:r>
              <a:rPr lang="de-CH" dirty="0"/>
              <a:t> </a:t>
            </a:r>
            <a:r>
              <a:rPr lang="de-CH" dirty="0" err="1"/>
              <a:t>activité</a:t>
            </a:r>
            <a:r>
              <a:rPr lang="de-CH" dirty="0"/>
              <a:t> </a:t>
            </a:r>
            <a:r>
              <a:rPr lang="de-CH" dirty="0" err="1"/>
              <a:t>indépendante</a:t>
            </a:r>
            <a:r>
              <a:rPr lang="de-CH" dirty="0"/>
              <a:t> n'est (presque) pas abordée </a:t>
            </a:r>
          </a:p>
          <a:p>
            <a:pPr>
              <a:spcBef>
                <a:spcPts val="1800"/>
              </a:spcBef>
            </a:pPr>
            <a:r>
              <a:rPr lang="de-CH" dirty="0"/>
              <a:t>Les questions relatives au droit de la sécurité sociale ne sont abordées que partiellement   </a:t>
            </a:r>
          </a:p>
          <a:p>
            <a:pPr marL="0" indent="0">
              <a:buNone/>
            </a:pPr>
            <a:endParaRPr lang="de-CH" dirty="0"/>
          </a:p>
          <a:p>
            <a:endParaRPr lang="de-CH" dirty="0"/>
          </a:p>
          <a:p>
            <a:pPr marL="0" indent="0">
              <a:buNone/>
            </a:pPr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F23505C-4EF4-C931-D18F-DD9D401671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567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0DBFBE-5937-65C3-EA49-32E53A36C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83542A4E-E57B-ECD5-92F6-5401DC456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Sommaire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ADB5F89-548C-5B15-18EB-207C7577CB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AutoNum type="romanUcParenR"/>
            </a:pPr>
            <a:r>
              <a:rPr lang="de-CH" dirty="0"/>
              <a:t>Contexte </a:t>
            </a:r>
          </a:p>
          <a:p>
            <a:pPr marL="571500" indent="-571500">
              <a:buAutoNum type="romanUcParenR"/>
            </a:pPr>
            <a:r>
              <a:rPr lang="de-CH" dirty="0" err="1">
                <a:highlight>
                  <a:srgbClr val="00FFFF"/>
                </a:highlight>
              </a:rPr>
              <a:t>Protection</a:t>
            </a:r>
            <a:r>
              <a:rPr lang="de-CH" dirty="0">
                <a:highlight>
                  <a:srgbClr val="00FFFF"/>
                </a:highlight>
              </a:rPr>
              <a:t> tout au long du cycle de vie d'un contrat de travail selon le droit en vigueur </a:t>
            </a:r>
          </a:p>
          <a:p>
            <a:pPr marL="571500" indent="-571500">
              <a:buAutoNum type="romanUcParenR"/>
            </a:pPr>
            <a:r>
              <a:rPr lang="de-CH" dirty="0"/>
              <a:t>Modifications prévues dans </a:t>
            </a:r>
            <a:r>
              <a:rPr lang="de-CH" dirty="0" err="1"/>
              <a:t>la LHand</a:t>
            </a:r>
            <a:r>
              <a:rPr lang="de-CH" dirty="0"/>
              <a:t> </a:t>
            </a:r>
          </a:p>
          <a:p>
            <a:pPr marL="571500" indent="-571500">
              <a:buAutoNum type="romanUcParenR"/>
            </a:pPr>
            <a:r>
              <a:rPr lang="de-CH" dirty="0"/>
              <a:t>Conclusion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48B8C3-6A08-D72A-A8D1-C0A8C6DE94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495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E830C6-0DB5-3317-2696-DD1144277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II) Caractéristiques des relations de travail de droit privé  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904FA6-5029-A596-B2FD-25E9E88B4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CH" dirty="0"/>
              <a:t>Liberté contractuelle </a:t>
            </a:r>
          </a:p>
          <a:p>
            <a:r>
              <a:rPr lang="de-CH" dirty="0"/>
              <a:t>Contrat de travail = subordination convenue par contrat</a:t>
            </a:r>
          </a:p>
          <a:p>
            <a:pPr>
              <a:spcBef>
                <a:spcPts val="3000"/>
              </a:spcBef>
            </a:pPr>
            <a:r>
              <a:rPr lang="de-CH" dirty="0"/>
              <a:t>Marché du travail imparfait : </a:t>
            </a:r>
          </a:p>
          <a:p>
            <a:pPr marL="539750" indent="-269875"/>
            <a:r>
              <a:rPr lang="de-CH" dirty="0" err="1"/>
              <a:t>Protection</a:t>
            </a:r>
            <a:r>
              <a:rPr lang="de-CH" dirty="0"/>
              <a:t> de la partie contractante la plus faible (dispositions du CO, loi sur le travail, etc.) </a:t>
            </a:r>
          </a:p>
          <a:p>
            <a:pPr marL="539750" indent="-269875"/>
            <a:r>
              <a:rPr lang="de-CH" dirty="0"/>
              <a:t>La </a:t>
            </a:r>
            <a:r>
              <a:rPr lang="de-CH" dirty="0" err="1"/>
              <a:t>LHand</a:t>
            </a:r>
            <a:r>
              <a:rPr lang="de-CH" dirty="0"/>
              <a:t> ne s'applique pas !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2895C3-0045-9900-F2D8-19D5E7389E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176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012C6-6719-0FE8-DACA-F084F71C3B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79376C-2FDE-2143-323C-034C4D42D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II) Caractéristiques des contrats de travail de droit public  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53C661-D7D8-3445-508D-DCE7944133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Respect des droits fondamentaux</a:t>
            </a:r>
          </a:p>
          <a:p>
            <a:r>
              <a:rPr lang="de-CH" dirty="0"/>
              <a:t>Réglementation légale </a:t>
            </a:r>
          </a:p>
          <a:p>
            <a:r>
              <a:rPr lang="de-CH" dirty="0"/>
              <a:t>Embauche (généralement) par contrat (de droit administratif)</a:t>
            </a:r>
          </a:p>
          <a:p>
            <a:r>
              <a:rPr lang="de-CH" dirty="0" err="1"/>
              <a:t>La LHand </a:t>
            </a:r>
            <a:r>
              <a:rPr lang="de-CH" dirty="0"/>
              <a:t>impose des obligations à l'employeur (la Confédération) (droit de motiver un refus, devoir de diligence accru envers les employés en situation de handicap) 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26BED75-9766-C604-5C73-49AB5CDB15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24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9AC9727A-7B8C-4E9E-9DA3-BAF3B6B31941}" vid="{ACEDAF40-A97B-4303-8D3D-DF50DBD77EF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PowerPoint-Vorlage_ZRMB-Tagung (003)</Template>
  <TotalTime>0</TotalTime>
  <Words>1848</Words>
  <Application>Microsoft Office PowerPoint</Application>
  <PresentationFormat>Widescreen</PresentationFormat>
  <Paragraphs>169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Office</vt:lpstr>
      <vt:lpstr>Protection des personnes en situation de handicap dans le cadre des relations de travail</vt:lpstr>
      <vt:lpstr>Sommaire</vt:lpstr>
      <vt:lpstr>I) Contexte </vt:lpstr>
      <vt:lpstr>I) Contexte (2)  </vt:lpstr>
      <vt:lpstr>Questions</vt:lpstr>
      <vt:lpstr>Délimitations </vt:lpstr>
      <vt:lpstr>Sommaire</vt:lpstr>
      <vt:lpstr>II) Caractéristiques des relations de travail de droit privé   </vt:lpstr>
      <vt:lpstr>II) Caractéristiques des contrats de travail de droit public   </vt:lpstr>
      <vt:lpstr>Protection dans le cadre de la procédure de recrutement / lors de l'embauche </vt:lpstr>
      <vt:lpstr>Art. 328b CO </vt:lpstr>
      <vt:lpstr>Poste non obtenu pour des motifs discriminatoires… </vt:lpstr>
      <vt:lpstr>Protection pendant la durée du contrat de travail </vt:lpstr>
      <vt:lpstr>Incapacité de travail due à un handicap </vt:lpstr>
      <vt:lpstr>Droits aux congés liés à un handicap </vt:lpstr>
      <vt:lpstr>Protection (spéciale) des travailleurs en situation de handicap </vt:lpstr>
      <vt:lpstr>Art. 328 CO et art. 6 de la loi sur le travail</vt:lpstr>
      <vt:lpstr>Exercice des droits </vt:lpstr>
      <vt:lpstr>Protection contre le licenciement </vt:lpstr>
      <vt:lpstr>Jurisprudence  </vt:lpstr>
      <vt:lpstr>Sommaire</vt:lpstr>
      <vt:lpstr>Modifications apportées à la LHand (état au moment du message du Conseil fédéral) </vt:lpstr>
      <vt:lpstr>Art. 12a, al. 2 : Aménagements raisonnables </vt:lpstr>
      <vt:lpstr>Droits (art. 8a LHand, nouveau)</vt:lpstr>
      <vt:lpstr>Aspects procéduraux (art. 9a/b) </vt:lpstr>
      <vt:lpstr>Et quoi d'autre ? </vt:lpstr>
      <vt:lpstr>Et quelle est la suite ? </vt:lpstr>
      <vt:lpstr>Sommaire</vt:lpstr>
      <vt:lpstr>Conclusion </vt:lpstr>
      <vt:lpstr>Révision de la LHand </vt:lpstr>
      <vt:lpstr>Pour finir… </vt:lpstr>
      <vt:lpstr>Merci beaucoup de votre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Kurt Pärli</dc:creator>
  <cp:keywords>, docId:26D38C134E38F0CC2B01E0072B99B56E</cp:keywords>
  <cp:lastModifiedBy>Sun-Mi Shin</cp:lastModifiedBy>
  <cp:revision>12</cp:revision>
  <dcterms:created xsi:type="dcterms:W3CDTF">2026-06-04T04:51:24Z</dcterms:created>
  <dcterms:modified xsi:type="dcterms:W3CDTF">2026-06-11T13:33:39Z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8fa26ab-4270-40e8-9235-a503660cf7d6_Enabled">
    <vt:lpwstr>true</vt:lpwstr>
  </property>
  <property fmtid="{D5CDD505-2E9C-101B-9397-08002B2CF9AE}" pid="3" name="MSIP_Label_e8fa26ab-4270-40e8-9235-a503660cf7d6_SetDate">
    <vt:lpwstr>2026-05-04T03:52:57Z</vt:lpwstr>
  </property>
  <property fmtid="{D5CDD505-2E9C-101B-9397-08002B2CF9AE}" pid="4" name="MSIP_Label_e8fa26ab-4270-40e8-9235-a503660cf7d6_Method">
    <vt:lpwstr>Standard</vt:lpwstr>
  </property>
  <property fmtid="{D5CDD505-2E9C-101B-9397-08002B2CF9AE}" pid="5" name="MSIP_Label_e8fa26ab-4270-40e8-9235-a503660cf7d6_Name">
    <vt:lpwstr>Klasse I (tiefes Risiko) - Interne Informationen</vt:lpwstr>
  </property>
  <property fmtid="{D5CDD505-2E9C-101B-9397-08002B2CF9AE}" pid="6" name="MSIP_Label_e8fa26ab-4270-40e8-9235-a503660cf7d6_SiteId">
    <vt:lpwstr>32eb69e5-a150-49b5-b51c-19e9a21954dc</vt:lpwstr>
  </property>
  <property fmtid="{D5CDD505-2E9C-101B-9397-08002B2CF9AE}" pid="7" name="MSIP_Label_e8fa26ab-4270-40e8-9235-a503660cf7d6_ActionId">
    <vt:lpwstr>e8024496-90ba-4b5e-bcea-d1a99ddcdd4f</vt:lpwstr>
  </property>
  <property fmtid="{D5CDD505-2E9C-101B-9397-08002B2CF9AE}" pid="8" name="MSIP_Label_e8fa26ab-4270-40e8-9235-a503660cf7d6_ContentBits">
    <vt:lpwstr>0</vt:lpwstr>
  </property>
  <property fmtid="{D5CDD505-2E9C-101B-9397-08002B2CF9AE}" pid="9" name="MSIP_Label_e8fa26ab-4270-40e8-9235-a503660cf7d6_Tag">
    <vt:lpwstr>10, 3, 0, 1</vt:lpwstr>
  </property>
</Properties>
</file>