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73" r:id="rId7"/>
    <p:sldId id="263" r:id="rId8"/>
    <p:sldId id="266" r:id="rId9"/>
    <p:sldId id="264" r:id="rId10"/>
    <p:sldId id="267" r:id="rId11"/>
    <p:sldId id="274" r:id="rId12"/>
    <p:sldId id="275" r:id="rId13"/>
    <p:sldId id="276" r:id="rId14"/>
    <p:sldId id="280" r:id="rId15"/>
    <p:sldId id="277" r:id="rId16"/>
    <p:sldId id="278" r:id="rId17"/>
    <p:sldId id="282" r:id="rId18"/>
    <p:sldId id="271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469"/>
    <a:srgbClr val="CCCC00"/>
    <a:srgbClr val="00444C"/>
    <a:srgbClr val="FFFFFF"/>
    <a:srgbClr val="BED405"/>
    <a:srgbClr val="99CC00"/>
    <a:srgbClr val="C2D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1" autoAdjust="0"/>
    <p:restoredTop sz="94737"/>
  </p:normalViewPr>
  <p:slideViewPr>
    <p:cSldViewPr snapToGrid="0" snapToObjects="1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6A6CD-DD58-485A-9C02-029C82C9B64F}" type="datetimeFigureOut">
              <a:rPr lang="en-US" smtClean="0"/>
              <a:t>6/24/2025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Modifier les styles du maître de texte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B3249-810A-4F7A-BA0B-F37C2BC623DB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4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B0CEA-DFE0-5C47-B22D-19C8359632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2417" y="389876"/>
            <a:ext cx="11193418" cy="2651760"/>
          </a:xfrm>
        </p:spPr>
        <p:txBody>
          <a:bodyPr anchor="b">
            <a:noAutofit/>
          </a:bodyPr>
          <a:lstStyle>
            <a:lvl1pPr algn="l">
              <a:defRPr sz="50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Titel</a:t>
            </a:r>
            <a:r>
              <a:rPr lang="en-US" noProof="0" dirty="0"/>
              <a:t> der </a:t>
            </a:r>
            <a:r>
              <a:rPr lang="en-US" noProof="0" dirty="0" err="1"/>
              <a:t>Präsentation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833D8A1-4C44-A545-992B-68F44F19593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2417" y="3275765"/>
            <a:ext cx="11203601" cy="1730412"/>
          </a:xfrm>
        </p:spPr>
        <p:txBody>
          <a:bodyPr>
            <a:noAutofit/>
          </a:bodyPr>
          <a:lstStyle>
            <a:lvl1pPr marL="0" indent="0" algn="l">
              <a:lnSpc>
                <a:spcPct val="114000"/>
              </a:lnSpc>
              <a:buNone/>
              <a:defRPr sz="3000" b="1" baseline="0"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de-CH" noProof="0" dirty="0"/>
              <a:t>Name</a:t>
            </a:r>
            <a:br>
              <a:rPr lang="de-CH" noProof="0" dirty="0"/>
            </a:br>
            <a:r>
              <a:rPr lang="de-CH" noProof="0" dirty="0"/>
              <a:t>Organisation</a:t>
            </a:r>
            <a:br>
              <a:rPr lang="de-CH" noProof="0" dirty="0"/>
            </a:br>
            <a:endParaRPr lang="de-CH" noProof="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-1783" y="504648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Bitte freilassen für Live-Untertitelung.</a:t>
            </a:r>
          </a:p>
        </p:txBody>
      </p:sp>
    </p:spTree>
    <p:extLst>
      <p:ext uri="{BB962C8B-B14F-4D97-AF65-F5344CB8AC3E}">
        <p14:creationId xmlns:p14="http://schemas.microsoft.com/office/powerpoint/2010/main" val="102141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4" y="1138907"/>
            <a:ext cx="5478591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4" y="1847335"/>
            <a:ext cx="5478591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138906"/>
            <a:ext cx="5430794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199" y="1847335"/>
            <a:ext cx="5423451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1" name="Gerader Verbinder 6"/>
          <p:cNvCxnSpPr/>
          <p:nvPr userDrawn="1"/>
        </p:nvCxnSpPr>
        <p:spPr>
          <a:xfrm>
            <a:off x="518983" y="1075038"/>
            <a:ext cx="11076668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99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5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5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997984" y="1138906"/>
            <a:ext cx="3600000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995514" y="1847335"/>
            <a:ext cx="3600000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1" name="Gerader Verbinder 6"/>
          <p:cNvCxnSpPr/>
          <p:nvPr userDrawn="1"/>
        </p:nvCxnSpPr>
        <p:spPr>
          <a:xfrm>
            <a:off x="518983" y="1075038"/>
            <a:ext cx="11076668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257317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4257317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</p:spTree>
    <p:extLst>
      <p:ext uri="{BB962C8B-B14F-4D97-AF65-F5344CB8AC3E}">
        <p14:creationId xmlns:p14="http://schemas.microsoft.com/office/powerpoint/2010/main" val="210096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ECFFD-D909-D34D-8B9F-F153862A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6" y="198783"/>
            <a:ext cx="11065565" cy="91980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  <a:latin typeface="+mj-lt"/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157F-31D5-334F-9A9D-EF30494F1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0087" y="1298741"/>
            <a:ext cx="11065564" cy="372726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3000">
                <a:solidFill>
                  <a:schemeClr val="tx1"/>
                </a:solidFill>
              </a:defRPr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00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337AD-D58D-0C4B-8E87-05754E7BE3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455" y="198783"/>
            <a:ext cx="11039060" cy="3046835"/>
          </a:xfrm>
        </p:spPr>
        <p:txBody>
          <a:bodyPr anchor="b"/>
          <a:lstStyle>
            <a:lvl1pPr>
              <a:defRPr sz="4400" b="1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Abschnittstitel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F6C549-3E22-0B43-810F-EAE2DCDC02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28455" y="3456633"/>
            <a:ext cx="11039060" cy="1572842"/>
          </a:xfrm>
        </p:spPr>
        <p:txBody>
          <a:bodyPr>
            <a:norm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 dirty="0"/>
              <a:t>Untertitel bearbeiten</a:t>
            </a:r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6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40" y="198783"/>
            <a:ext cx="11052312" cy="940123"/>
          </a:xfrm>
        </p:spPr>
        <p:txBody>
          <a:bodyPr>
            <a:normAutofit/>
          </a:bodyPr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693710-7C43-984E-8607-C5147DD30C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30086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FD9B2B-717B-8C4C-879B-8F0CBBF5C99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5651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39" y="198783"/>
            <a:ext cx="10810461" cy="94012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cxnSp>
        <p:nvCxnSpPr>
          <p:cNvPr id="7" name="Gerader Verbinder 6"/>
          <p:cNvCxnSpPr/>
          <p:nvPr userDrawn="1"/>
        </p:nvCxnSpPr>
        <p:spPr>
          <a:xfrm>
            <a:off x="530086" y="1138906"/>
            <a:ext cx="1082371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4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2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3432"/>
            <a:ext cx="4386469" cy="1371600"/>
          </a:xfrm>
        </p:spPr>
        <p:txBody>
          <a:bodyPr anchor="ctr"/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A3D7A8-B22B-B648-9A5B-1A4FF5F02E1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599" y="198783"/>
            <a:ext cx="6414052" cy="48370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38366"/>
            <a:ext cx="4386469" cy="3297462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575080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9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937938" y="198784"/>
            <a:ext cx="3657712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8784"/>
            <a:ext cx="7202899" cy="940122"/>
          </a:xfrm>
        </p:spPr>
        <p:txBody>
          <a:bodyPr anchor="ctr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DE" noProof="0" dirty="0"/>
              <a:t>Seitentitel bearbeiten</a:t>
            </a:r>
            <a:endParaRPr lang="de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371600"/>
            <a:ext cx="7202899" cy="3650975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164269"/>
            <a:ext cx="7202900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8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599" y="198784"/>
            <a:ext cx="6414051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8784"/>
            <a:ext cx="4386469" cy="1371600"/>
          </a:xfrm>
        </p:spPr>
        <p:txBody>
          <a:bodyPr anchor="ctr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18268"/>
            <a:ext cx="4386469" cy="330430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6" y="1570384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3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D3CA25-BBB6-D449-BF1A-993CE323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7"/>
            <a:ext cx="10810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noProof="0" dirty="0"/>
              <a:t>Modifier le format du titre maître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132B9D-EBCB-6E42-AF60-AA6D3276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339" y="1825625"/>
            <a:ext cx="10810461" cy="32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CH" noProof="0" dirty="0"/>
              <a:t>Modifier le format du texte maître
Deuxième niveau
Troisième niveau
Quatrième niveau
Cinquième niveau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Veuillez laisser la place au sous-titrage en direct.</a:t>
            </a:r>
          </a:p>
        </p:txBody>
      </p:sp>
    </p:spTree>
    <p:extLst>
      <p:ext uri="{BB962C8B-B14F-4D97-AF65-F5344CB8AC3E}">
        <p14:creationId xmlns:p14="http://schemas.microsoft.com/office/powerpoint/2010/main" val="251640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65" r:id="rId8"/>
    <p:sldLayoutId id="2147483657" r:id="rId9"/>
    <p:sldLayoutId id="2147483663" r:id="rId10"/>
    <p:sldLayoutId id="2147483666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6469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sz="4800" dirty="0"/>
              <a:t>La révision de la LHand, de la LIPPI et de la LAI du point de vue de l'administration fédérale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92417" y="3275765"/>
            <a:ext cx="11632527" cy="173041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CH" dirty="0"/>
              <a:t>Urs Germann</a:t>
            </a:r>
          </a:p>
          <a:p>
            <a:r>
              <a:rPr lang="de-CH" b="0" dirty="0"/>
              <a:t>Bureau fédéral de l'égalité pour les personnes handicapées </a:t>
            </a:r>
            <a:br>
              <a:rPr lang="de-CH" b="0" dirty="0"/>
            </a:br>
            <a:endParaRPr lang="de-CH" b="0" dirty="0"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974420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A74A3-4FFD-C3FF-4131-D592EF2E2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EEAD70-5355-FAAD-BAEC-2144C266D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</a:t>
            </a:r>
            <a:r>
              <a:rPr lang="de-CH" dirty="0" err="1"/>
              <a:t>projet</a:t>
            </a:r>
            <a:r>
              <a:rPr lang="de-CH" dirty="0"/>
              <a:t> </a:t>
            </a:r>
            <a:r>
              <a:rPr lang="de-CH" dirty="0" err="1"/>
              <a:t>indirect</a:t>
            </a:r>
            <a:br>
              <a:rPr lang="de-CH" dirty="0"/>
            </a:br>
            <a:r>
              <a:rPr lang="de-CH" dirty="0" err="1"/>
              <a:t>Modernisation</a:t>
            </a:r>
            <a:r>
              <a:rPr lang="de-CH" dirty="0"/>
              <a:t> de la LIPPI (1)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BE25AC-B788-6456-9E63-00BED4352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195137"/>
            <a:ext cx="11065564" cy="383086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sz="3500" dirty="0"/>
              <a:t>Mise en œuvre de la motion 24.3003 « Moderniser la LIPPI »</a:t>
            </a:r>
          </a:p>
          <a:p>
            <a:r>
              <a:rPr lang="fr-FR" sz="3500" dirty="0"/>
              <a:t>Intégration de la LIPPI dans la nouvelle loi-cadre</a:t>
            </a:r>
          </a:p>
          <a:p>
            <a:r>
              <a:rPr lang="fr-FR" sz="3500" dirty="0"/>
              <a:t>Simplification de l'acte législatif et modernisation de la terminologie</a:t>
            </a:r>
          </a:p>
          <a:p>
            <a:r>
              <a:rPr lang="fr-FR" sz="3500" dirty="0"/>
              <a:t>Obligation pour les cantons : financement des offres conformément à l'article 19 de la CDPH</a:t>
            </a:r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6A93D4F-9D32-4A8E-2BFF-87012FAE4E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5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7B331-5998-0B09-6301-1970EC1E5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27CDCD-B63C-EA4E-8C85-9C4F3835F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</a:t>
            </a:r>
            <a:r>
              <a:rPr lang="de-CH" dirty="0" err="1"/>
              <a:t>projet</a:t>
            </a:r>
            <a:r>
              <a:rPr lang="de-CH" dirty="0"/>
              <a:t> </a:t>
            </a:r>
            <a:r>
              <a:rPr lang="de-CH" dirty="0" err="1"/>
              <a:t>indirect</a:t>
            </a:r>
            <a:br>
              <a:rPr lang="de-CH" dirty="0"/>
            </a:br>
            <a:r>
              <a:rPr lang="de-CH" dirty="0" err="1"/>
              <a:t>Modernisation</a:t>
            </a:r>
            <a:r>
              <a:rPr lang="de-CH" dirty="0"/>
              <a:t> de la LIPPI (2)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C82884-63FF-7B50-21A1-9C1F3B801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195137"/>
            <a:ext cx="11065564" cy="3830866"/>
          </a:xfrm>
        </p:spPr>
        <p:txBody>
          <a:bodyPr>
            <a:normAutofit/>
          </a:bodyPr>
          <a:lstStyle/>
          <a:p>
            <a:r>
              <a:rPr lang="fr-FR" b="1" dirty="0"/>
              <a:t>Problème :</a:t>
            </a:r>
            <a:r>
              <a:rPr lang="fr-FR" dirty="0"/>
              <a:t> l'art. 112</a:t>
            </a:r>
            <a:r>
              <a:rPr lang="fr-FR" i="1" dirty="0"/>
              <a:t>b</a:t>
            </a:r>
            <a:r>
              <a:rPr lang="fr-FR" dirty="0"/>
              <a:t> Cst. ne permet pas à la Confédération d'obliger les cantons à fournir des prestations ambulatoires</a:t>
            </a:r>
          </a:p>
          <a:p>
            <a:r>
              <a:rPr lang="fr-FR" b="1" dirty="0"/>
              <a:t>Par conséquent : </a:t>
            </a:r>
            <a:r>
              <a:rPr lang="fr-FR" dirty="0"/>
              <a:t>poursuite de la discussion parallèlement à la consultation</a:t>
            </a:r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AF28F72-5BA3-17D6-DCC4-AC81A56F53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323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BAC16-5459-B55F-E995-F5802EF82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A1576A-B3F8-9A44-655C-241336ED8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</a:t>
            </a:r>
            <a:r>
              <a:rPr lang="de-CH" dirty="0" err="1"/>
              <a:t>projet</a:t>
            </a:r>
            <a:r>
              <a:rPr lang="de-CH" dirty="0"/>
              <a:t> </a:t>
            </a:r>
            <a:r>
              <a:rPr lang="de-CH" dirty="0" err="1"/>
              <a:t>indirect</a:t>
            </a:r>
            <a:br>
              <a:rPr lang="de-CH" dirty="0"/>
            </a:br>
            <a:r>
              <a:rPr lang="de-CH" dirty="0" err="1"/>
              <a:t>Révision</a:t>
            </a:r>
            <a:r>
              <a:rPr lang="de-CH" dirty="0"/>
              <a:t> partielle de la LAI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330291-5F61-CB5C-D6F5-AAD89BFD9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Faciliter l'accès à la contribution d'assistance pour les personnes incapables d'agir</a:t>
            </a:r>
          </a:p>
          <a:p>
            <a:r>
              <a:rPr lang="fr-FR" dirty="0"/>
              <a:t>Améliorer l'acquisition de moyens auxiliaires</a:t>
            </a:r>
          </a:p>
          <a:p>
            <a:r>
              <a:rPr lang="fr-FR" dirty="0"/>
              <a:t>Jeter les bases d'essais pilotes visant à promouvoir l'autonomie</a:t>
            </a:r>
          </a:p>
          <a:p>
            <a:r>
              <a:rPr lang="fr-FR" dirty="0"/>
              <a:t>À long terme : révision de l'AI visant à simplifier les prestations d'assistance (A.I.P AI, CA, SSI)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EEDDE70-D672-DCFB-314B-6B31C1D330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601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/>
              <a:t>Conlusion</a:t>
            </a:r>
            <a:r>
              <a:rPr lang="de-CH" dirty="0"/>
              <a:t>: </a:t>
            </a:r>
            <a:r>
              <a:rPr lang="de-CH" dirty="0" err="1"/>
              <a:t>objectif</a:t>
            </a:r>
            <a:r>
              <a:rPr lang="de-CH" dirty="0"/>
              <a:t> commun, </a:t>
            </a:r>
            <a:r>
              <a:rPr lang="de-CH" dirty="0" err="1"/>
              <a:t>plusieurs</a:t>
            </a:r>
            <a:r>
              <a:rPr lang="de-CH" dirty="0"/>
              <a:t> </a:t>
            </a:r>
            <a:r>
              <a:rPr lang="de-CH" dirty="0" err="1"/>
              <a:t>projets</a:t>
            </a:r>
            <a:endParaRPr lang="de-CH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Objectif commun des projets : promouvoir l’inclusion des personnes handicapées</a:t>
            </a:r>
          </a:p>
          <a:p>
            <a:r>
              <a:rPr lang="fr-FR" dirty="0"/>
              <a:t>Les projets règlent différents aspects</a:t>
            </a:r>
          </a:p>
          <a:p>
            <a:r>
              <a:rPr lang="fr-FR" dirty="0"/>
              <a:t>Le Conseil fédéral privilégie une approche progressive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511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D8FBE9C-1798-5FE5-7917-EB719635E5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B89DAC4-8BF9-DD46-16EA-58554A997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1118" y="0"/>
            <a:ext cx="5004758" cy="500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779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84AFC-BD1A-FF04-2BC2-6A8007773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8BD64-A17B-24EB-ACC1-7DB331BC2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D36DF7-34BF-9170-AA9F-2A8E63EE2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/>
              <a:t>Merci de votre attention.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930C6F0-8960-ED84-2DE7-87C0679C45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44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Situation </a:t>
            </a:r>
            <a:r>
              <a:rPr lang="de-CH" dirty="0" err="1"/>
              <a:t>actuelle</a:t>
            </a:r>
            <a:r>
              <a:rPr lang="de-CH" dirty="0"/>
              <a:t> (1)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0086" y="1182624"/>
            <a:ext cx="11065565" cy="3843379"/>
          </a:xfrm>
        </p:spPr>
        <p:txBody>
          <a:bodyPr>
            <a:noAutofit/>
          </a:bodyPr>
          <a:lstStyle/>
          <a:p>
            <a:r>
              <a:rPr lang="de-CH" dirty="0" err="1"/>
              <a:t>Dynamique</a:t>
            </a:r>
            <a:r>
              <a:rPr lang="de-CH" dirty="0"/>
              <a:t> </a:t>
            </a:r>
            <a:r>
              <a:rPr lang="de-CH" dirty="0" err="1"/>
              <a:t>actuelle</a:t>
            </a:r>
            <a:r>
              <a:rPr lang="de-CH" dirty="0"/>
              <a:t> de la </a:t>
            </a:r>
            <a:r>
              <a:rPr lang="de-CH" dirty="0" err="1"/>
              <a:t>politique</a:t>
            </a:r>
            <a:r>
              <a:rPr lang="de-CH" dirty="0"/>
              <a:t> des personnes </a:t>
            </a:r>
            <a:r>
              <a:rPr lang="de-CH" dirty="0" err="1"/>
              <a:t>handicapées</a:t>
            </a:r>
            <a:r>
              <a:rPr lang="de-CH" dirty="0"/>
              <a:t> </a:t>
            </a:r>
            <a:br>
              <a:rPr lang="de-CH" dirty="0"/>
            </a:br>
            <a:r>
              <a:rPr lang="de-CH" dirty="0"/>
              <a:t>au niveau fédéral</a:t>
            </a:r>
          </a:p>
          <a:p>
            <a:pPr lvl="1">
              <a:spcBef>
                <a:spcPts val="600"/>
              </a:spcBef>
            </a:pPr>
            <a:r>
              <a:rPr lang="de-CH" sz="3000" dirty="0"/>
              <a:t>Politique du handicap 2023-2026 (</a:t>
            </a:r>
            <a:r>
              <a:rPr lang="de-CH" sz="3000" dirty="0" err="1"/>
              <a:t>quatre</a:t>
            </a:r>
            <a:r>
              <a:rPr lang="de-CH" sz="3000" dirty="0"/>
              <a:t> </a:t>
            </a:r>
            <a:r>
              <a:rPr lang="de-CH" sz="3000" dirty="0" err="1"/>
              <a:t>programmes</a:t>
            </a:r>
            <a:r>
              <a:rPr lang="de-CH" sz="3000" dirty="0"/>
              <a:t>)</a:t>
            </a:r>
          </a:p>
          <a:p>
            <a:pPr lvl="1">
              <a:spcBef>
                <a:spcPts val="600"/>
              </a:spcBef>
            </a:pPr>
            <a:r>
              <a:rPr lang="de-CH" sz="3000" dirty="0"/>
              <a:t>Révision partielle de la LHand</a:t>
            </a:r>
          </a:p>
          <a:p>
            <a:pPr lvl="1">
              <a:spcBef>
                <a:spcPts val="600"/>
              </a:spcBef>
            </a:pPr>
            <a:r>
              <a:rPr lang="de-CH" sz="3000" dirty="0"/>
              <a:t>Initiative pour l'inclusion et contre-projet indirect</a:t>
            </a:r>
          </a:p>
          <a:p>
            <a:pPr lvl="1">
              <a:spcBef>
                <a:spcPts val="600"/>
              </a:spcBef>
            </a:pPr>
            <a:r>
              <a:rPr lang="de-CH" sz="3000" dirty="0"/>
              <a:t>Révision partielle de la LPC </a:t>
            </a:r>
            <a:br>
              <a:rPr lang="de-CH" sz="3000" dirty="0"/>
            </a:br>
            <a:r>
              <a:rPr lang="de-CH" sz="3000" dirty="0"/>
              <a:t>(</a:t>
            </a:r>
            <a:r>
              <a:rPr lang="de-CH" sz="3000" dirty="0" err="1"/>
              <a:t>prestations</a:t>
            </a:r>
            <a:r>
              <a:rPr lang="de-CH" sz="3000" dirty="0"/>
              <a:t> </a:t>
            </a:r>
            <a:r>
              <a:rPr lang="de-CH" sz="3000" dirty="0" err="1"/>
              <a:t>d'aide</a:t>
            </a:r>
            <a:r>
              <a:rPr lang="de-CH" sz="3000" dirty="0"/>
              <a:t> et d'assistance à domicile)</a:t>
            </a:r>
          </a:p>
          <a:p>
            <a:pPr lvl="1">
              <a:spcBef>
                <a:spcPts val="600"/>
              </a:spcBef>
            </a:pPr>
            <a:r>
              <a:rPr lang="de-CH" sz="3000" dirty="0"/>
              <a:t>Nombreuses </a:t>
            </a:r>
            <a:r>
              <a:rPr lang="de-CH" sz="3000" dirty="0" err="1"/>
              <a:t>interventions</a:t>
            </a:r>
            <a:r>
              <a:rPr lang="de-CH" sz="3000" dirty="0"/>
              <a:t> </a:t>
            </a:r>
            <a:r>
              <a:rPr lang="de-CH" sz="3000" dirty="0" err="1"/>
              <a:t>parlementaires</a:t>
            </a:r>
            <a:endParaRPr lang="de-CH" sz="3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482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44F7A-E980-000D-2D11-D4A5E3408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32AD62-B0C0-1AB9-ADBF-9D7DA804F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Situation </a:t>
            </a:r>
            <a:r>
              <a:rPr lang="de-CH" dirty="0" err="1"/>
              <a:t>actuelle</a:t>
            </a:r>
            <a:r>
              <a:rPr lang="de-CH" dirty="0"/>
              <a:t> (2)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AA2A9A-B3DC-44FA-501B-4E95C8235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6" y="1182624"/>
            <a:ext cx="11555895" cy="3843379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</a:pPr>
            <a:r>
              <a:rPr lang="de-CH" sz="2800" b="1" dirty="0" err="1"/>
              <a:t>Défi</a:t>
            </a:r>
            <a:r>
              <a:rPr lang="de-CH" sz="2800" b="1" dirty="0"/>
              <a:t> :</a:t>
            </a:r>
          </a:p>
          <a:p>
            <a:pPr>
              <a:spcBef>
                <a:spcPts val="2400"/>
              </a:spcBef>
            </a:pPr>
            <a:r>
              <a:rPr lang="de-CH" sz="2800" dirty="0" err="1"/>
              <a:t>Coordination</a:t>
            </a:r>
            <a:r>
              <a:rPr lang="de-CH" sz="2800" dirty="0"/>
              <a:t> des différents modèles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21C7EBA-951D-7985-908B-2D31B325CD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030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D9EF4-7CE6-4F82-B1C0-879DA179E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70E2AD-5FF5-3D4F-F8CA-893676D4C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Révision partielle de la LHand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74EB89-9278-3F14-9AA0-5811535D5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219200"/>
            <a:ext cx="11177940" cy="380680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27965" indent="-227965">
              <a:spcBef>
                <a:spcPts val="1800"/>
              </a:spcBef>
            </a:pPr>
            <a:r>
              <a:rPr lang="de-CH" dirty="0"/>
              <a:t>Objectif : renforcer la protection contre les inégalités</a:t>
            </a:r>
            <a:endParaRPr lang="en-US" dirty="0"/>
          </a:p>
          <a:p>
            <a:pPr marL="227965" indent="-227965">
              <a:spcBef>
                <a:spcPts val="1800"/>
              </a:spcBef>
            </a:pPr>
            <a:r>
              <a:rPr lang="de-CH" dirty="0"/>
              <a:t>Focus : </a:t>
            </a:r>
            <a:r>
              <a:rPr lang="de-CH" dirty="0" err="1"/>
              <a:t>travail</a:t>
            </a:r>
            <a:r>
              <a:rPr lang="de-CH" dirty="0"/>
              <a:t>, </a:t>
            </a:r>
            <a:r>
              <a:rPr lang="de-CH" dirty="0" err="1"/>
              <a:t>services</a:t>
            </a:r>
            <a:r>
              <a:rPr lang="de-CH" dirty="0"/>
              <a:t>, </a:t>
            </a:r>
            <a:r>
              <a:rPr lang="de-CH" dirty="0" err="1"/>
              <a:t>reconnaissance</a:t>
            </a:r>
            <a:r>
              <a:rPr lang="de-CH" dirty="0"/>
              <a:t> et </a:t>
            </a:r>
            <a:r>
              <a:rPr lang="de-CH" dirty="0" err="1"/>
              <a:t>promotion</a:t>
            </a:r>
            <a:r>
              <a:rPr lang="de-CH" dirty="0"/>
              <a:t> des </a:t>
            </a:r>
            <a:r>
              <a:rPr lang="de-CH" dirty="0" err="1"/>
              <a:t>langues</a:t>
            </a:r>
            <a:r>
              <a:rPr lang="de-CH" dirty="0"/>
              <a:t> des </a:t>
            </a:r>
            <a:r>
              <a:rPr lang="de-CH" dirty="0" err="1"/>
              <a:t>signes</a:t>
            </a:r>
            <a:r>
              <a:rPr lang="de-CH" dirty="0"/>
              <a:t> suisses</a:t>
            </a:r>
            <a:endParaRPr lang="de-CH" dirty="0">
              <a:ea typeface="Calibri"/>
              <a:cs typeface="Calibri"/>
            </a:endParaRPr>
          </a:p>
          <a:p>
            <a:pPr marL="227965" indent="-227965">
              <a:spcBef>
                <a:spcPts val="1800"/>
              </a:spcBef>
            </a:pPr>
            <a:r>
              <a:rPr lang="de-CH" dirty="0"/>
              <a:t>Obligation « </a:t>
            </a:r>
            <a:r>
              <a:rPr lang="de-CH" dirty="0" err="1"/>
              <a:t>d'aménagement</a:t>
            </a:r>
            <a:r>
              <a:rPr lang="de-CH" dirty="0"/>
              <a:t> </a:t>
            </a:r>
            <a:r>
              <a:rPr lang="de-CH" dirty="0" err="1"/>
              <a:t>raisonnable</a:t>
            </a:r>
            <a:r>
              <a:rPr lang="de-CH" dirty="0"/>
              <a:t> » pour les particuliers</a:t>
            </a:r>
            <a:endParaRPr lang="de-CH" dirty="0">
              <a:ea typeface="Calibri"/>
              <a:cs typeface="Calibri"/>
            </a:endParaRPr>
          </a:p>
          <a:p>
            <a:pPr marL="227965" indent="-227965">
              <a:spcBef>
                <a:spcPts val="1800"/>
              </a:spcBef>
            </a:pPr>
            <a:r>
              <a:rPr lang="de-CH" dirty="0"/>
              <a:t>Actualité : Traitement au Parlement (Commission du Conseil national)</a:t>
            </a:r>
            <a:endParaRPr lang="de-CH" dirty="0">
              <a:ea typeface="Calibri"/>
              <a:cs typeface="Calibri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7328C79-A398-68A7-3B69-C33A3AF249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18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A2696-AE33-ACF8-E700-E7976E0D4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F67655-231C-F767-6F0B-BD0C58093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983" y="198783"/>
            <a:ext cx="11076667" cy="803765"/>
          </a:xfrm>
        </p:spPr>
        <p:txBody>
          <a:bodyPr>
            <a:normAutofit/>
          </a:bodyPr>
          <a:lstStyle/>
          <a:p>
            <a:r>
              <a:rPr lang="de-CH" dirty="0"/>
              <a:t>Initiative </a:t>
            </a:r>
            <a:r>
              <a:rPr lang="de-CH" dirty="0" err="1"/>
              <a:t>pour</a:t>
            </a:r>
            <a:r>
              <a:rPr lang="de-CH" dirty="0"/>
              <a:t> </a:t>
            </a:r>
            <a:r>
              <a:rPr lang="de-CH" dirty="0" err="1"/>
              <a:t>l'inclusion</a:t>
            </a:r>
            <a:endParaRPr lang="de-CH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28EC90D-9DCE-21FD-BF8E-565B6B66C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984" y="1138907"/>
            <a:ext cx="5478591" cy="232693"/>
          </a:xfrm>
        </p:spPr>
        <p:txBody>
          <a:bodyPr>
            <a:normAutofit fontScale="32500" lnSpcReduction="20000"/>
          </a:bodyPr>
          <a:lstStyle/>
          <a:p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3CFC2B-3CA6-C82E-988E-1155BFA779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984" y="1507958"/>
            <a:ext cx="5478591" cy="35397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b="1" dirty="0"/>
              <a:t>Objectif : </a:t>
            </a:r>
            <a:r>
              <a:rPr lang="de-CH" dirty="0"/>
              <a:t>égalité effective dans tous les domaines de la vie et droit aux mesures de soutien et d'adaptation nécessaires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3C9F8489-C00C-9F07-1136-E4B4C1F5D8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38906"/>
            <a:ext cx="5430794" cy="232693"/>
          </a:xfrm>
        </p:spPr>
        <p:txBody>
          <a:bodyPr>
            <a:normAutofit fontScale="32500" lnSpcReduction="20000"/>
          </a:bodyPr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08D097-E1F3-65D7-89F5-40C74A2F7DA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01463" y="198438"/>
            <a:ext cx="490537" cy="939800"/>
          </a:xfrm>
          <a:prstGeom prst="rect">
            <a:avLst/>
          </a:prstGeom>
        </p:spPr>
        <p:txBody>
          <a:bodyPr/>
          <a:lstStyle/>
          <a:p>
            <a:fld id="{44E00974-63E5-4E61-A13C-9F89126AE395}" type="slidenum">
              <a:rPr lang="en-US" smtClean="0"/>
              <a:t>5</a:t>
            </a:fld>
            <a:endParaRPr lang="en-US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66F370F8-00CD-5263-63C0-E4BDC96EC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507958"/>
            <a:ext cx="4955059" cy="3470081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7D8901C8-206C-8AC4-5383-0181309FC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2994" y="1507957"/>
            <a:ext cx="2520000" cy="88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78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B77A3-B77D-4707-8B30-397CAE32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C6EAB2-E72B-87A7-30B7-CF61D9BD7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Contre-projet indirect</a:t>
            </a:r>
            <a:br>
              <a:rPr lang="de-CH" dirty="0"/>
            </a:br>
            <a:r>
              <a:rPr lang="de-CH" sz="3200" dirty="0">
                <a:solidFill>
                  <a:schemeClr val="tx1"/>
                </a:solidFill>
              </a:rPr>
              <a:t>Position du Conseil fédéral</a:t>
            </a:r>
            <a:endParaRPr lang="de-CH" dirty="0">
              <a:solidFill>
                <a:schemeClr val="tx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CA0357-13D2-911C-CDCB-E5E13792A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138906"/>
            <a:ext cx="11350238" cy="4106862"/>
          </a:xfrm>
        </p:spPr>
        <p:txBody>
          <a:bodyPr>
            <a:noAutofit/>
          </a:bodyPr>
          <a:lstStyle/>
          <a:p>
            <a:r>
              <a:rPr lang="de-CH" dirty="0"/>
              <a:t>Reconnaissance des préoccupations de l'initiative</a:t>
            </a:r>
          </a:p>
          <a:p>
            <a:r>
              <a:rPr lang="de-CH" dirty="0"/>
              <a:t>Rejet de l'initiative</a:t>
            </a:r>
          </a:p>
          <a:p>
            <a:pPr marL="536575" lvl="1" indent="-227013">
              <a:spcBef>
                <a:spcPts val="300"/>
              </a:spcBef>
            </a:pPr>
            <a:r>
              <a:rPr lang="de-CH" sz="3000" dirty="0"/>
              <a:t>Pas d'améliorations fondamentales</a:t>
            </a:r>
          </a:p>
          <a:p>
            <a:pPr marL="536575" lvl="1" indent="-227013">
              <a:lnSpc>
                <a:spcPct val="70000"/>
              </a:lnSpc>
              <a:spcBef>
                <a:spcPts val="300"/>
              </a:spcBef>
            </a:pPr>
            <a:r>
              <a:rPr lang="de-CH" sz="3000" dirty="0"/>
              <a:t>Une mise en œuvre plus rapide au niveau législatif</a:t>
            </a:r>
          </a:p>
          <a:p>
            <a:r>
              <a:rPr lang="de-CH" dirty="0"/>
              <a:t>Contre-projet indirect au niveau de la loi</a:t>
            </a:r>
          </a:p>
          <a:p>
            <a:pPr marL="536575" lvl="1" indent="-227013">
              <a:spcBef>
                <a:spcPts val="300"/>
              </a:spcBef>
            </a:pPr>
            <a:r>
              <a:rPr lang="de-CH" sz="3000" dirty="0"/>
              <a:t>Loi-cadre sur l'inclusion</a:t>
            </a:r>
          </a:p>
          <a:p>
            <a:pPr marL="536575" lvl="1" indent="-227013">
              <a:lnSpc>
                <a:spcPct val="70000"/>
              </a:lnSpc>
              <a:spcBef>
                <a:spcPts val="300"/>
              </a:spcBef>
            </a:pPr>
            <a:r>
              <a:rPr lang="de-CH" sz="3000" dirty="0"/>
              <a:t>Révision partielle de LAI et autres adaptations dans le </a:t>
            </a:r>
            <a:r>
              <a:rPr lang="de-CH" sz="3000" dirty="0" err="1"/>
              <a:t>domaine</a:t>
            </a:r>
            <a:r>
              <a:rPr lang="de-CH" sz="3000" dirty="0"/>
              <a:t> AI</a:t>
            </a:r>
          </a:p>
          <a:p>
            <a:pPr marL="536575" lvl="1" indent="-227013">
              <a:lnSpc>
                <a:spcPct val="70000"/>
              </a:lnSpc>
              <a:spcBef>
                <a:spcPts val="300"/>
              </a:spcBef>
            </a:pPr>
            <a:r>
              <a:rPr lang="de-CH" sz="3000" b="1" dirty="0"/>
              <a:t>Avant-</a:t>
            </a:r>
            <a:r>
              <a:rPr lang="de-CH" sz="3000" b="1" dirty="0" err="1"/>
              <a:t>projet</a:t>
            </a:r>
            <a:r>
              <a:rPr lang="de-CH" sz="3000" b="1" dirty="0"/>
              <a:t> en </a:t>
            </a:r>
            <a:r>
              <a:rPr lang="de-CH" sz="3000" b="1" dirty="0" err="1"/>
              <a:t>consultation</a:t>
            </a:r>
            <a:r>
              <a:rPr lang="de-CH" sz="3000" b="1" dirty="0"/>
              <a:t> publique jusqu'au 16 </a:t>
            </a:r>
            <a:r>
              <a:rPr lang="de-CH" sz="3000" b="1" dirty="0" err="1"/>
              <a:t>octobre</a:t>
            </a:r>
            <a:r>
              <a:rPr lang="de-CH" sz="3000" b="1" dirty="0"/>
              <a:t> 2025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86F2A9A-8BA6-1750-F14E-287E17CD15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740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B5C2A-FA5D-9766-817A-4D8F714E5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C4A4B-7745-8B76-0112-259B29718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Contre-proposition indirecte</a:t>
            </a:r>
            <a:br>
              <a:rPr lang="de-CH" dirty="0"/>
            </a:br>
            <a:r>
              <a:rPr lang="de-CH" dirty="0">
                <a:solidFill>
                  <a:schemeClr val="tx1"/>
                </a:solidFill>
              </a:rPr>
              <a:t>Loi-cadre sur l'inclusion (1)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D0BA3A-C18F-2C6E-2E41-C97F15D33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27965" indent="-227965"/>
            <a:r>
              <a:rPr lang="de-CH" dirty="0" err="1"/>
              <a:t>Objectif</a:t>
            </a:r>
            <a:r>
              <a:rPr lang="de-CH" dirty="0"/>
              <a:t> : </a:t>
            </a:r>
            <a:r>
              <a:rPr lang="de-CH" dirty="0" err="1"/>
              <a:t>créer</a:t>
            </a:r>
            <a:r>
              <a:rPr lang="de-CH" dirty="0"/>
              <a:t> </a:t>
            </a:r>
            <a:r>
              <a:rPr lang="de-CH" dirty="0" err="1"/>
              <a:t>un</a:t>
            </a:r>
            <a:r>
              <a:rPr lang="de-CH" dirty="0"/>
              <a:t> programme-</a:t>
            </a:r>
            <a:r>
              <a:rPr lang="de-CH" dirty="0" err="1"/>
              <a:t>cadre</a:t>
            </a:r>
            <a:r>
              <a:rPr lang="de-CH" dirty="0"/>
              <a:t> </a:t>
            </a:r>
            <a:r>
              <a:rPr lang="de-CH" dirty="0" err="1"/>
              <a:t>pour</a:t>
            </a:r>
            <a:r>
              <a:rPr lang="de-CH" dirty="0"/>
              <a:t> </a:t>
            </a:r>
            <a:r>
              <a:rPr lang="de-CH" dirty="0" err="1"/>
              <a:t>les</a:t>
            </a:r>
            <a:r>
              <a:rPr lang="de-CH" dirty="0"/>
              <a:t> </a:t>
            </a:r>
            <a:r>
              <a:rPr lang="de-CH" dirty="0" err="1"/>
              <a:t>mesures</a:t>
            </a:r>
            <a:r>
              <a:rPr lang="de-CH" dirty="0"/>
              <a:t> de </a:t>
            </a:r>
            <a:r>
              <a:rPr lang="de-CH" dirty="0" err="1"/>
              <a:t>soutien</a:t>
            </a:r>
            <a:r>
              <a:rPr lang="de-CH" dirty="0"/>
              <a:t> </a:t>
            </a:r>
            <a:br>
              <a:rPr lang="de-CH" dirty="0"/>
            </a:br>
            <a:r>
              <a:rPr lang="de-CH" dirty="0"/>
              <a:t>de la Confédération et des cantons (art. 112</a:t>
            </a:r>
            <a:r>
              <a:rPr lang="de-CH" i="1" dirty="0"/>
              <a:t>b </a:t>
            </a:r>
            <a:r>
              <a:rPr lang="de-CH" dirty="0"/>
              <a:t>Cst.)</a:t>
            </a:r>
            <a:endParaRPr lang="en-US" dirty="0"/>
          </a:p>
          <a:p>
            <a:pPr marL="227965" indent="-227965">
              <a:spcBef>
                <a:spcPts val="2400"/>
              </a:spcBef>
            </a:pPr>
            <a:r>
              <a:rPr lang="de-CH" dirty="0"/>
              <a:t>Focus : </a:t>
            </a:r>
            <a:r>
              <a:rPr lang="de-CH" dirty="0" err="1"/>
              <a:t>définition</a:t>
            </a:r>
            <a:r>
              <a:rPr lang="de-CH" dirty="0"/>
              <a:t> </a:t>
            </a:r>
            <a:r>
              <a:rPr lang="de-CH" dirty="0" err="1"/>
              <a:t>d'objectifs</a:t>
            </a:r>
            <a:r>
              <a:rPr lang="de-CH" dirty="0"/>
              <a:t> et de </a:t>
            </a:r>
            <a:r>
              <a:rPr lang="de-CH" dirty="0" err="1"/>
              <a:t>principes</a:t>
            </a:r>
            <a:r>
              <a:rPr lang="de-CH" dirty="0"/>
              <a:t> (art. 112</a:t>
            </a:r>
            <a:r>
              <a:rPr lang="de-CH" i="1" dirty="0"/>
              <a:t>b</a:t>
            </a:r>
            <a:r>
              <a:rPr lang="de-CH" dirty="0"/>
              <a:t>, al. 3, Cst.)</a:t>
            </a:r>
            <a:endParaRPr lang="de-CH" dirty="0">
              <a:ea typeface="Calibri"/>
              <a:cs typeface="Calibri"/>
            </a:endParaRPr>
          </a:p>
          <a:p>
            <a:pPr marL="685165" lvl="1" indent="-227965"/>
            <a:r>
              <a:rPr lang="de-CH" sz="3000" dirty="0"/>
              <a:t>Prestations en nature et en espèces de l'AI (prestations individuelles)</a:t>
            </a:r>
            <a:endParaRPr lang="de-CH" sz="3000" dirty="0">
              <a:ea typeface="Calibri"/>
              <a:cs typeface="Calibri"/>
            </a:endParaRPr>
          </a:p>
          <a:p>
            <a:pPr marL="685165" lvl="1" indent="-227965"/>
            <a:r>
              <a:rPr lang="de-CH" sz="3000" dirty="0" err="1"/>
              <a:t>Prestations</a:t>
            </a:r>
            <a:r>
              <a:rPr lang="de-CH" sz="3000" dirty="0"/>
              <a:t> des </a:t>
            </a:r>
            <a:r>
              <a:rPr lang="de-CH" sz="3000" dirty="0" err="1"/>
              <a:t>cantons</a:t>
            </a:r>
            <a:r>
              <a:rPr lang="de-CH" sz="3000" dirty="0"/>
              <a:t> </a:t>
            </a:r>
            <a:r>
              <a:rPr lang="de-CH" sz="3000" dirty="0" err="1"/>
              <a:t>aux</a:t>
            </a:r>
            <a:r>
              <a:rPr lang="de-CH" sz="3000" dirty="0"/>
              <a:t> </a:t>
            </a:r>
            <a:r>
              <a:rPr lang="de-CH" sz="3000" dirty="0" err="1"/>
              <a:t>institutions</a:t>
            </a:r>
            <a:r>
              <a:rPr lang="de-CH" sz="3000" dirty="0"/>
              <a:t> (</a:t>
            </a:r>
            <a:r>
              <a:rPr lang="de-CH" sz="3000" dirty="0" err="1"/>
              <a:t>logement</a:t>
            </a:r>
            <a:r>
              <a:rPr lang="de-CH" sz="3000" dirty="0"/>
              <a:t> et </a:t>
            </a:r>
            <a:r>
              <a:rPr lang="de-CH" sz="3000" dirty="0" err="1"/>
              <a:t>travail</a:t>
            </a:r>
            <a:r>
              <a:rPr lang="de-CH" sz="3000" dirty="0"/>
              <a:t> [</a:t>
            </a:r>
            <a:r>
              <a:rPr lang="de-CH" sz="3000" dirty="0" err="1"/>
              <a:t>prestations</a:t>
            </a:r>
            <a:r>
              <a:rPr lang="de-CH" sz="3000" dirty="0"/>
              <a:t> </a:t>
            </a:r>
            <a:r>
              <a:rPr lang="de-CH" sz="3000" dirty="0" err="1"/>
              <a:t>collectives</a:t>
            </a:r>
            <a:r>
              <a:rPr lang="de-CH" sz="3000" dirty="0"/>
              <a:t>])</a:t>
            </a:r>
            <a:endParaRPr lang="de-CH" sz="3000" dirty="0">
              <a:ea typeface="Calibri"/>
              <a:cs typeface="Calibri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A2F02B-326F-447C-AC6F-FEE5A3AF87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942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590B7-56B7-0C92-5740-4C245753D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73458A-03BF-3AC3-2D92-A1EE832DB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</a:t>
            </a:r>
            <a:r>
              <a:rPr lang="de-CH" dirty="0" err="1"/>
              <a:t>projet</a:t>
            </a:r>
            <a:r>
              <a:rPr lang="de-CH" dirty="0"/>
              <a:t> </a:t>
            </a:r>
            <a:r>
              <a:rPr lang="de-CH" dirty="0" err="1"/>
              <a:t>indirect</a:t>
            </a:r>
            <a:br>
              <a:rPr lang="de-CH" dirty="0"/>
            </a:br>
            <a:r>
              <a:rPr lang="de-CH" dirty="0"/>
              <a:t>Loi-</a:t>
            </a:r>
            <a:r>
              <a:rPr lang="de-CH" dirty="0" err="1"/>
              <a:t>cadre</a:t>
            </a:r>
            <a:r>
              <a:rPr lang="de-CH" dirty="0"/>
              <a:t> </a:t>
            </a:r>
            <a:r>
              <a:rPr lang="de-CH" dirty="0" err="1"/>
              <a:t>sur</a:t>
            </a:r>
            <a:r>
              <a:rPr lang="de-CH" dirty="0"/>
              <a:t> </a:t>
            </a:r>
            <a:r>
              <a:rPr lang="de-CH" dirty="0" err="1"/>
              <a:t>l’inclusion</a:t>
            </a:r>
            <a:r>
              <a:rPr lang="de-CH" dirty="0"/>
              <a:t> (2)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5F3D42-E169-5F35-AEC0-099CBCE1C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dirty="0"/>
              <a:t>Orientation vers les dispositions de la CDPH: promotion de l'autonomie et de la participation à la société</a:t>
            </a:r>
          </a:p>
          <a:p>
            <a:r>
              <a:rPr lang="fr-FR" dirty="0"/>
              <a:t>Cadre d'orientation pour la Confédération et les cantons, mais pas de (nouvelles) prestations</a:t>
            </a:r>
          </a:p>
          <a:p>
            <a:r>
              <a:rPr lang="fr-FR" dirty="0"/>
              <a:t>Elaboration avec un groupe d'accompagnement (ONG, cantons, Confédération)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E99B9DF-F2AA-02DF-61BD-86573EB61A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020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C186A-5B22-4F8A-69F8-434F3A2EE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CB0B64-B9E4-1235-A823-0F5124B80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/>
              <a:t>Contre-</a:t>
            </a:r>
            <a:r>
              <a:rPr lang="de-CH" dirty="0" err="1"/>
              <a:t>projet</a:t>
            </a:r>
            <a:r>
              <a:rPr lang="de-CH" dirty="0"/>
              <a:t> </a:t>
            </a:r>
            <a:r>
              <a:rPr lang="de-CH" dirty="0" err="1"/>
              <a:t>indirect</a:t>
            </a:r>
            <a:br>
              <a:rPr lang="de-CH" dirty="0"/>
            </a:br>
            <a:r>
              <a:rPr lang="de-CH" dirty="0"/>
              <a:t>Loi-</a:t>
            </a:r>
            <a:r>
              <a:rPr lang="de-CH" dirty="0" err="1"/>
              <a:t>cadre</a:t>
            </a:r>
            <a:r>
              <a:rPr lang="de-CH" dirty="0"/>
              <a:t> </a:t>
            </a:r>
            <a:r>
              <a:rPr lang="de-CH" dirty="0" err="1"/>
              <a:t>sur</a:t>
            </a:r>
            <a:r>
              <a:rPr lang="de-CH" dirty="0"/>
              <a:t> </a:t>
            </a:r>
            <a:r>
              <a:rPr lang="de-CH" dirty="0" err="1"/>
              <a:t>l’inclusion</a:t>
            </a:r>
            <a:r>
              <a:rPr lang="de-CH" dirty="0"/>
              <a:t> (3)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29DBDA-394F-B5D1-8542-4A8B61C85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r-FR" dirty="0"/>
              <a:t>Concrétisation pour le logement autonome</a:t>
            </a:r>
          </a:p>
          <a:p>
            <a:r>
              <a:rPr lang="fr-FR" dirty="0"/>
              <a:t>Promotion de la liberté de choix du lieu et du type de logement</a:t>
            </a:r>
          </a:p>
          <a:p>
            <a:r>
              <a:rPr lang="fr-FR" dirty="0"/>
              <a:t>Évaluation des prestations en fonction des besoins individuels</a:t>
            </a:r>
          </a:p>
          <a:p>
            <a:r>
              <a:rPr lang="fr-FR" dirty="0"/>
              <a:t>Promotion de la construction sans obstacles et accès à des services de conseil et d’accompagnement</a:t>
            </a:r>
          </a:p>
          <a:p>
            <a:r>
              <a:rPr lang="fr-FR" dirty="0"/>
              <a:t>Coordination : plans d'action cantonaux et suivi par le BFEH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4B8D08-08FC-159C-419F-60DE7B6D42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471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8CC86971-1972-4C72-AFD5-F88920ECE3E1}" vid="{62036E48-417D-43F3-A82C-8EED892A916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835A3849EAE14E98227B9120A8F0CB" ma:contentTypeVersion="5" ma:contentTypeDescription="Ein neues Dokument erstellen." ma:contentTypeScope="" ma:versionID="e459f9ea579ec297d44e1db46958fdfb">
  <xsd:schema xmlns:xsd="http://www.w3.org/2001/XMLSchema" xmlns:xs="http://www.w3.org/2001/XMLSchema" xmlns:p="http://schemas.microsoft.com/office/2006/metadata/properties" xmlns:ns2="c25cff55-d264-4c97-9d9f-55dd4e6743c1" targetNamespace="http://schemas.microsoft.com/office/2006/metadata/properties" ma:root="true" ma:fieldsID="ee6b8f053afb1db944956732f08fd603" ns2:_="">
    <xsd:import namespace="c25cff55-d264-4c97-9d9f-55dd4e6743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Fichierenti_x00e8_rementcorrig_x00e9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5cff55-d264-4c97-9d9f-55dd4e6743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Fichierenti_x00e8_rementcorrig_x00e9_" ma:index="12" nillable="true" ma:displayName="Fichier entièrement corrigé" ma:default="0" ma:format="Dropdown" ma:internalName="Fichierenti_x00e8_rementcorrig_x00e9_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chierenti_x00e8_rementcorrig_x00e9_ xmlns="c25cff55-d264-4c97-9d9f-55dd4e6743c1">false</Fichierenti_x00e8_rementcorrig_x00e9_>
  </documentManagement>
</p:properties>
</file>

<file path=customXml/itemProps1.xml><?xml version="1.0" encoding="utf-8"?>
<ds:datastoreItem xmlns:ds="http://schemas.openxmlformats.org/officeDocument/2006/customXml" ds:itemID="{4697EF4C-8A79-4FE4-9A26-5CD7D02B3F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913EBB-A5D7-4919-9469-30C3EF09A3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5cff55-d264-4c97-9d9f-55dd4e67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64A22A5-D374-409C-9983-7FDCBCEC2C15}">
  <ds:schemaRefs>
    <ds:schemaRef ds:uri="http://schemas.microsoft.com/office/2006/metadata/properties"/>
    <ds:schemaRef ds:uri="http://schemas.microsoft.com/office/infopath/2007/PartnerControls"/>
    <ds:schemaRef ds:uri="c25cff55-d264-4c97-9d9f-55dd4e6743c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PPT-Vorlage_Tagung_Die Rechte von MmB</Template>
  <TotalTime>0</TotalTime>
  <Words>612</Words>
  <Application>Microsoft Office PowerPoint</Application>
  <PresentationFormat>Breitbild</PresentationFormat>
  <Paragraphs>78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</vt:lpstr>
      <vt:lpstr>La révision de la LHand, de la LIPPI et de la LAI du point de vue de l'administration fédérale</vt:lpstr>
      <vt:lpstr>Situation actuelle (1)</vt:lpstr>
      <vt:lpstr>Situation actuelle (2)</vt:lpstr>
      <vt:lpstr>Révision partielle de la LHand</vt:lpstr>
      <vt:lpstr>Initiative pour l'inclusion</vt:lpstr>
      <vt:lpstr>Contre-projet indirect Position du Conseil fédéral</vt:lpstr>
      <vt:lpstr>Contre-proposition indirecte Loi-cadre sur l'inclusion (1)</vt:lpstr>
      <vt:lpstr>Contre-projet indirect Loi-cadre sur l’inclusion (2)</vt:lpstr>
      <vt:lpstr>Contre-projet indirect Loi-cadre sur l’inclusion (3)</vt:lpstr>
      <vt:lpstr>Contre-projet indirect Modernisation de la LIPPI (1)</vt:lpstr>
      <vt:lpstr>Contre-projet indirect Modernisation de la LIPPI (2)</vt:lpstr>
      <vt:lpstr>Contre-projet indirect Révision partielle de la LAI</vt:lpstr>
      <vt:lpstr>Conlusion: objectif commun, plusieurs projets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Germann Urs GS-EDI</dc:creator>
  <cp:keywords>, docId:BDF3DB599D5CF6CC64C917F06D69E4F7</cp:keywords>
  <cp:lastModifiedBy>Germann Urs GS-EDI</cp:lastModifiedBy>
  <cp:revision>53</cp:revision>
  <dcterms:created xsi:type="dcterms:W3CDTF">2025-06-16T06:03:45Z</dcterms:created>
  <dcterms:modified xsi:type="dcterms:W3CDTF">2025-06-24T09:43:50Z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a112399-b73b-40c1-8af2-919b124b9d91_Enabled">
    <vt:lpwstr>true</vt:lpwstr>
  </property>
  <property fmtid="{D5CDD505-2E9C-101B-9397-08002B2CF9AE}" pid="3" name="MSIP_Label_aa112399-b73b-40c1-8af2-919b124b9d91_SetDate">
    <vt:lpwstr>2025-06-16T06:04:29Z</vt:lpwstr>
  </property>
  <property fmtid="{D5CDD505-2E9C-101B-9397-08002B2CF9AE}" pid="4" name="MSIP_Label_aa112399-b73b-40c1-8af2-919b124b9d91_Method">
    <vt:lpwstr>Privileged</vt:lpwstr>
  </property>
  <property fmtid="{D5CDD505-2E9C-101B-9397-08002B2CF9AE}" pid="5" name="MSIP_Label_aa112399-b73b-40c1-8af2-919b124b9d91_Name">
    <vt:lpwstr>L2</vt:lpwstr>
  </property>
  <property fmtid="{D5CDD505-2E9C-101B-9397-08002B2CF9AE}" pid="6" name="MSIP_Label_aa112399-b73b-40c1-8af2-919b124b9d91_SiteId">
    <vt:lpwstr>6ae27add-8276-4a38-88c1-3a9c1f973767</vt:lpwstr>
  </property>
  <property fmtid="{D5CDD505-2E9C-101B-9397-08002B2CF9AE}" pid="7" name="MSIP_Label_aa112399-b73b-40c1-8af2-919b124b9d91_ActionId">
    <vt:lpwstr>1bfb0603-2fc1-4701-a9a1-436511d28e6b</vt:lpwstr>
  </property>
  <property fmtid="{D5CDD505-2E9C-101B-9397-08002B2CF9AE}" pid="8" name="MSIP_Label_aa112399-b73b-40c1-8af2-919b124b9d91_ContentBits">
    <vt:lpwstr>0</vt:lpwstr>
  </property>
  <property fmtid="{D5CDD505-2E9C-101B-9397-08002B2CF9AE}" pid="9" name="MSIP_Label_aa112399-b73b-40c1-8af2-919b124b9d91_Tag">
    <vt:lpwstr>10, 0, 1, 1</vt:lpwstr>
  </property>
  <property fmtid="{D5CDD505-2E9C-101B-9397-08002B2CF9AE}" pid="10" name="ContentTypeId">
    <vt:lpwstr>0x01010072835A3849EAE14E98227B9120A8F0CB</vt:lpwstr>
  </property>
</Properties>
</file>