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12"/>
  </p:notesMasterIdLst>
  <p:sldIdLst>
    <p:sldId id="256" r:id="rId6"/>
    <p:sldId id="262" r:id="rId7"/>
    <p:sldId id="257" r:id="rId8"/>
    <p:sldId id="263" r:id="rId9"/>
    <p:sldId id="260" r:id="rId10"/>
    <p:sldId id="261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469"/>
    <a:srgbClr val="CCCC00"/>
    <a:srgbClr val="00444C"/>
    <a:srgbClr val="FFFFFF"/>
    <a:srgbClr val="BED405"/>
    <a:srgbClr val="99CC00"/>
    <a:srgbClr val="C2D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1" autoAdjust="0"/>
    <p:restoredTop sz="94737"/>
  </p:normalViewPr>
  <p:slideViewPr>
    <p:cSldViewPr snapToGrid="0" snapToObjects="1">
      <p:cViewPr varScale="1">
        <p:scale>
          <a:sx n="155" d="100"/>
          <a:sy n="155" d="100"/>
        </p:scale>
        <p:origin x="23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6A6CD-DD58-485A-9C02-029C82C9B64F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Modifier les styles du maître de texte</a:t>
            </a:r>
          </a:p>
          <a:p>
            <a:pPr lvl="1"/>
            <a:r>
              <a:rPr lang="de-DE"/>
              <a:t>Deuxième niveau</a:t>
            </a:r>
          </a:p>
          <a:p>
            <a:pPr lvl="2"/>
            <a:r>
              <a:rPr lang="de-DE"/>
              <a:t>Troisième niveau</a:t>
            </a:r>
          </a:p>
          <a:p>
            <a:pPr lvl="3"/>
            <a:r>
              <a:rPr lang="de-DE"/>
              <a:t>Quatrième niveau</a:t>
            </a:r>
          </a:p>
          <a:p>
            <a:pPr lvl="4"/>
            <a:r>
              <a:rPr lang="de-DE"/>
              <a:t>Cinquième niveau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B3249-810A-4F7A-BA0B-F37C2BC623DB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41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B0CEA-DFE0-5C47-B22D-19C8359632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17" y="389876"/>
            <a:ext cx="11193418" cy="2651760"/>
          </a:xfrm>
        </p:spPr>
        <p:txBody>
          <a:bodyPr anchor="b">
            <a:noAutofit/>
          </a:bodyPr>
          <a:lstStyle>
            <a:lvl1pPr algn="l">
              <a:defRPr sz="5000" b="1" baseline="0">
                <a:solidFill>
                  <a:srgbClr val="016469"/>
                </a:solidFill>
              </a:defRPr>
            </a:lvl1pPr>
          </a:lstStyle>
          <a:p>
            <a:r>
              <a:rPr lang="en-US" noProof="0" dirty="0" err="1"/>
              <a:t>Titel</a:t>
            </a:r>
            <a:r>
              <a:rPr lang="en-US" noProof="0" dirty="0"/>
              <a:t> der </a:t>
            </a:r>
            <a:r>
              <a:rPr lang="en-US" noProof="0" dirty="0" err="1"/>
              <a:t>Präsentation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de-CH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833D8A1-4C44-A545-992B-68F44F1959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2417" y="3275765"/>
            <a:ext cx="11203601" cy="1730412"/>
          </a:xfrm>
        </p:spPr>
        <p:txBody>
          <a:bodyPr>
            <a:noAutofit/>
          </a:bodyPr>
          <a:lstStyle>
            <a:lvl1pPr marL="0" indent="0" algn="l">
              <a:lnSpc>
                <a:spcPct val="114000"/>
              </a:lnSpc>
              <a:buNone/>
              <a:defRPr sz="3000" b="1" baseline="0"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CH" noProof="0" dirty="0"/>
              <a:t>Name</a:t>
            </a:r>
            <a:br>
              <a:rPr lang="de-CH" noProof="0" dirty="0"/>
            </a:br>
            <a:r>
              <a:rPr lang="de-CH" noProof="0" dirty="0"/>
              <a:t>Organisation</a:t>
            </a:r>
            <a:br>
              <a:rPr lang="de-CH" noProof="0" dirty="0"/>
            </a:br>
            <a:endParaRPr lang="de-CH" noProof="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91680F1-3B9E-3340-BBC1-188BC41A8A4C}"/>
              </a:ext>
            </a:extLst>
          </p:cNvPr>
          <p:cNvSpPr/>
          <p:nvPr userDrawn="1"/>
        </p:nvSpPr>
        <p:spPr>
          <a:xfrm>
            <a:off x="-1783" y="5046480"/>
            <a:ext cx="12192000" cy="1800000"/>
          </a:xfrm>
          <a:prstGeom prst="rect">
            <a:avLst/>
          </a:prstGeom>
          <a:solidFill>
            <a:srgbClr val="0044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noProof="0" dirty="0">
                <a:solidFill>
                  <a:schemeClr val="bg1"/>
                </a:solidFill>
              </a:rPr>
              <a:t>Bitte freilassen für Live-Untertitelung.</a:t>
            </a:r>
          </a:p>
        </p:txBody>
      </p:sp>
    </p:spTree>
    <p:extLst>
      <p:ext uri="{BB962C8B-B14F-4D97-AF65-F5344CB8AC3E}">
        <p14:creationId xmlns:p14="http://schemas.microsoft.com/office/powerpoint/2010/main" val="102141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8983" y="198783"/>
            <a:ext cx="11076667" cy="876255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 dirty="0"/>
              <a:t>Seitentitel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8984" y="1138907"/>
            <a:ext cx="5478591" cy="644560"/>
          </a:xfrm>
        </p:spPr>
        <p:txBody>
          <a:bodyPr anchor="t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noProof="0" dirty="0"/>
              <a:t>Untertitel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984" y="1847335"/>
            <a:ext cx="5478591" cy="32004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CH" noProof="0" dirty="0"/>
              <a:t>Bitte verwenden Sie mind. Schriftgrösse 30 Pt.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138906"/>
            <a:ext cx="5430794" cy="644561"/>
          </a:xfrm>
        </p:spPr>
        <p:txBody>
          <a:bodyPr anchor="t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noProof="0" dirty="0"/>
              <a:t>Untertitel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199" y="1847335"/>
            <a:ext cx="5423451" cy="3200400"/>
          </a:xfrm>
        </p:spPr>
        <p:txBody>
          <a:bodyPr/>
          <a:lstStyle/>
          <a:p>
            <a:pPr lvl="0"/>
            <a:r>
              <a:rPr lang="de-CH" dirty="0"/>
              <a:t>Bitte verwenden Sie mind. Schriftgrösse 30 Pt.</a:t>
            </a:r>
          </a:p>
        </p:txBody>
      </p:sp>
      <p:sp>
        <p:nvSpPr>
          <p:cNvPr id="10" name="Foliennummernplatzhalter 16"/>
          <p:cNvSpPr txBox="1">
            <a:spLocks/>
          </p:cNvSpPr>
          <p:nvPr userDrawn="1"/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2200" kern="1200">
                <a:solidFill>
                  <a:srgbClr val="01646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E00974-63E5-4E61-A13C-9F89126AE3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1" name="Gerader Verbinder 6"/>
          <p:cNvCxnSpPr/>
          <p:nvPr userDrawn="1"/>
        </p:nvCxnSpPr>
        <p:spPr>
          <a:xfrm>
            <a:off x="518983" y="1075038"/>
            <a:ext cx="11076668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996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8983" y="198783"/>
            <a:ext cx="11076667" cy="876255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 dirty="0"/>
              <a:t>Seitentitel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8985" y="1138907"/>
            <a:ext cx="3600000" cy="644560"/>
          </a:xfrm>
        </p:spPr>
        <p:txBody>
          <a:bodyPr anchor="t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noProof="0" dirty="0"/>
              <a:t>Untertitel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985" y="1847335"/>
            <a:ext cx="3600000" cy="32004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CH" noProof="0" dirty="0"/>
              <a:t>Bitte verwenden Sie mind. Schriftgrösse 30 Pt.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997984" y="1138906"/>
            <a:ext cx="3600000" cy="644561"/>
          </a:xfrm>
        </p:spPr>
        <p:txBody>
          <a:bodyPr anchor="t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noProof="0" dirty="0"/>
              <a:t>Untertitel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995514" y="1847335"/>
            <a:ext cx="3600000" cy="3200400"/>
          </a:xfrm>
        </p:spPr>
        <p:txBody>
          <a:bodyPr/>
          <a:lstStyle/>
          <a:p>
            <a:pPr lvl="0"/>
            <a:r>
              <a:rPr lang="de-CH" dirty="0"/>
              <a:t>Bitte verwenden Sie mind. Schriftgrösse 30 Pt.</a:t>
            </a:r>
          </a:p>
        </p:txBody>
      </p:sp>
      <p:sp>
        <p:nvSpPr>
          <p:cNvPr id="10" name="Foliennummernplatzhalter 16"/>
          <p:cNvSpPr txBox="1">
            <a:spLocks/>
          </p:cNvSpPr>
          <p:nvPr userDrawn="1"/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2200" kern="1200">
                <a:solidFill>
                  <a:srgbClr val="01646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E00974-63E5-4E61-A13C-9F89126AE3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1" name="Gerader Verbinder 6"/>
          <p:cNvCxnSpPr/>
          <p:nvPr userDrawn="1"/>
        </p:nvCxnSpPr>
        <p:spPr>
          <a:xfrm>
            <a:off x="518983" y="1075038"/>
            <a:ext cx="11076668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257317" y="1138907"/>
            <a:ext cx="3600000" cy="644560"/>
          </a:xfrm>
        </p:spPr>
        <p:txBody>
          <a:bodyPr anchor="t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noProof="0" dirty="0"/>
              <a:t>Untertitel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257317" y="1847335"/>
            <a:ext cx="3600000" cy="32004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CH" noProof="0" dirty="0"/>
              <a:t>Bitte verwenden Sie mind. Schriftgrösse 30 Pt.</a:t>
            </a:r>
          </a:p>
        </p:txBody>
      </p:sp>
    </p:spTree>
    <p:extLst>
      <p:ext uri="{BB962C8B-B14F-4D97-AF65-F5344CB8AC3E}">
        <p14:creationId xmlns:p14="http://schemas.microsoft.com/office/powerpoint/2010/main" val="210096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ECFFD-D909-D34D-8B9F-F153862A46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086" y="198783"/>
            <a:ext cx="11065565" cy="91980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16469"/>
                </a:solidFill>
                <a:latin typeface="+mj-lt"/>
              </a:defRPr>
            </a:lvl1pPr>
          </a:lstStyle>
          <a:p>
            <a:r>
              <a:rPr lang="de-CH" noProof="0" dirty="0"/>
              <a:t>Seitentitel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94157F-31D5-334F-9A9D-EF30494F15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0087" y="1298741"/>
            <a:ext cx="11065564" cy="372726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CH" noProof="0" dirty="0"/>
              <a:t>Bitte verwenden Sie mind. Schriftgrösse 30 Pt.</a:t>
            </a:r>
          </a:p>
        </p:txBody>
      </p:sp>
      <p:cxnSp>
        <p:nvCxnSpPr>
          <p:cNvPr id="5" name="Gerader Verbinder 4"/>
          <p:cNvCxnSpPr/>
          <p:nvPr userDrawn="1"/>
        </p:nvCxnSpPr>
        <p:spPr>
          <a:xfrm>
            <a:off x="530086" y="1138906"/>
            <a:ext cx="11065565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7337AD-D58D-0C4B-8E87-05754E7BE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455" y="198783"/>
            <a:ext cx="11039060" cy="3046835"/>
          </a:xfrm>
        </p:spPr>
        <p:txBody>
          <a:bodyPr anchor="b"/>
          <a:lstStyle>
            <a:lvl1pPr>
              <a:defRPr sz="4400" b="1">
                <a:solidFill>
                  <a:srgbClr val="016469"/>
                </a:solidFill>
              </a:defRPr>
            </a:lvl1pPr>
          </a:lstStyle>
          <a:p>
            <a:r>
              <a:rPr lang="de-CH" noProof="0" dirty="0"/>
              <a:t>Abschnittstitel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F6C549-3E22-0B43-810F-EAE2DCDC02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455" y="3456633"/>
            <a:ext cx="11039060" cy="1572842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Untertitel bearbeiten</a:t>
            </a:r>
          </a:p>
        </p:txBody>
      </p:sp>
      <p:sp>
        <p:nvSpPr>
          <p:cNvPr id="7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6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FF0AF0-F55C-794D-BB42-6B347477D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340" y="198783"/>
            <a:ext cx="11052312" cy="940123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rgbClr val="016469"/>
                </a:solidFill>
              </a:defRPr>
            </a:lvl1pPr>
          </a:lstStyle>
          <a:p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de-CH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693710-7C43-984E-8607-C5147DD30C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0086" y="1375376"/>
            <a:ext cx="5400000" cy="367370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000"/>
            </a:lvl1pPr>
          </a:lstStyle>
          <a:p>
            <a:r>
              <a:rPr lang="de-CH" noProof="0" dirty="0"/>
              <a:t>Bitte verwenden Sie mind. Schriftgrösse 30 Pt.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FD9B2B-717B-8C4C-879B-8F0CBBF5C99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5651" y="1375376"/>
            <a:ext cx="5400000" cy="367370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000"/>
            </a:lvl1pPr>
          </a:lstStyle>
          <a:p>
            <a:r>
              <a:rPr lang="de-CH" noProof="0" dirty="0"/>
              <a:t>Bitte verwenden Sie mind. Schriftgrösse 30 Pt.</a:t>
            </a:r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530086" y="1138906"/>
            <a:ext cx="11065565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5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24FF0AF0-F55C-794D-BB42-6B347477D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339" y="198783"/>
            <a:ext cx="10810461" cy="94012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16469"/>
                </a:solidFill>
              </a:defRPr>
            </a:lvl1pPr>
          </a:lstStyle>
          <a:p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de-CH" noProof="0" dirty="0"/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530086" y="1138906"/>
            <a:ext cx="10823715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4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2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27E47-D610-F54F-8F30-9664F5BA9E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087" y="193432"/>
            <a:ext cx="4386469" cy="1371600"/>
          </a:xfrm>
        </p:spPr>
        <p:txBody>
          <a:bodyPr anchor="ctr"/>
          <a:lstStyle>
            <a:lvl1pPr>
              <a:defRPr sz="3200" b="1" baseline="0">
                <a:solidFill>
                  <a:srgbClr val="016469"/>
                </a:solidFill>
              </a:defRPr>
            </a:lvl1pPr>
          </a:lstStyle>
          <a:p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de-CH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A3D7A8-B22B-B648-9A5B-1A4FF5F02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599" y="198783"/>
            <a:ext cx="6414052" cy="48370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CH" noProof="0" dirty="0"/>
              <a:t>Bitte verwenden Sie mind. Schriftgrösse 30 Pt.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D50D0C-CFBA-5A45-BD01-0FDDBFF862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0087" y="1738366"/>
            <a:ext cx="4386469" cy="329746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r>
              <a:rPr lang="de-CH" noProof="0" dirty="0"/>
              <a:t>Bitte verwenden Sie mind. Schriftgrösse 30 Pt.</a:t>
            </a: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530087" y="1575080"/>
            <a:ext cx="4386469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9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BB717B3-AFFC-964D-9CF1-A8672DEDAA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937938" y="198784"/>
            <a:ext cx="3657712" cy="4837044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0D27E47-D610-F54F-8F30-9664F5BA9E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087" y="198784"/>
            <a:ext cx="7202899" cy="940122"/>
          </a:xfrm>
        </p:spPr>
        <p:txBody>
          <a:bodyPr anchor="ctr"/>
          <a:lstStyle>
            <a:lvl1pPr>
              <a:defRPr sz="3200" b="1">
                <a:solidFill>
                  <a:srgbClr val="016469"/>
                </a:solidFill>
              </a:defRPr>
            </a:lvl1pPr>
          </a:lstStyle>
          <a:p>
            <a:r>
              <a:rPr lang="de-DE" noProof="0" dirty="0"/>
              <a:t>Seitentitel bearbeiten</a:t>
            </a:r>
            <a:endParaRPr lang="de-CH" noProof="0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FD50D0C-CFBA-5A45-BD01-0FDDBFF862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0087" y="1371600"/>
            <a:ext cx="7202899" cy="3650975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r>
              <a:rPr lang="de-CH" noProof="0" dirty="0"/>
              <a:t>Bitte verwenden Sie mind. Schriftgrösse 30 Pt.</a:t>
            </a: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530087" y="1164269"/>
            <a:ext cx="7202900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00974-63E5-4E61-A13C-9F89126AE395}" type="slidenum"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1646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1646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9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BB717B3-AFFC-964D-9CF1-A8672DEDAA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599" y="198784"/>
            <a:ext cx="6414051" cy="4837044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0D27E47-D610-F54F-8F30-9664F5BA9E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087" y="198784"/>
            <a:ext cx="4386469" cy="1371600"/>
          </a:xfrm>
        </p:spPr>
        <p:txBody>
          <a:bodyPr anchor="ctr"/>
          <a:lstStyle>
            <a:lvl1pPr>
              <a:defRPr sz="3200" b="1">
                <a:solidFill>
                  <a:srgbClr val="016469"/>
                </a:solidFill>
              </a:defRPr>
            </a:lvl1pPr>
          </a:lstStyle>
          <a:p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de-CH" noProof="0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FD50D0C-CFBA-5A45-BD01-0FDDBFF862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0087" y="1718268"/>
            <a:ext cx="4386469" cy="3304307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r>
              <a:rPr lang="de-CH" noProof="0" dirty="0"/>
              <a:t>Bitte verwenden Sie mind. Schriftgrösse 30 Pt.</a:t>
            </a: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530086" y="1570384"/>
            <a:ext cx="4386469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3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9D3CA25-BBB6-D449-BF1A-993CE323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9" y="365127"/>
            <a:ext cx="108104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noProof="0" dirty="0"/>
              <a:t>Modifier le format du titre maître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132B9D-EBCB-6E42-AF60-AA6D3276F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339" y="1825625"/>
            <a:ext cx="10810461" cy="32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CH" noProof="0" dirty="0"/>
              <a:t>Modifier le format du texte maître
Deuxième niveau
Troisième niveau
Quatrième niveau
Cinquième niveau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91680F1-3B9E-3340-BBC1-188BC41A8A4C}"/>
              </a:ext>
            </a:extLst>
          </p:cNvPr>
          <p:cNvSpPr/>
          <p:nvPr userDrawn="1"/>
        </p:nvSpPr>
        <p:spPr>
          <a:xfrm>
            <a:off x="0" y="5058000"/>
            <a:ext cx="12192000" cy="1800000"/>
          </a:xfrm>
          <a:prstGeom prst="rect">
            <a:avLst/>
          </a:prstGeom>
          <a:solidFill>
            <a:srgbClr val="0044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noProof="0" dirty="0">
                <a:solidFill>
                  <a:schemeClr val="bg1"/>
                </a:solidFill>
              </a:rPr>
              <a:t>Veuillez laisser la place au sous-titrage en direct.</a:t>
            </a:r>
          </a:p>
        </p:txBody>
      </p:sp>
    </p:spTree>
    <p:extLst>
      <p:ext uri="{BB962C8B-B14F-4D97-AF65-F5344CB8AC3E}">
        <p14:creationId xmlns:p14="http://schemas.microsoft.com/office/powerpoint/2010/main" val="25164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65" r:id="rId8"/>
    <p:sldLayoutId id="2147483657" r:id="rId9"/>
    <p:sldLayoutId id="2147483663" r:id="rId10"/>
    <p:sldLayoutId id="2147483666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16469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moneleuenberger.ch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Développements dans les </a:t>
            </a:r>
            <a:r>
              <a:rPr lang="de-CH" dirty="0" err="1"/>
              <a:t>cantons</a:t>
            </a:r>
            <a:r>
              <a:rPr lang="de-CH" dirty="0"/>
              <a:t> – </a:t>
            </a:r>
            <a:br>
              <a:rPr lang="de-CH" dirty="0"/>
            </a:br>
            <a:r>
              <a:rPr lang="de-CH" dirty="0" err="1"/>
              <a:t>Canton</a:t>
            </a:r>
            <a:r>
              <a:rPr lang="de-CH" dirty="0"/>
              <a:t> de Berne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Simone Leuenberger</a:t>
            </a:r>
          </a:p>
          <a:p>
            <a:r>
              <a:rPr lang="de-CH" dirty="0"/>
              <a:t>Députée au Grand Conseil du canton de Berne</a:t>
            </a:r>
          </a:p>
        </p:txBody>
      </p:sp>
    </p:spTree>
    <p:extLst>
      <p:ext uri="{BB962C8B-B14F-4D97-AF65-F5344CB8AC3E}">
        <p14:creationId xmlns:p14="http://schemas.microsoft.com/office/powerpoint/2010/main" val="397442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Un canton de Berne progressiste 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18984" y="1138907"/>
            <a:ext cx="5478591" cy="507013"/>
          </a:xfrm>
        </p:spPr>
        <p:txBody>
          <a:bodyPr>
            <a:normAutofit fontScale="92500" lnSpcReduction="20000"/>
          </a:bodyPr>
          <a:lstStyle/>
          <a:p>
            <a:r>
              <a:rPr lang="de-CH" dirty="0"/>
              <a:t>Auparavant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8984" y="1645921"/>
            <a:ext cx="6333229" cy="37539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7965" indent="-227965">
              <a:lnSpc>
                <a:spcPct val="100000"/>
              </a:lnSpc>
              <a:spcBef>
                <a:spcPts val="600"/>
              </a:spcBef>
            </a:pPr>
            <a:r>
              <a:rPr lang="de-CH" dirty="0" err="1"/>
              <a:t>Accès</a:t>
            </a:r>
            <a:r>
              <a:rPr lang="de-CH" dirty="0"/>
              <a:t> </a:t>
            </a:r>
            <a:r>
              <a:rPr lang="de-CH" dirty="0" err="1"/>
              <a:t>sans</a:t>
            </a:r>
            <a:r>
              <a:rPr lang="de-CH" dirty="0"/>
              <a:t> </a:t>
            </a:r>
            <a:r>
              <a:rPr lang="de-CH" dirty="0" err="1"/>
              <a:t>obstacles</a:t>
            </a:r>
            <a:r>
              <a:rPr lang="de-CH" dirty="0"/>
              <a:t> </a:t>
            </a:r>
            <a:r>
              <a:rPr lang="de-CH" dirty="0" err="1"/>
              <a:t>dans</a:t>
            </a:r>
            <a:r>
              <a:rPr lang="de-CH" dirty="0"/>
              <a:t> LC avant </a:t>
            </a:r>
            <a:r>
              <a:rPr lang="de-CH" dirty="0" err="1"/>
              <a:t>LHand</a:t>
            </a:r>
            <a:endParaRPr lang="de-CH" dirty="0"/>
          </a:p>
          <a:p>
            <a:pPr marL="227965" indent="-227965">
              <a:lnSpc>
                <a:spcPct val="100000"/>
              </a:lnSpc>
              <a:spcBef>
                <a:spcPts val="600"/>
              </a:spcBef>
            </a:pPr>
            <a:r>
              <a:rPr lang="de-CH" dirty="0"/>
              <a:t>Mandat de </a:t>
            </a:r>
            <a:r>
              <a:rPr lang="de-CH" dirty="0" err="1"/>
              <a:t>contrôle</a:t>
            </a:r>
            <a:r>
              <a:rPr lang="de-CH" dirty="0"/>
              <a:t> par le Bureau de </a:t>
            </a:r>
            <a:r>
              <a:rPr lang="de-CH" dirty="0" err="1"/>
              <a:t>l'égalité</a:t>
            </a:r>
            <a:r>
              <a:rPr lang="de-CH" dirty="0"/>
              <a:t> en 2008</a:t>
            </a:r>
          </a:p>
          <a:p>
            <a:pPr marL="227965" indent="-227965">
              <a:lnSpc>
                <a:spcPct val="100000"/>
              </a:lnSpc>
              <a:spcBef>
                <a:spcPts val="600"/>
              </a:spcBef>
            </a:pPr>
            <a:r>
              <a:rPr lang="de-CH" dirty="0"/>
              <a:t>Projet pilote de logement autodéterminé "Modèle bernois" à partir de 2016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967959" y="1138907"/>
            <a:ext cx="4438852" cy="507014"/>
          </a:xfrm>
        </p:spPr>
        <p:txBody>
          <a:bodyPr>
            <a:normAutofit fontScale="92500" lnSpcReduction="20000"/>
          </a:bodyPr>
          <a:lstStyle/>
          <a:p>
            <a:r>
              <a:rPr lang="de-CH" dirty="0"/>
              <a:t>Aujourd'hui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967959" y="1645921"/>
            <a:ext cx="4705057" cy="35933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>
              <a:lnSpc>
                <a:spcPct val="100000"/>
              </a:lnSpc>
            </a:pPr>
            <a:r>
              <a:rPr lang="de-CH" dirty="0"/>
              <a:t>Version standard</a:t>
            </a:r>
            <a:endParaRPr lang="en-US" dirty="0"/>
          </a:p>
          <a:p>
            <a:pPr marL="227965" indent="-227965">
              <a:lnSpc>
                <a:spcPct val="100000"/>
              </a:lnSpc>
              <a:spcBef>
                <a:spcPts val="600"/>
              </a:spcBef>
            </a:pPr>
            <a:r>
              <a:rPr lang="de-CH" dirty="0" err="1"/>
              <a:t>Eté</a:t>
            </a:r>
            <a:r>
              <a:rPr lang="de-CH" dirty="0"/>
              <a:t> 2025 : nouveau </a:t>
            </a:r>
            <a:r>
              <a:rPr lang="de-CH" dirty="0" err="1"/>
              <a:t>mandat</a:t>
            </a:r>
            <a:endParaRPr lang="de-CH" dirty="0">
              <a:ea typeface="Calibri" panose="020F0502020204030204"/>
              <a:cs typeface="Calibri" panose="020F0502020204030204"/>
            </a:endParaRPr>
          </a:p>
          <a:p>
            <a:pPr marL="227965" indent="-227965">
              <a:lnSpc>
                <a:spcPct val="100000"/>
              </a:lnSpc>
            </a:pPr>
            <a:r>
              <a:rPr lang="de-CH" dirty="0"/>
              <a:t>Loi </a:t>
            </a:r>
            <a:r>
              <a:rPr lang="de-CH" dirty="0" err="1"/>
              <a:t>sur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prestations</a:t>
            </a:r>
            <a:r>
              <a:rPr lang="de-CH" dirty="0"/>
              <a:t> de </a:t>
            </a:r>
            <a:r>
              <a:rPr lang="de-CH" dirty="0" err="1"/>
              <a:t>soutien</a:t>
            </a:r>
            <a:r>
              <a:rPr lang="de-CH" dirty="0"/>
              <a:t> </a:t>
            </a:r>
            <a:r>
              <a:rPr lang="de-CH" dirty="0" err="1"/>
              <a:t>aux</a:t>
            </a:r>
            <a:r>
              <a:rPr lang="de-CH" dirty="0"/>
              <a:t> </a:t>
            </a:r>
            <a:r>
              <a:rPr lang="de-CH" dirty="0" err="1"/>
              <a:t>personnes</a:t>
            </a:r>
            <a:r>
              <a:rPr lang="de-CH" dirty="0"/>
              <a:t> en </a:t>
            </a:r>
            <a:r>
              <a:rPr lang="de-CH" dirty="0" err="1"/>
              <a:t>situation</a:t>
            </a:r>
            <a:r>
              <a:rPr lang="de-CH" dirty="0"/>
              <a:t> de handicap (2024) très </a:t>
            </a:r>
            <a:r>
              <a:rPr lang="de-CH" dirty="0" err="1"/>
              <a:t>complexe</a:t>
            </a:r>
            <a:r>
              <a:rPr lang="de-CH" dirty="0"/>
              <a:t> </a:t>
            </a:r>
            <a:r>
              <a:rPr lang="de-CH" dirty="0" err="1"/>
              <a:t>sur</a:t>
            </a:r>
            <a:r>
              <a:rPr lang="de-CH" dirty="0"/>
              <a:t> le plan administratif</a:t>
            </a:r>
            <a:endParaRPr lang="de-CH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014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Un canton de Berne progressiste 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0086" y="1138906"/>
            <a:ext cx="11065565" cy="388709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27965" indent="-227965">
              <a:spcBef>
                <a:spcPts val="1000"/>
              </a:spcBef>
            </a:pPr>
            <a:r>
              <a:rPr lang="de-DE" sz="3200" dirty="0">
                <a:sym typeface="Wingdings" panose="05000000000000000000" pitchFamily="2" charset="2"/>
              </a:rPr>
              <a:t>Pas de loi cantonale sur l'égalité</a:t>
            </a:r>
            <a:endParaRPr lang="en-US" sz="3200" dirty="0"/>
          </a:p>
          <a:p>
            <a:pPr marL="227965" indent="-227965">
              <a:spcBef>
                <a:spcPts val="1000"/>
              </a:spcBef>
            </a:pPr>
            <a:r>
              <a:rPr lang="de-DE" sz="3200" dirty="0">
                <a:sym typeface="Wingdings" panose="05000000000000000000" pitchFamily="2" charset="2"/>
              </a:rPr>
              <a:t>Pas de </a:t>
            </a:r>
            <a:r>
              <a:rPr lang="de-DE" sz="3200" dirty="0" err="1">
                <a:sym typeface="Wingdings" panose="05000000000000000000" pitchFamily="2" charset="2"/>
              </a:rPr>
              <a:t>service</a:t>
            </a:r>
            <a:r>
              <a:rPr lang="de-DE" sz="3200" dirty="0">
                <a:sym typeface="Wingdings" panose="05000000000000000000" pitchFamily="2" charset="2"/>
              </a:rPr>
              <a:t> </a:t>
            </a:r>
            <a:r>
              <a:rPr lang="de-DE" sz="3200" dirty="0" err="1">
                <a:sym typeface="Wingdings" panose="05000000000000000000" pitchFamily="2" charset="2"/>
              </a:rPr>
              <a:t>spécialisé</a:t>
            </a:r>
            <a:r>
              <a:rPr lang="de-DE" sz="3200" dirty="0">
                <a:sym typeface="Wingdings" panose="05000000000000000000" pitchFamily="2" charset="2"/>
              </a:rPr>
              <a:t> </a:t>
            </a:r>
            <a:r>
              <a:rPr lang="de-DE" sz="3200" dirty="0" err="1">
                <a:sym typeface="Wingdings" panose="05000000000000000000" pitchFamily="2" charset="2"/>
              </a:rPr>
              <a:t>pour</a:t>
            </a:r>
            <a:r>
              <a:rPr lang="de-DE" sz="3200" dirty="0">
                <a:sym typeface="Wingdings" panose="05000000000000000000" pitchFamily="2" charset="2"/>
              </a:rPr>
              <a:t> </a:t>
            </a:r>
            <a:r>
              <a:rPr lang="de-DE" sz="3200" dirty="0" err="1">
                <a:sym typeface="Wingdings" panose="05000000000000000000" pitchFamily="2" charset="2"/>
              </a:rPr>
              <a:t>l'égalité</a:t>
            </a:r>
            <a:endParaRPr lang="de-DE" sz="3200" dirty="0">
              <a:sym typeface="Wingdings" panose="05000000000000000000" pitchFamily="2" charset="2"/>
            </a:endParaRPr>
          </a:p>
          <a:p>
            <a:pPr marL="227965" indent="-227965">
              <a:spcBef>
                <a:spcPts val="1000"/>
              </a:spcBef>
            </a:pPr>
            <a:r>
              <a:rPr lang="fr-FR" sz="3200" dirty="0">
                <a:ea typeface="Calibri"/>
                <a:cs typeface="Calibri"/>
              </a:rPr>
              <a:t>Pas de participation systématique des PSH et des OPD.</a:t>
            </a:r>
            <a:endParaRPr lang="de-DE" sz="3200" dirty="0" err="1">
              <a:ea typeface="Calibri"/>
              <a:cs typeface="Calibri"/>
            </a:endParaRPr>
          </a:p>
          <a:p>
            <a:pPr marL="227965" indent="-227965">
              <a:spcBef>
                <a:spcPts val="1000"/>
              </a:spcBef>
            </a:pPr>
            <a:r>
              <a:rPr lang="de-DE" sz="3200" dirty="0">
                <a:sym typeface="Wingdings" panose="05000000000000000000" pitchFamily="2" charset="2"/>
              </a:rPr>
              <a:t>Loi </a:t>
            </a:r>
            <a:r>
              <a:rPr lang="de-DE" sz="3200" dirty="0" err="1">
                <a:sym typeface="Wingdings" panose="05000000000000000000" pitchFamily="2" charset="2"/>
              </a:rPr>
              <a:t>sur</a:t>
            </a:r>
            <a:r>
              <a:rPr lang="de-DE" sz="3200" dirty="0">
                <a:sym typeface="Wingdings" panose="05000000000000000000" pitchFamily="2" charset="2"/>
              </a:rPr>
              <a:t> </a:t>
            </a:r>
            <a:r>
              <a:rPr lang="de-DE" sz="3200" dirty="0" err="1">
                <a:sym typeface="Wingdings" panose="05000000000000000000" pitchFamily="2" charset="2"/>
              </a:rPr>
              <a:t>l'école</a:t>
            </a:r>
            <a:r>
              <a:rPr lang="de-DE" sz="3200" dirty="0">
                <a:sym typeface="Wingdings" panose="05000000000000000000" pitchFamily="2" charset="2"/>
              </a:rPr>
              <a:t> </a:t>
            </a:r>
            <a:r>
              <a:rPr lang="de-DE" sz="3200" dirty="0" err="1">
                <a:sym typeface="Wingdings" panose="05000000000000000000" pitchFamily="2" charset="2"/>
              </a:rPr>
              <a:t>obligatoire</a:t>
            </a:r>
            <a:r>
              <a:rPr lang="de-DE" sz="3200" dirty="0">
                <a:sym typeface="Wingdings" panose="05000000000000000000" pitchFamily="2" charset="2"/>
              </a:rPr>
              <a:t> : </a:t>
            </a:r>
            <a:r>
              <a:rPr lang="de-DE" sz="3200" dirty="0" err="1">
                <a:sym typeface="Wingdings" panose="05000000000000000000" pitchFamily="2" charset="2"/>
              </a:rPr>
              <a:t>intégration</a:t>
            </a:r>
            <a:r>
              <a:rPr lang="de-DE" sz="3200" dirty="0">
                <a:sym typeface="Wingdings" panose="05000000000000000000" pitchFamily="2" charset="2"/>
              </a:rPr>
              <a:t> en </a:t>
            </a:r>
            <a:r>
              <a:rPr lang="de-DE" sz="3200" dirty="0" err="1">
                <a:sym typeface="Wingdings" panose="05000000000000000000" pitchFamily="2" charset="2"/>
              </a:rPr>
              <a:t>règle</a:t>
            </a:r>
            <a:r>
              <a:rPr lang="de-DE" sz="3200" dirty="0">
                <a:sym typeface="Wingdings" panose="05000000000000000000" pitchFamily="2" charset="2"/>
              </a:rPr>
              <a:t> </a:t>
            </a:r>
            <a:r>
              <a:rPr lang="de-DE" sz="3200" dirty="0" err="1">
                <a:sym typeface="Wingdings" panose="05000000000000000000" pitchFamily="2" charset="2"/>
              </a:rPr>
              <a:t>générale</a:t>
            </a:r>
            <a:r>
              <a:rPr lang="de-DE" sz="3200" dirty="0">
                <a:sym typeface="Wingdings" panose="05000000000000000000" pitchFamily="2" charset="2"/>
              </a:rPr>
              <a:t>  </a:t>
            </a:r>
            <a:r>
              <a:rPr lang="fr-FR" sz="3200" dirty="0">
                <a:sym typeface="Wingdings" panose="05000000000000000000" pitchFamily="2" charset="2"/>
              </a:rPr>
              <a:t>À la rentrée 2024 : 50 (!) nouvelles classes d'enseignement spécialisé avec 300 places dans les écoles</a:t>
            </a:r>
          </a:p>
          <a:p>
            <a:pPr marL="227965" indent="-227965">
              <a:spcBef>
                <a:spcPts val="1000"/>
              </a:spcBef>
            </a:pPr>
            <a:r>
              <a:rPr lang="de-DE" sz="3200" dirty="0">
                <a:sym typeface="Wingdings" panose="05000000000000000000" pitchFamily="2" charset="2"/>
              </a:rPr>
              <a:t>La loi sur les prestations pour handicapés doit servir à </a:t>
            </a:r>
            <a:r>
              <a:rPr lang="de-DE" sz="3200" dirty="0" err="1">
                <a:sym typeface="Wingdings" panose="05000000000000000000" pitchFamily="2" charset="2"/>
              </a:rPr>
              <a:t>tout</a:t>
            </a:r>
            <a:endParaRPr lang="de-DE" sz="3200" dirty="0">
              <a:ea typeface="Calibri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8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166A99-19E6-9AA2-7E78-3E9E5686C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Lorsque les grandes mesures échouent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310B19-DDE3-4E18-F38E-A39FDE8C9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138906"/>
            <a:ext cx="11065564" cy="3887097"/>
          </a:xfrm>
        </p:spPr>
        <p:txBody>
          <a:bodyPr>
            <a:normAutofit lnSpcReduction="10000"/>
          </a:bodyPr>
          <a:lstStyle/>
          <a:p>
            <a:r>
              <a:rPr lang="fr-FR" dirty="0"/>
              <a:t>Attirer l'attention sur un sujet par des questions ou des demandes </a:t>
            </a:r>
            <a:br>
              <a:rPr lang="fr-FR" dirty="0"/>
            </a:br>
            <a:r>
              <a:rPr lang="fr-FR" dirty="0"/>
              <a:t>« Manque d'accessibilité des logiciels de l'administration »</a:t>
            </a:r>
          </a:p>
          <a:p>
            <a:r>
              <a:rPr lang="fr-FR" dirty="0"/>
              <a:t>Entretien avec le conseiller d'État : Service de l'égalité</a:t>
            </a:r>
          </a:p>
          <a:p>
            <a:r>
              <a:rPr lang="fr-FR" dirty="0"/>
              <a:t>Suggestion de modification de l'ordonnance : norme VSS dans l'ordonnance sur les constructions ?</a:t>
            </a:r>
          </a:p>
          <a:p>
            <a:r>
              <a:rPr lang="fr-FR" dirty="0"/>
              <a:t>Rencontre avec l'administration </a:t>
            </a:r>
            <a:br>
              <a:rPr lang="fr-FR" dirty="0"/>
            </a:br>
            <a:r>
              <a:rPr lang="fr-FR" dirty="0"/>
              <a:t>Création de postes de travail pour l’inclusion dans l'administration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17FE68-974F-B7AA-0F49-0A61311E74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3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 descr="Simone Leuenberger auf dem Treppenlift im Rathaus Bern">
            <a:extLst>
              <a:ext uri="{FF2B5EF4-FFF2-40B4-BE49-F238E27FC236}">
                <a16:creationId xmlns:a16="http://schemas.microsoft.com/office/drawing/2014/main" id="{F7775AE9-C608-CD52-5BEF-AF14EF0EE3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450" t="274" r="20140" b="-274"/>
          <a:stretch>
            <a:fillRect/>
          </a:stretch>
        </p:blipFill>
        <p:spPr>
          <a:xfrm>
            <a:off x="7937938" y="198784"/>
            <a:ext cx="3657712" cy="4837044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159 </a:t>
            </a:r>
            <a:r>
              <a:rPr lang="de-CH" dirty="0" err="1"/>
              <a:t>député</a:t>
            </a:r>
            <a:r>
              <a:rPr lang="de-CH" dirty="0"/>
              <a:t>-e-s </a:t>
            </a:r>
            <a:r>
              <a:rPr lang="de-CH" dirty="0" err="1"/>
              <a:t>sont</a:t>
            </a:r>
            <a:r>
              <a:rPr lang="de-CH" dirty="0"/>
              <a:t> </a:t>
            </a:r>
            <a:r>
              <a:rPr lang="de-CH" dirty="0" err="1"/>
              <a:t>également</a:t>
            </a:r>
            <a:r>
              <a:rPr lang="de-CH" dirty="0"/>
              <a:t> concernés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27965" indent="-22796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CH" dirty="0"/>
              <a:t>Le </a:t>
            </a:r>
            <a:r>
              <a:rPr lang="de-CH" dirty="0" err="1"/>
              <a:t>projet</a:t>
            </a:r>
            <a:r>
              <a:rPr lang="de-CH" dirty="0"/>
              <a:t> </a:t>
            </a:r>
            <a:r>
              <a:rPr lang="de-CH" dirty="0" err="1"/>
              <a:t>d'ascenseur</a:t>
            </a:r>
            <a:r>
              <a:rPr lang="de-CH" dirty="0"/>
              <a:t> a </a:t>
            </a:r>
            <a:r>
              <a:rPr lang="de-CH" dirty="0" err="1"/>
              <a:t>été</a:t>
            </a:r>
            <a:r>
              <a:rPr lang="de-CH" dirty="0"/>
              <a:t> </a:t>
            </a:r>
            <a:r>
              <a:rPr lang="de-CH" dirty="0" err="1"/>
              <a:t>victime</a:t>
            </a:r>
            <a:r>
              <a:rPr lang="de-CH" dirty="0"/>
              <a:t> du </a:t>
            </a:r>
            <a:r>
              <a:rPr lang="de-CH" dirty="0" err="1"/>
              <a:t>programme</a:t>
            </a:r>
            <a:r>
              <a:rPr lang="de-CH" dirty="0"/>
              <a:t> d'économie 2012</a:t>
            </a:r>
            <a:endParaRPr lang="en-US" dirty="0"/>
          </a:p>
          <a:p>
            <a:pPr marL="227965" indent="-22796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CH" dirty="0"/>
              <a:t>Nouvelle tentative en 2024 – Motion </a:t>
            </a:r>
            <a:r>
              <a:rPr lang="de-CH" dirty="0" err="1"/>
              <a:t>adoptée</a:t>
            </a:r>
            <a:r>
              <a:rPr lang="de-CH" dirty="0"/>
              <a:t> </a:t>
            </a:r>
            <a:r>
              <a:rPr lang="de-CH" dirty="0" err="1"/>
              <a:t>sans</a:t>
            </a:r>
            <a:r>
              <a:rPr lang="de-CH" dirty="0"/>
              <a:t> </a:t>
            </a:r>
            <a:r>
              <a:rPr lang="de-CH" dirty="0" err="1"/>
              <a:t>opposition</a:t>
            </a:r>
            <a:r>
              <a:rPr lang="de-CH" dirty="0"/>
              <a:t>, contre la </a:t>
            </a:r>
            <a:r>
              <a:rPr lang="de-CH" dirty="0" err="1"/>
              <a:t>volonté</a:t>
            </a:r>
            <a:r>
              <a:rPr lang="de-CH" dirty="0"/>
              <a:t> du Conseil </a:t>
            </a:r>
            <a:r>
              <a:rPr lang="de-CH" dirty="0" err="1"/>
              <a:t>d'Etat</a:t>
            </a:r>
            <a:endParaRPr lang="de-CH" dirty="0" err="1">
              <a:ea typeface="Calibri"/>
              <a:cs typeface="Calibri"/>
            </a:endParaRPr>
          </a:p>
          <a:p>
            <a:pPr marL="227965" indent="-22796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CH" dirty="0"/>
              <a:t>Le </a:t>
            </a:r>
            <a:r>
              <a:rPr lang="de-CH" dirty="0" err="1"/>
              <a:t>financement</a:t>
            </a:r>
            <a:r>
              <a:rPr lang="de-CH" dirty="0"/>
              <a:t> </a:t>
            </a:r>
            <a:r>
              <a:rPr lang="de-CH" dirty="0" err="1"/>
              <a:t>doit</a:t>
            </a:r>
            <a:r>
              <a:rPr lang="de-CH" dirty="0"/>
              <a:t> </a:t>
            </a:r>
            <a:r>
              <a:rPr lang="de-CH" dirty="0" err="1"/>
              <a:t>encore</a:t>
            </a:r>
            <a:r>
              <a:rPr lang="de-CH" dirty="0"/>
              <a:t> </a:t>
            </a:r>
            <a:r>
              <a:rPr lang="de-CH" dirty="0" err="1"/>
              <a:t>être</a:t>
            </a:r>
            <a:r>
              <a:rPr lang="de-CH" dirty="0"/>
              <a:t> </a:t>
            </a:r>
            <a:r>
              <a:rPr lang="de-CH" dirty="0" err="1"/>
              <a:t>discuté</a:t>
            </a:r>
            <a:endParaRPr lang="de-CH" dirty="0">
              <a:ea typeface="Calibri"/>
              <a:cs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21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Ensemble pour un canton de Berne inclusif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www.simoneleuenberger.ch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67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8CC86971-1972-4C72-AFD5-F88920ECE3E1}" vid="{62036E48-417D-43F3-A82C-8EED892A916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chierenti_x00e8_rementcorrig_x00e9_ xmlns="c25cff55-d264-4c97-9d9f-55dd4e6743c1">false</Fichierenti_x00e8_rementcorrig_x00e9_>
  </documentManagement>
</p:properties>
</file>

<file path=customXml/item2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2835A3849EAE14E98227B9120A8F0CB" ma:contentTypeVersion="5" ma:contentTypeDescription="Ein neues Dokument erstellen." ma:contentTypeScope="" ma:versionID="e459f9ea579ec297d44e1db46958fdfb">
  <xsd:schema xmlns:xsd="http://www.w3.org/2001/XMLSchema" xmlns:xs="http://www.w3.org/2001/XMLSchema" xmlns:p="http://schemas.microsoft.com/office/2006/metadata/properties" xmlns:ns2="c25cff55-d264-4c97-9d9f-55dd4e6743c1" targetNamespace="http://schemas.microsoft.com/office/2006/metadata/properties" ma:root="true" ma:fieldsID="ee6b8f053afb1db944956732f08fd603" ns2:_="">
    <xsd:import namespace="c25cff55-d264-4c97-9d9f-55dd4e6743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Fichierenti_x00e8_rementcorrig_x00e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cff55-d264-4c97-9d9f-55dd4e6743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Fichierenti_x00e8_rementcorrig_x00e9_" ma:index="12" nillable="true" ma:displayName="Fichier entièrement corrigé" ma:default="0" ma:format="Dropdown" ma:internalName="Fichierenti_x00e8_rementcorrig_x00e9_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ED64DC-6EBB-4C9C-8F39-0A3D3439970C}">
  <ds:schemaRefs>
    <ds:schemaRef ds:uri="http://schemas.microsoft.com/office/2006/metadata/properties"/>
    <ds:schemaRef ds:uri="http://schemas.microsoft.com/office/infopath/2007/PartnerControls"/>
    <ds:schemaRef ds:uri="c25cff55-d264-4c97-9d9f-55dd4e6743c1"/>
  </ds:schemaRefs>
</ds:datastoreItem>
</file>

<file path=customXml/itemProps2.xml><?xml version="1.0" encoding="utf-8"?>
<ds:datastoreItem xmlns:ds="http://schemas.openxmlformats.org/officeDocument/2006/customXml" ds:itemID="{A462F17A-8291-46BD-8C15-87535C0FBB55}">
  <ds:schemaRefs>
    <ds:schemaRef ds:uri="http://www.w3.org/2001/XMLSchema"/>
    <ds:schemaRef ds:uri="http://www.zhaw.ch/AccessibilityAddIn"/>
  </ds:schemaRefs>
</ds:datastoreItem>
</file>

<file path=customXml/itemProps3.xml><?xml version="1.0" encoding="utf-8"?>
<ds:datastoreItem xmlns:ds="http://schemas.openxmlformats.org/officeDocument/2006/customXml" ds:itemID="{4B9B1CC7-FFEE-4536-A6C8-FFA631A5A9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5cff55-d264-4c97-9d9f-55dd4e6743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F2ABBE9-7E5C-44BE-B3C7-E79503F06C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PPT-Vorlage_Tagung_Die Rechte von MmB</Template>
  <TotalTime>0</TotalTime>
  <Words>265</Words>
  <Application>Microsoft Office PowerPoint</Application>
  <PresentationFormat>Breitbild</PresentationFormat>
  <Paragraphs>33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</vt:lpstr>
      <vt:lpstr>Développements dans les cantons –  Canton de Berne</vt:lpstr>
      <vt:lpstr>Un canton de Berne progressiste ?</vt:lpstr>
      <vt:lpstr>Un canton de Berne progressiste ?</vt:lpstr>
      <vt:lpstr>Lorsque les grandes mesures échouent</vt:lpstr>
      <vt:lpstr>159 député-e-s sont également concernés</vt:lpstr>
      <vt:lpstr>Ensemble pour un canton de Berne inclusif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Simone Leuenberger</dc:creator>
  <cp:keywords>, docId:42061DA4679AF334D4B0876B2D79AAC6</cp:keywords>
  <cp:lastModifiedBy>Sun-Mi Shin</cp:lastModifiedBy>
  <cp:revision>46</cp:revision>
  <dcterms:created xsi:type="dcterms:W3CDTF">2025-06-16T18:55:14Z</dcterms:created>
  <dcterms:modified xsi:type="dcterms:W3CDTF">2025-06-24T19:30:19Z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0x01010072835A3849EAE14E98227B9120A8F0CB</vt:lpwstr>
  </property>
</Properties>
</file>