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2" r:id="rId4"/>
    <p:sldId id="261" r:id="rId5"/>
    <p:sldId id="263" r:id="rId6"/>
    <p:sldId id="264" r:id="rId7"/>
    <p:sldId id="265" r:id="rId8"/>
    <p:sldId id="268" r:id="rId9"/>
    <p:sldId id="267" r:id="rId10"/>
    <p:sldId id="266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6469"/>
    <a:srgbClr val="CCCC00"/>
    <a:srgbClr val="00444C"/>
    <a:srgbClr val="FFFFFF"/>
    <a:srgbClr val="BED405"/>
    <a:srgbClr val="99CC00"/>
    <a:srgbClr val="C2D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4737"/>
  </p:normalViewPr>
  <p:slideViewPr>
    <p:cSldViewPr snapToGrid="0" snapToObjects="1">
      <p:cViewPr varScale="1">
        <p:scale>
          <a:sx n="123" d="100"/>
          <a:sy n="123" d="100"/>
        </p:scale>
        <p:origin x="3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6A6CD-DD58-485A-9C02-029C82C9B64F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B3249-810A-4F7A-BA0B-F37C2BC623D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41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8B0CEA-DFE0-5C47-B22D-19C8359632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2417" y="389876"/>
            <a:ext cx="11193418" cy="2651760"/>
          </a:xfrm>
        </p:spPr>
        <p:txBody>
          <a:bodyPr anchor="b">
            <a:noAutofit/>
          </a:bodyPr>
          <a:lstStyle>
            <a:lvl1pPr algn="l">
              <a:defRPr sz="5000" b="1" baseline="0">
                <a:solidFill>
                  <a:srgbClr val="016469"/>
                </a:solidFill>
              </a:defRPr>
            </a:lvl1pPr>
          </a:lstStyle>
          <a:p>
            <a:r>
              <a:rPr lang="fr-CH" noProof="0" dirty="0"/>
              <a:t>Titre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833D8A1-4C44-A545-992B-68F44F19593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2417" y="3255109"/>
            <a:ext cx="11203601" cy="1730412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3000" b="1" baseline="0">
                <a:latin typeface="+mj-lt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CH" noProof="0" dirty="0"/>
              <a:t>Nom</a:t>
            </a:r>
          </a:p>
          <a:p>
            <a:r>
              <a:rPr lang="fr-CH" noProof="0" dirty="0"/>
              <a:t>Organisation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 userDrawn="1"/>
        </p:nvSpPr>
        <p:spPr>
          <a:xfrm>
            <a:off x="-1783" y="504648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noProof="0" dirty="0">
                <a:solidFill>
                  <a:schemeClr val="bg1"/>
                </a:solidFill>
              </a:rPr>
              <a:t>Merci de laisser vide pour le sous-titrage en direct.</a:t>
            </a:r>
          </a:p>
        </p:txBody>
      </p:sp>
    </p:spTree>
    <p:extLst>
      <p:ext uri="{BB962C8B-B14F-4D97-AF65-F5344CB8AC3E}">
        <p14:creationId xmlns:p14="http://schemas.microsoft.com/office/powerpoint/2010/main" val="1021416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BECFFD-D909-D34D-8B9F-F153862A46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465" y="38949"/>
            <a:ext cx="11271187" cy="74768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16469"/>
                </a:solidFill>
                <a:latin typeface="+mj-lt"/>
              </a:defRPr>
            </a:lvl1pPr>
          </a:lstStyle>
          <a:p>
            <a:r>
              <a:rPr lang="fr-CH" noProof="0" dirty="0" err="1"/>
              <a:t>Mastertitelformat</a:t>
            </a:r>
            <a:r>
              <a:rPr lang="fr-CH" noProof="0" dirty="0"/>
              <a:t> </a:t>
            </a:r>
            <a:r>
              <a:rPr lang="fr-CH" noProof="0" dirty="0" err="1"/>
              <a:t>bearbeiten</a:t>
            </a:r>
            <a:endParaRPr lang="fr-CH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94157F-31D5-334F-9A9D-EF30494F15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4464" y="786629"/>
            <a:ext cx="11674823" cy="4239373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3000">
                <a:solidFill>
                  <a:schemeClr val="tx1"/>
                </a:solidFill>
              </a:defRPr>
            </a:lvl1pPr>
          </a:lstStyle>
          <a:p>
            <a:r>
              <a:rPr lang="fr-CH" noProof="0" dirty="0"/>
              <a:t>Merci d'utiliser une taille de police d'au moins 30 pt.</a:t>
            </a:r>
          </a:p>
        </p:txBody>
      </p:sp>
      <p:cxnSp>
        <p:nvCxnSpPr>
          <p:cNvPr id="5" name="Gerader Verbinder 4"/>
          <p:cNvCxnSpPr>
            <a:cxnSpLocks/>
          </p:cNvCxnSpPr>
          <p:nvPr userDrawn="1"/>
        </p:nvCxnSpPr>
        <p:spPr>
          <a:xfrm>
            <a:off x="324465" y="786629"/>
            <a:ext cx="11674823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43052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007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7337AD-D58D-0C4B-8E87-05754E7BE3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6591" y="198783"/>
            <a:ext cx="11039060" cy="3046835"/>
          </a:xfrm>
        </p:spPr>
        <p:txBody>
          <a:bodyPr anchor="b"/>
          <a:lstStyle>
            <a:lvl1pPr>
              <a:defRPr sz="4400" b="1">
                <a:solidFill>
                  <a:srgbClr val="016469"/>
                </a:solidFill>
              </a:defRPr>
            </a:lvl1pPr>
          </a:lstStyle>
          <a:p>
            <a:r>
              <a:rPr lang="fr-CH" noProof="0" dirty="0"/>
              <a:t>Titre de section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DF6C549-3E22-0B43-810F-EAE2DCDC022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56591" y="3456633"/>
            <a:ext cx="11039060" cy="1572842"/>
          </a:xfrm>
        </p:spPr>
        <p:txBody>
          <a:bodyPr>
            <a:normAutofit/>
          </a:bodyPr>
          <a:lstStyle>
            <a:lvl1pPr marL="0" indent="0">
              <a:buNone/>
              <a:defRPr sz="3000" b="1">
                <a:solidFill>
                  <a:schemeClr val="tx1"/>
                </a:solidFill>
                <a:latin typeface="+mj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noProof="0" dirty="0"/>
              <a:t>Sous-titre</a:t>
            </a:r>
          </a:p>
        </p:txBody>
      </p:sp>
      <p:sp>
        <p:nvSpPr>
          <p:cNvPr id="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67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FF0AF0-F55C-794D-BB42-6B347477D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340" y="198783"/>
            <a:ext cx="11052312" cy="94012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fr-CH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693710-7C43-984E-8607-C5147DD30CE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30086" y="1375376"/>
            <a:ext cx="5400000" cy="367370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</a:lstStyle>
          <a:p>
            <a:r>
              <a:rPr lang="fr-CH" noProof="0" dirty="0"/>
              <a:t>Merci d'utiliser une taille de police d'au moins 30 pt.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FD9B2B-717B-8C4C-879B-8F0CBBF5C99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5651" y="1375376"/>
            <a:ext cx="5400000" cy="367370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</a:lstStyle>
          <a:p>
            <a:r>
              <a:rPr lang="fr-CH" noProof="0" dirty="0"/>
              <a:t>Merci d'utiliser une taille de police d'au moins 30 pt.</a:t>
            </a:r>
          </a:p>
        </p:txBody>
      </p:sp>
      <p:cxnSp>
        <p:nvCxnSpPr>
          <p:cNvPr id="8" name="Gerader Verbinder 7"/>
          <p:cNvCxnSpPr/>
          <p:nvPr userDrawn="1"/>
        </p:nvCxnSpPr>
        <p:spPr>
          <a:xfrm>
            <a:off x="530086" y="1138906"/>
            <a:ext cx="1106556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59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24FF0AF0-F55C-794D-BB42-6B347477D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339" y="198783"/>
            <a:ext cx="10810461" cy="94012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fr-CH" noProof="0" dirty="0"/>
          </a:p>
        </p:txBody>
      </p:sp>
      <p:cxnSp>
        <p:nvCxnSpPr>
          <p:cNvPr id="7" name="Gerader Verbinder 6"/>
          <p:cNvCxnSpPr/>
          <p:nvPr userDrawn="1"/>
        </p:nvCxnSpPr>
        <p:spPr>
          <a:xfrm>
            <a:off x="530086" y="1138906"/>
            <a:ext cx="1082371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942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022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D27E47-D610-F54F-8F30-9664F5BA9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087" y="193432"/>
            <a:ext cx="4386469" cy="1371600"/>
          </a:xfrm>
        </p:spPr>
        <p:txBody>
          <a:bodyPr anchor="b"/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fr-CH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A3D7A8-B22B-B648-9A5B-1A4FF5F02E1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1599" y="198783"/>
            <a:ext cx="6414052" cy="48370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CH" noProof="0" dirty="0"/>
              <a:t>Merci d'utiliser une taille de police d'au moins 30 pt.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FD50D0C-CFBA-5A45-BD01-0FDDBFF862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0087" y="1738366"/>
            <a:ext cx="4386469" cy="3297462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3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fr-CH" noProof="0" dirty="0"/>
              <a:t>Merci d'utiliser une taille de police d'au moins 30 pt.</a:t>
            </a:r>
          </a:p>
        </p:txBody>
      </p:sp>
      <p:cxnSp>
        <p:nvCxnSpPr>
          <p:cNvPr id="10" name="Gerader Verbinder 9"/>
          <p:cNvCxnSpPr/>
          <p:nvPr userDrawn="1"/>
        </p:nvCxnSpPr>
        <p:spPr>
          <a:xfrm>
            <a:off x="530087" y="1575080"/>
            <a:ext cx="4386469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19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BB717B3-AFFC-964D-9CF1-A8672DEDAA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599" y="198784"/>
            <a:ext cx="6414051" cy="4837044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de-DE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0D27E47-D610-F54F-8F30-9664F5BA9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087" y="198784"/>
            <a:ext cx="4386469" cy="1371600"/>
          </a:xfrm>
        </p:spPr>
        <p:txBody>
          <a:bodyPr anchor="b"/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fr-CH" noProof="0" dirty="0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DFD50D0C-CFBA-5A45-BD01-0FDDBFF862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0087" y="1718268"/>
            <a:ext cx="4386469" cy="3304307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3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fr-CH" noProof="0" dirty="0"/>
              <a:t>Merci d'utiliser une taille de police d'au moins 30 pt.</a:t>
            </a:r>
          </a:p>
        </p:txBody>
      </p:sp>
      <p:cxnSp>
        <p:nvCxnSpPr>
          <p:cNvPr id="10" name="Gerader Verbinder 9"/>
          <p:cNvCxnSpPr/>
          <p:nvPr userDrawn="1"/>
        </p:nvCxnSpPr>
        <p:spPr>
          <a:xfrm>
            <a:off x="530086" y="1570384"/>
            <a:ext cx="4386469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937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9D3CA25-BBB6-D449-BF1A-993CE3235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339" y="365127"/>
            <a:ext cx="1081046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 noProof="0" dirty="0" err="1"/>
              <a:t>Mastertitelformat</a:t>
            </a:r>
            <a:r>
              <a:rPr lang="fr-CH" noProof="0" dirty="0"/>
              <a:t> </a:t>
            </a:r>
            <a:r>
              <a:rPr lang="fr-CH" noProof="0" dirty="0" err="1"/>
              <a:t>bearbeiten</a:t>
            </a:r>
            <a:endParaRPr lang="fr-CH" noProof="0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0132B9D-EBCB-6E42-AF60-AA6D3276F9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3339" y="1825625"/>
            <a:ext cx="10810461" cy="323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CH" noProof="0" dirty="0" err="1"/>
              <a:t>Mastertextformat</a:t>
            </a:r>
            <a:r>
              <a:rPr lang="fr-CH" noProof="0" dirty="0"/>
              <a:t> </a:t>
            </a:r>
            <a:r>
              <a:rPr lang="fr-CH" noProof="0" dirty="0" err="1"/>
              <a:t>bearbeiten</a:t>
            </a:r>
            <a:r>
              <a:rPr lang="fr-CH" noProof="0" dirty="0"/>
              <a:t>
</a:t>
            </a:r>
            <a:r>
              <a:rPr lang="fr-CH" noProof="0" dirty="0" err="1"/>
              <a:t>Zweite</a:t>
            </a:r>
            <a:r>
              <a:rPr lang="fr-CH" noProof="0" dirty="0"/>
              <a:t> </a:t>
            </a:r>
            <a:r>
              <a:rPr lang="fr-CH" noProof="0" dirty="0" err="1"/>
              <a:t>Ebene</a:t>
            </a:r>
            <a:r>
              <a:rPr lang="fr-CH" noProof="0" dirty="0"/>
              <a:t>
</a:t>
            </a:r>
            <a:r>
              <a:rPr lang="fr-CH" noProof="0" dirty="0" err="1"/>
              <a:t>Dritte</a:t>
            </a:r>
            <a:r>
              <a:rPr lang="fr-CH" noProof="0" dirty="0"/>
              <a:t> </a:t>
            </a:r>
            <a:r>
              <a:rPr lang="fr-CH" noProof="0" dirty="0" err="1"/>
              <a:t>Ebene</a:t>
            </a:r>
            <a:r>
              <a:rPr lang="fr-CH" noProof="0" dirty="0"/>
              <a:t>
</a:t>
            </a:r>
            <a:r>
              <a:rPr lang="fr-CH" noProof="0" dirty="0" err="1"/>
              <a:t>Vierte</a:t>
            </a:r>
            <a:r>
              <a:rPr lang="fr-CH" noProof="0" dirty="0"/>
              <a:t> </a:t>
            </a:r>
            <a:r>
              <a:rPr lang="fr-CH" noProof="0" dirty="0" err="1"/>
              <a:t>Ebene</a:t>
            </a:r>
            <a:r>
              <a:rPr lang="fr-CH" noProof="0" dirty="0"/>
              <a:t>
</a:t>
            </a:r>
            <a:r>
              <a:rPr lang="fr-CH" noProof="0" dirty="0" err="1"/>
              <a:t>Fünfte</a:t>
            </a:r>
            <a:r>
              <a:rPr lang="fr-CH" noProof="0" dirty="0"/>
              <a:t> </a:t>
            </a:r>
            <a:r>
              <a:rPr lang="fr-CH" noProof="0" dirty="0" err="1"/>
              <a:t>Ebene</a:t>
            </a:r>
            <a:endParaRPr lang="fr-CH" noProof="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noProof="0" dirty="0">
                <a:solidFill>
                  <a:schemeClr val="bg1"/>
                </a:solidFill>
              </a:rPr>
              <a:t>Merci de laisser vide pour le sous-titrage en direct.</a:t>
            </a:r>
          </a:p>
        </p:txBody>
      </p:sp>
    </p:spTree>
    <p:extLst>
      <p:ext uri="{BB962C8B-B14F-4D97-AF65-F5344CB8AC3E}">
        <p14:creationId xmlns:p14="http://schemas.microsoft.com/office/powerpoint/2010/main" val="2516402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16469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sz="4800" dirty="0"/>
              <a:t>Les droits des personnes en situation de handicap à Genève: progrès et obstacles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92417" y="3255109"/>
            <a:ext cx="11203601" cy="1730412"/>
          </a:xfrm>
        </p:spPr>
        <p:txBody>
          <a:bodyPr>
            <a:noAutofit/>
          </a:bodyPr>
          <a:lstStyle/>
          <a:p>
            <a:r>
              <a:rPr lang="fr-CH" dirty="0"/>
              <a:t>Cyril Mizrahi</a:t>
            </a:r>
          </a:p>
          <a:p>
            <a:r>
              <a:rPr lang="fr-CH" sz="2700" dirty="0"/>
              <a:t>Avocat, député au Grand Conseil, secrétaire général de la Fédération genevoise des associations de personnes handicapées et de leurs proches (</a:t>
            </a:r>
            <a:r>
              <a:rPr lang="fr-CH" sz="2700" dirty="0" err="1"/>
              <a:t>fégaph</a:t>
            </a:r>
            <a:r>
              <a:rPr lang="fr-CH" sz="27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280431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Conclusions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H" dirty="0"/>
              <a:t>Genève est en avance dans certains domaines, et à la traîne sur d’autres (inclusion scolaire)</a:t>
            </a:r>
          </a:p>
          <a:p>
            <a:r>
              <a:rPr lang="fr-CH" dirty="0"/>
              <a:t>Pour avancer (à Genève en tout cas), </a:t>
            </a:r>
            <a:br>
              <a:rPr lang="fr-CH" dirty="0"/>
            </a:br>
            <a:r>
              <a:rPr lang="fr-CH" dirty="0"/>
              <a:t>il faut des relais parlementaires</a:t>
            </a:r>
          </a:p>
          <a:p>
            <a:r>
              <a:rPr lang="fr-CH" dirty="0"/>
              <a:t>Le domaine du handicap reste mal connu, un immense travail de sensibilisation des organisations est nécessaire</a:t>
            </a:r>
          </a:p>
          <a:p>
            <a:r>
              <a:rPr lang="fr-CH" dirty="0"/>
              <a:t>La mobilisation et parfois la construction d’un rapport de force sont nécessaires, on obtient pas grand chose sans se battre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112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2013 : Une nouvelle constitution prometteuse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CH" dirty="0"/>
              <a:t>Garantie d’accès aux lieux et prestations destinées </a:t>
            </a:r>
            <a:br>
              <a:rPr lang="fr-CH" dirty="0"/>
            </a:br>
            <a:r>
              <a:rPr lang="fr-CH" dirty="0"/>
              <a:t>au public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CH" dirty="0"/>
              <a:t>Reconnaissance de la langue des signes et communication </a:t>
            </a:r>
            <a:br>
              <a:rPr lang="fr-CH" dirty="0"/>
            </a:br>
            <a:r>
              <a:rPr lang="fr-CH" dirty="0"/>
              <a:t>de l’Etat adaptée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CH" dirty="0"/>
              <a:t>Droit à la formation initiale et formation obligatoire </a:t>
            </a:r>
            <a:br>
              <a:rPr lang="fr-CH" dirty="0"/>
            </a:br>
            <a:r>
              <a:rPr lang="fr-CH" dirty="0"/>
              <a:t>jusqu’à 18 ans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CH" dirty="0"/>
              <a:t>Nouveaux logements et places de travail accessibles et adaptables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CH" dirty="0"/>
              <a:t>Présence des personnes handicapées </a:t>
            </a:r>
            <a:br>
              <a:rPr lang="fr-CH" dirty="0"/>
            </a:br>
            <a:r>
              <a:rPr lang="fr-CH" dirty="0"/>
              <a:t>dans la salle durant les débats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420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6095" y="38949"/>
            <a:ext cx="11249557" cy="845954"/>
          </a:xfrm>
        </p:spPr>
        <p:txBody>
          <a:bodyPr/>
          <a:lstStyle/>
          <a:p>
            <a:r>
              <a:rPr lang="fr-CH" dirty="0"/>
              <a:t>Depuis 2010 : le long chemin vers les droits politiques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4464" y="786629"/>
            <a:ext cx="11668923" cy="4239374"/>
          </a:xfrm>
        </p:spPr>
        <p:txBody>
          <a:bodyPr>
            <a:noAutofit/>
          </a:bodyPr>
          <a:lstStyle/>
          <a:p>
            <a:pPr>
              <a:lnSpc>
                <a:spcPct val="85000"/>
              </a:lnSpc>
              <a:spcBef>
                <a:spcPts val="600"/>
              </a:spcBef>
            </a:pPr>
            <a:r>
              <a:rPr lang="fr-CH" dirty="0"/>
              <a:t>2011 : les droits politiques au cas par cas: le compromis de la Constituante, une fausse bonne idée</a:t>
            </a:r>
          </a:p>
          <a:p>
            <a:pPr>
              <a:lnSpc>
                <a:spcPct val="85000"/>
              </a:lnSpc>
              <a:spcBef>
                <a:spcPts val="600"/>
              </a:spcBef>
            </a:pPr>
            <a:r>
              <a:rPr lang="fr-CH" dirty="0"/>
              <a:t>2016 : le Conseil d’Etat tente de revenir à la privation généralisée des droits politiques, un long travail d’explication fondé sur la CDPH est nécessaire…</a:t>
            </a:r>
          </a:p>
          <a:p>
            <a:pPr>
              <a:lnSpc>
                <a:spcPct val="85000"/>
              </a:lnSpc>
              <a:spcBef>
                <a:spcPts val="600"/>
              </a:spcBef>
            </a:pPr>
            <a:r>
              <a:rPr lang="fr-CH" dirty="0"/>
              <a:t>2020 : le peuple restitue les droits politiques à toutes les personnes sous curatelle, une première</a:t>
            </a:r>
          </a:p>
          <a:p>
            <a:pPr>
              <a:lnSpc>
                <a:spcPct val="85000"/>
              </a:lnSpc>
              <a:spcBef>
                <a:spcPts val="600"/>
              </a:spcBef>
            </a:pPr>
            <a:r>
              <a:rPr lang="fr-CH" dirty="0"/>
              <a:t>Exercice des droits politiques: information en LSF, et en FALC (uniquement comment voter, rien sur le fond), suppression du vote électronique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618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4465" y="38949"/>
            <a:ext cx="11271187" cy="747680"/>
          </a:xfrm>
        </p:spPr>
        <p:txBody>
          <a:bodyPr>
            <a:normAutofit fontScale="90000"/>
          </a:bodyPr>
          <a:lstStyle/>
          <a:p>
            <a:r>
              <a:rPr lang="fr-CH" dirty="0"/>
              <a:t>2015-2018 : La difficile mise en œuvre de la constitution </a:t>
            </a:r>
            <a:br>
              <a:rPr lang="fr-CH" dirty="0"/>
            </a:br>
            <a:r>
              <a:rPr lang="fr-CH" dirty="0"/>
              <a:t>dans le domaine des constructions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4464" y="983174"/>
            <a:ext cx="11686622" cy="4042829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fr-CH" dirty="0"/>
              <a:t>2015 : Le Conseil d’Etat propose d’ancrer dans la loi l’accessibilité et l’adaptabilité des nouveaux logements et places de travail, ainsi que la «possibilité» d’ordonner l’adaptation des bâtiments existants 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fr-CH" dirty="0"/>
              <a:t>Les milieux immobiliers tentent par tous les moyens de vider le projet de toute substance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fr-CH" dirty="0"/>
              <a:t>2018 : Grâce au lobbying des organisations, le Grand Conseil adopte finalement de justesse la version du Conseil d’Etat. 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fr-CH" dirty="0"/>
              <a:t>Pas de référence à la norme SIA 500 ni de contrôle de l’Etat après les travaux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230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/>
              <a:t>Depuis 2020 : Le projet de loi sur l’égalité et les droits des personnes </a:t>
            </a:r>
            <a:br>
              <a:rPr lang="fr-CH" dirty="0"/>
            </a:br>
            <a:r>
              <a:rPr lang="fr-CH" dirty="0"/>
              <a:t>en situation de handicap (« LED Handicap »)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4464" y="920300"/>
            <a:ext cx="11686622" cy="410570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CH" dirty="0"/>
              <a:t>D’abord (2020), un projet sur l’égalité restreint aux questions de genre (Département des finances)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CH" dirty="0"/>
              <a:t>La Commission des droits humains du Grand Conseil </a:t>
            </a:r>
            <a:br>
              <a:rPr lang="fr-CH" dirty="0"/>
            </a:br>
            <a:r>
              <a:rPr lang="fr-CH" dirty="0"/>
              <a:t>demande une loi générale sur l’égalité et </a:t>
            </a:r>
            <a:br>
              <a:rPr lang="fr-CH" dirty="0"/>
            </a:br>
            <a:r>
              <a:rPr lang="fr-CH" dirty="0"/>
              <a:t>la lutte contre les discriminations, </a:t>
            </a:r>
            <a:br>
              <a:rPr lang="fr-CH" dirty="0"/>
            </a:br>
            <a:r>
              <a:rPr lang="fr-CH" dirty="0"/>
              <a:t>adopté en 2023 sur proposition du Conseil d’Etat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CH" dirty="0"/>
              <a:t>La loi générale prévoit des lois spéciales, dont la LED-H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CH" dirty="0"/>
              <a:t>Le Département de la cohésion sociales s’implique, </a:t>
            </a:r>
            <a:br>
              <a:rPr lang="fr-CH" dirty="0"/>
            </a:br>
            <a:r>
              <a:rPr lang="fr-CH" dirty="0"/>
              <a:t>et pilote la LED-H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633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/>
              <a:t>Le projet de loi sur l’égalité et les droits des personnes </a:t>
            </a:r>
            <a:br>
              <a:rPr lang="fr-CH" dirty="0"/>
            </a:br>
            <a:r>
              <a:rPr lang="fr-CH" dirty="0"/>
              <a:t>en situation de handicap (« LED Handicap »)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H" dirty="0"/>
              <a:t>Une élaboration exemplaire</a:t>
            </a:r>
          </a:p>
          <a:p>
            <a:r>
              <a:rPr lang="fr-CH" dirty="0"/>
              <a:t>La participation de la Faculté de droit de l’Université de Bâle</a:t>
            </a:r>
          </a:p>
          <a:p>
            <a:r>
              <a:rPr lang="fr-CH" dirty="0"/>
              <a:t>Entre octobre 2023 et janvier 2024 : forte implication de la «</a:t>
            </a:r>
            <a:r>
              <a:rPr lang="fr-CH" dirty="0" err="1"/>
              <a:t>fégaph</a:t>
            </a:r>
            <a:r>
              <a:rPr lang="fr-CH" dirty="0"/>
              <a:t>» et de ses organisations membres dans des ateliers de concertation</a:t>
            </a:r>
          </a:p>
          <a:p>
            <a:r>
              <a:rPr lang="fr-CH" dirty="0"/>
              <a:t>Un avant-projet est soumis à consultation (automne 2024)</a:t>
            </a:r>
          </a:p>
          <a:p>
            <a:r>
              <a:rPr lang="fr-CH" dirty="0"/>
              <a:t>La «</a:t>
            </a:r>
            <a:r>
              <a:rPr lang="fr-CH" dirty="0" err="1"/>
              <a:t>fégaph</a:t>
            </a:r>
            <a:r>
              <a:rPr lang="fr-CH" dirty="0"/>
              <a:t>» produit une réponse détaillée grâce aux contributions de plusieurs organisations membres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558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La LED-H : points forts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fr-CH" dirty="0"/>
              <a:t>Changement de paradigme, concrétise la CDPH, va dans le sens de l’initiative fédérale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fr-CH" dirty="0"/>
              <a:t>Ancrage de droits individuels et des organisations (allègement du fardeau de la preuve)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fr-CH" dirty="0"/>
              <a:t>Applicable au secteur privé (prestataires et propriétaires, pas employeurs)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fr-CH" dirty="0"/>
              <a:t>obligation de planifier et de prendre des mesures (inventaire des barrières notamment), examen régulier de conformité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79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La LED-H : principales critiques des organisations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fr-CH" dirty="0"/>
              <a:t>Disposition sur l’école «du 20</a:t>
            </a:r>
            <a:r>
              <a:rPr lang="fr-CH" baseline="30000" dirty="0"/>
              <a:t>e</a:t>
            </a:r>
            <a:r>
              <a:rPr lang="fr-CH" dirty="0"/>
              <a:t> siècle»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fr-CH" dirty="0"/>
              <a:t>prise en compte insuffisante des proches aidants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fr-CH" dirty="0"/>
              <a:t>pas de moyens nouveaux pour le service chargé d’appliquer la loi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309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Le difficile chemin vers l’éduction inclusive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H" dirty="0"/>
              <a:t>Double prise de conscience des organisations (2015-2022): l’éducation inclusive existe dans d’autres cantons, et ne nécessite pas plus de moyens (réallocation des ressources)</a:t>
            </a:r>
          </a:p>
          <a:p>
            <a:r>
              <a:rPr lang="fr-CH" dirty="0"/>
              <a:t>2023 : projet de loi reprenant le modèle du canton du Tessin</a:t>
            </a:r>
          </a:p>
          <a:p>
            <a:r>
              <a:rPr lang="fr-CH" dirty="0"/>
              <a:t>2024 : projet de construction d’écoles spécialisées adopté récemment, un revers dans la (déjà trop) longue transition vers plus d’inclusion</a:t>
            </a:r>
          </a:p>
          <a:p>
            <a:r>
              <a:rPr lang="fr-CH" dirty="0"/>
              <a:t>2025 : le combat doit se poursuivre devant le peuple (initiative cantonale)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360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3" id="{67B42674-ADE6-4F64-81A3-611C4478EEAE}" vid="{14BDE8A4-AFF2-4312-978C-E86A955A1137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</Template>
  <TotalTime>0</TotalTime>
  <Words>743</Words>
  <Application>Microsoft Office PowerPoint</Application>
  <PresentationFormat>Breitbild</PresentationFormat>
  <Paragraphs>58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</vt:lpstr>
      <vt:lpstr>Les droits des personnes en situation de handicap à Genève: progrès et obstacles</vt:lpstr>
      <vt:lpstr>2013 : Une nouvelle constitution prometteuse</vt:lpstr>
      <vt:lpstr>Depuis 2010 : le long chemin vers les droits politiques</vt:lpstr>
      <vt:lpstr>2015-2018 : La difficile mise en œuvre de la constitution  dans le domaine des constructions </vt:lpstr>
      <vt:lpstr>Depuis 2020 : Le projet de loi sur l’égalité et les droits des personnes  en situation de handicap (« LED Handicap »)</vt:lpstr>
      <vt:lpstr>Le projet de loi sur l’égalité et les droits des personnes  en situation de handicap (« LED Handicap »)</vt:lpstr>
      <vt:lpstr>La LED-H : points forts</vt:lpstr>
      <vt:lpstr>La LED-H : principales critiques des organisations</vt:lpstr>
      <vt:lpstr>Le difficile chemin vers l’éduction inclusive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droits des personnes  en situation de handicap à Genève: progrès et obstacles</dc:title>
  <dc:creator>Microsoft Office User</dc:creator>
  <cp:lastModifiedBy>Lars Christoph Trachsler</cp:lastModifiedBy>
  <cp:revision>23</cp:revision>
  <dcterms:created xsi:type="dcterms:W3CDTF">2025-06-23T11:57:32Z</dcterms:created>
  <dcterms:modified xsi:type="dcterms:W3CDTF">2025-06-24T11:23:33Z</dcterms:modified>
</cp:coreProperties>
</file>