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8" r:id="rId2"/>
  </p:sldMasterIdLst>
  <p:notesMasterIdLst>
    <p:notesMasterId r:id="rId12"/>
  </p:notesMasterIdLst>
  <p:sldIdLst>
    <p:sldId id="264" r:id="rId3"/>
    <p:sldId id="269" r:id="rId4"/>
    <p:sldId id="266" r:id="rId5"/>
    <p:sldId id="267" r:id="rId6"/>
    <p:sldId id="268" r:id="rId7"/>
    <p:sldId id="259" r:id="rId8"/>
    <p:sldId id="258" r:id="rId9"/>
    <p:sldId id="270" r:id="rId10"/>
    <p:sldId id="260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C8D8"/>
    <a:srgbClr val="029AA2"/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728" autoAdjust="0"/>
  </p:normalViewPr>
  <p:slideViewPr>
    <p:cSldViewPr snapToGrid="0" snapToObjects="1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fr-CH" noProof="0" dirty="0"/>
              <a:t>Titre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55109"/>
            <a:ext cx="11203601" cy="1730412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CH" noProof="0" dirty="0"/>
              <a:t>Nom</a:t>
            </a:r>
          </a:p>
          <a:p>
            <a:r>
              <a:rPr lang="fr-CH" noProof="0" dirty="0"/>
              <a:t>Organisation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noProof="0" dirty="0">
                <a:solidFill>
                  <a:schemeClr val="bg1"/>
                </a:solidFill>
              </a:rPr>
              <a:t>Merci de laisser vide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9831" y="365125"/>
            <a:ext cx="11160690" cy="935745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9831" y="1650999"/>
            <a:ext cx="11160689" cy="45259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1pPr>
            <a:lvl2pPr marL="4572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2pPr>
            <a:lvl3pPr marL="9144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3pPr>
            <a:lvl4pPr marL="13716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4pPr>
            <a:lvl5pPr marL="18288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26408" y="6340295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‹Nr.›</a:t>
            </a:fld>
            <a:endParaRPr lang="de-CH" dirty="0"/>
          </a:p>
        </p:txBody>
      </p:sp>
      <p:cxnSp>
        <p:nvCxnSpPr>
          <p:cNvPr id="9" name="Gerader Verbinder 8"/>
          <p:cNvCxnSpPr>
            <a:cxnSpLocks/>
          </p:cNvCxnSpPr>
          <p:nvPr userDrawn="1"/>
        </p:nvCxnSpPr>
        <p:spPr>
          <a:xfrm>
            <a:off x="519831" y="1296639"/>
            <a:ext cx="11160690" cy="84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>
            <a:cxnSpLocks/>
          </p:cNvCxnSpPr>
          <p:nvPr userDrawn="1"/>
        </p:nvCxnSpPr>
        <p:spPr>
          <a:xfrm>
            <a:off x="519831" y="6356350"/>
            <a:ext cx="1116069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09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7804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34134" y="6356350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‹Nr.›</a:t>
            </a:fld>
            <a:endParaRPr lang="de-CH" dirty="0"/>
          </a:p>
        </p:txBody>
      </p:sp>
      <p:cxnSp>
        <p:nvCxnSpPr>
          <p:cNvPr id="10" name="Gerader Verbinder 10"/>
          <p:cNvCxnSpPr/>
          <p:nvPr userDrawn="1"/>
        </p:nvCxnSpPr>
        <p:spPr>
          <a:xfrm>
            <a:off x="838199" y="6356350"/>
            <a:ext cx="1051560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352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3491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551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9533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8961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75197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7536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864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fr-CH" noProof="0" dirty="0" err="1"/>
              <a:t>Mastertitelformat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6591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fr-CH" noProof="0" dirty="0"/>
              <a:t>Titre de section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56591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noProof="0" dirty="0"/>
              <a:t>Sous-titre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193432"/>
            <a:ext cx="4386469" cy="1371600"/>
          </a:xfrm>
        </p:spPr>
        <p:txBody>
          <a:bodyPr anchor="b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198784"/>
            <a:ext cx="4386469" cy="1371600"/>
          </a:xfrm>
        </p:spPr>
        <p:txBody>
          <a:bodyPr anchor="b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fr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fr-CH" noProof="0" dirty="0"/>
              <a:t>Merci d'utiliser une taille de police d'au moins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926540" y="1848971"/>
            <a:ext cx="7982143" cy="2038365"/>
          </a:xfrm>
        </p:spPr>
        <p:txBody>
          <a:bodyPr anchor="t">
            <a:normAutofit/>
          </a:bodyPr>
          <a:lstStyle>
            <a:lvl1pPr algn="l">
              <a:defRPr sz="44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926541" y="4148412"/>
            <a:ext cx="7982143" cy="882691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0" spc="50" baseline="0">
                <a:solidFill>
                  <a:srgbClr val="00849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  <a:p>
            <a:r>
              <a:rPr lang="en-US" dirty="0" err="1"/>
              <a:t>Organisation</a:t>
            </a:r>
            <a:endParaRPr lang="en-US" dirty="0"/>
          </a:p>
          <a:p>
            <a:endParaRPr lang="de-CH" dirty="0"/>
          </a:p>
        </p:txBody>
      </p:sp>
      <p:pic>
        <p:nvPicPr>
          <p:cNvPr id="6" name="Grafik 5" descr="Ein Bild, das Kreis, Kunst, Grafiken, Design enthält.&#10;&#10;KI-generierte Inhalte können fehlerhaft sein.">
            <a:extLst>
              <a:ext uri="{FF2B5EF4-FFF2-40B4-BE49-F238E27FC236}">
                <a16:creationId xmlns:a16="http://schemas.microsoft.com/office/drawing/2014/main" id="{87B4AA13-C709-288A-10D3-06E60F1446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173486" cy="324000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C73A514D-D979-C987-2CF5-0C32CB871FC4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noProof="0" dirty="0">
                <a:solidFill>
                  <a:schemeClr val="bg1"/>
                </a:solidFill>
              </a:rPr>
              <a:t>Merci de laisser vide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724485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noProof="0" dirty="0" err="1"/>
              <a:t>Mastertitelformat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endParaRPr lang="fr-CH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CH" noProof="0" dirty="0" err="1"/>
              <a:t>Mastertextformat</a:t>
            </a:r>
            <a:r>
              <a:rPr lang="fr-CH" noProof="0" dirty="0"/>
              <a:t> </a:t>
            </a:r>
            <a:r>
              <a:rPr lang="fr-CH" noProof="0" dirty="0" err="1"/>
              <a:t>bearbeiten</a:t>
            </a:r>
            <a:r>
              <a:rPr lang="fr-CH" noProof="0" dirty="0"/>
              <a:t>
</a:t>
            </a:r>
            <a:r>
              <a:rPr lang="fr-CH" noProof="0" dirty="0" err="1"/>
              <a:t>Zweite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Dritte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Vierte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r>
              <a:rPr lang="fr-CH" noProof="0" dirty="0"/>
              <a:t>
</a:t>
            </a:r>
            <a:r>
              <a:rPr lang="fr-CH" noProof="0" dirty="0" err="1"/>
              <a:t>Fünfte</a:t>
            </a:r>
            <a:r>
              <a:rPr lang="fr-CH" noProof="0" dirty="0"/>
              <a:t> </a:t>
            </a:r>
            <a:r>
              <a:rPr lang="fr-CH" noProof="0" dirty="0" err="1"/>
              <a:t>Ebene</a:t>
            </a:r>
            <a:endParaRPr lang="fr-CH" noProof="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noProof="0" dirty="0">
                <a:solidFill>
                  <a:schemeClr val="bg1"/>
                </a:solidFill>
              </a:rPr>
              <a:t>Merci de laisser vide pour le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6093" y="365125"/>
            <a:ext cx="111606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6093" y="1825625"/>
            <a:ext cx="111606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67119" y="6356350"/>
            <a:ext cx="719665" cy="365125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028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D928AA9-857B-C1B1-168C-151512990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540" y="1848971"/>
            <a:ext cx="8155642" cy="2038365"/>
          </a:xfrm>
        </p:spPr>
        <p:txBody>
          <a:bodyPr anchor="b">
            <a:normAutofit/>
          </a:bodyPr>
          <a:lstStyle/>
          <a:p>
            <a:r>
              <a:rPr lang="fr-FR" sz="4200" dirty="0"/>
              <a:t>État des révisions des lois : </a:t>
            </a:r>
            <a:br>
              <a:rPr lang="fr-FR" sz="4200" dirty="0"/>
            </a:br>
            <a:r>
              <a:rPr lang="de-CH" sz="4200" dirty="0" err="1"/>
              <a:t>LHand</a:t>
            </a:r>
            <a:r>
              <a:rPr lang="de-CH" sz="4200" dirty="0"/>
              <a:t> </a:t>
            </a:r>
            <a:r>
              <a:rPr lang="de-CH" sz="4200" dirty="0">
                <a:sym typeface="Wingdings" panose="05000000000000000000" pitchFamily="2" charset="2"/>
              </a:rPr>
              <a:t></a:t>
            </a:r>
            <a:r>
              <a:rPr lang="de-CH" sz="4200" dirty="0"/>
              <a:t> LIPPI </a:t>
            </a:r>
            <a:r>
              <a:rPr lang="de-CH" sz="4200" dirty="0">
                <a:sym typeface="Wingdings" panose="05000000000000000000" pitchFamily="2" charset="2"/>
              </a:rPr>
              <a:t></a:t>
            </a:r>
            <a:r>
              <a:rPr lang="de-CH" sz="4200" dirty="0"/>
              <a:t> LAI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6B94EC8E-9A0A-31B0-4A30-019805BBF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CH" noProof="0" dirty="0"/>
              <a:t>Dr. Caroline Hess-Klein</a:t>
            </a:r>
          </a:p>
          <a:p>
            <a:r>
              <a:rPr lang="fr-CH" noProof="0" dirty="0"/>
              <a:t>Inclusion Handicap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7F74A0-D1B1-575C-9650-61507003256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72863" y="6340475"/>
            <a:ext cx="719137" cy="365125"/>
          </a:xfrm>
        </p:spPr>
        <p:txBody>
          <a:bodyPr/>
          <a:lstStyle/>
          <a:p>
            <a:fld id="{7F1AE72B-1A11-40B2-88CB-095B8CE8BCB4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047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79861-A21D-6C66-4310-BC4D79986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C6AD455-3729-28D4-A017-4519A359E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Aperçu des projets législatifs en cours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05B9C010-3290-27CD-2B52-2802E4C7B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6764" y="1387503"/>
            <a:ext cx="6414052" cy="3367377"/>
          </a:xfrm>
          <a:solidFill>
            <a:srgbClr val="34C8D8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b="1" dirty="0"/>
              <a:t>Contre-</a:t>
            </a:r>
            <a:r>
              <a:rPr lang="de-CH" b="1" dirty="0" err="1"/>
              <a:t>projet</a:t>
            </a:r>
            <a:r>
              <a:rPr lang="de-CH" b="1" dirty="0"/>
              <a:t> </a:t>
            </a:r>
            <a:r>
              <a:rPr lang="de-CH" b="1" dirty="0" err="1"/>
              <a:t>indirect</a:t>
            </a:r>
            <a:r>
              <a:rPr lang="de-CH" b="1" dirty="0"/>
              <a:t> à </a:t>
            </a:r>
            <a:r>
              <a:rPr lang="de-CH" b="1" dirty="0" err="1"/>
              <a:t>l’initiative</a:t>
            </a:r>
            <a:r>
              <a:rPr lang="de-CH" b="1" dirty="0"/>
              <a:t> </a:t>
            </a:r>
            <a:r>
              <a:rPr lang="de-CH" b="1" dirty="0" err="1"/>
              <a:t>pour</a:t>
            </a:r>
            <a:r>
              <a:rPr lang="de-CH" b="1" dirty="0"/>
              <a:t> </a:t>
            </a:r>
            <a:r>
              <a:rPr lang="de-CH" b="1" dirty="0" err="1"/>
              <a:t>l’inclusion</a:t>
            </a:r>
            <a:endParaRPr lang="de-CH" b="1" dirty="0"/>
          </a:p>
          <a:p>
            <a:pPr marL="457200" indent="-457200">
              <a:buFontTx/>
              <a:buChar char="-"/>
            </a:pPr>
            <a:r>
              <a:rPr lang="de-CH" dirty="0"/>
              <a:t>Nouvelle </a:t>
            </a:r>
            <a:r>
              <a:rPr lang="de-CH" dirty="0" err="1"/>
              <a:t>loi</a:t>
            </a:r>
            <a:r>
              <a:rPr lang="de-CH" dirty="0"/>
              <a:t> </a:t>
            </a:r>
            <a:r>
              <a:rPr lang="de-CH" dirty="0" err="1"/>
              <a:t>sur</a:t>
            </a:r>
            <a:r>
              <a:rPr lang="de-CH" dirty="0"/>
              <a:t> </a:t>
            </a:r>
            <a:r>
              <a:rPr lang="de-CH" dirty="0" err="1"/>
              <a:t>l’inclusion</a:t>
            </a:r>
            <a:r>
              <a:rPr lang="de-CH" dirty="0"/>
              <a:t> (</a:t>
            </a:r>
            <a:r>
              <a:rPr lang="de-CH" dirty="0" err="1"/>
              <a:t>absorbe</a:t>
            </a:r>
            <a:r>
              <a:rPr lang="de-CH" dirty="0"/>
              <a:t> la </a:t>
            </a:r>
            <a:r>
              <a:rPr lang="de-CH" b="1" dirty="0"/>
              <a:t>LIPPI</a:t>
            </a:r>
            <a:r>
              <a:rPr lang="de-CH" dirty="0"/>
              <a:t>)</a:t>
            </a:r>
          </a:p>
          <a:p>
            <a:pPr marL="457200" indent="-457200">
              <a:buFontTx/>
              <a:buChar char="-"/>
            </a:pPr>
            <a:r>
              <a:rPr lang="de-CH" dirty="0" err="1"/>
              <a:t>Révision</a:t>
            </a:r>
            <a:r>
              <a:rPr lang="de-CH" dirty="0"/>
              <a:t> </a:t>
            </a:r>
            <a:r>
              <a:rPr lang="de-CH" b="1" dirty="0"/>
              <a:t>LAI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CD27975-A3A2-14BC-6FC2-DB783F8DB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359" y="2058406"/>
            <a:ext cx="4386469" cy="1507754"/>
          </a:xfrm>
          <a:solidFill>
            <a:srgbClr val="029AA2"/>
          </a:solidFill>
        </p:spPr>
        <p:txBody>
          <a:bodyPr/>
          <a:lstStyle/>
          <a:p>
            <a:r>
              <a:rPr lang="fr-CH" b="1" dirty="0"/>
              <a:t>Révision </a:t>
            </a:r>
            <a:r>
              <a:rPr lang="fr-CH" b="1" dirty="0" err="1"/>
              <a:t>LHand</a:t>
            </a:r>
            <a:endParaRPr lang="fr-CH" b="1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A6FFFF3-6063-6931-AE86-10D78858EB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6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E4404-2A3E-2D68-BE88-21025B1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91D87-102B-7078-71F6-2AB8C546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Révision partielle de la </a:t>
            </a:r>
            <a:r>
              <a:rPr lang="fr-CH" dirty="0" err="1"/>
              <a:t>LHand</a:t>
            </a:r>
            <a:r>
              <a:rPr lang="fr-CH" dirty="0"/>
              <a:t> – Principal contenu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9D051B-2525-ABF7-39B4-A46622CEE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Renforcement de la protection des personnes en situation de handicap contre les discriminations provoquées par des particuliers, dans les domaines des prestations et de l’emploi.</a:t>
            </a:r>
            <a:endParaRPr lang="fr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BCF0D5-BAEC-7C2F-50A0-6BED66784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66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FCAD1-4B02-DBF2-3140-7EB6BD19F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35A74-196E-99DD-1E22-61EDE303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Révision de la </a:t>
            </a:r>
            <a:r>
              <a:rPr lang="fr-CH" dirty="0" err="1"/>
              <a:t>LHand</a:t>
            </a:r>
            <a:r>
              <a:rPr lang="fr-CH" dirty="0"/>
              <a:t> – Critique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806B6B-4E07-DFAB-5CD1-57F5688AD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dirty="0"/>
              <a:t>Trop forte focalisation sur la protection dans le cas d’espèce</a:t>
            </a:r>
          </a:p>
          <a:p>
            <a:pPr>
              <a:buFontTx/>
              <a:buChar char="-"/>
            </a:pPr>
            <a:r>
              <a:rPr lang="fr-CH" dirty="0"/>
              <a:t>Domaine des transports publics sans solution </a:t>
            </a:r>
            <a:br>
              <a:rPr lang="fr-CH" dirty="0"/>
            </a:br>
            <a:r>
              <a:rPr lang="fr-CH" dirty="0"/>
              <a:t>après délai écoulé </a:t>
            </a:r>
          </a:p>
          <a:p>
            <a:pPr>
              <a:buFontTx/>
              <a:buChar char="-"/>
            </a:pPr>
            <a:r>
              <a:rPr lang="fr-CH" dirty="0"/>
              <a:t>Dispositions relatives aux langues des signes trop vagues </a:t>
            </a:r>
          </a:p>
          <a:p>
            <a:pPr>
              <a:buFontTx/>
              <a:buChar char="-"/>
            </a:pPr>
            <a:r>
              <a:rPr lang="fr-CH" dirty="0"/>
              <a:t>Absence de dispositions pour renforcer le BFEH</a:t>
            </a:r>
          </a:p>
          <a:p>
            <a:pPr>
              <a:buFontTx/>
              <a:buChar char="-"/>
            </a:pPr>
            <a:r>
              <a:rPr lang="fr-CH" dirty="0"/>
              <a:t>Disposition relative à la participation des organisations trop vague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B07D776-F7AC-BC8A-BBFF-ABEA1BDD8D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826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59CB1-A21A-3004-3F89-2126AD65E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13676-5B45-7F83-5A68-770399A3E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Révision LAI et LIPPI – le contexte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9F8086-01D8-3B4C-05CE-8921B95A1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de-CH" b="1" dirty="0" err="1"/>
              <a:t>Septembre</a:t>
            </a:r>
            <a:r>
              <a:rPr lang="de-CH" b="1" dirty="0"/>
              <a:t> 2024</a:t>
            </a:r>
            <a:r>
              <a:rPr lang="de-CH" dirty="0"/>
              <a:t>: </a:t>
            </a:r>
            <a:r>
              <a:rPr lang="de-CH" dirty="0" err="1"/>
              <a:t>Dépôt</a:t>
            </a:r>
            <a:r>
              <a:rPr lang="de-CH" dirty="0"/>
              <a:t> de </a:t>
            </a:r>
            <a:r>
              <a:rPr lang="de-CH" dirty="0" err="1"/>
              <a:t>l’initiative</a:t>
            </a:r>
            <a:r>
              <a:rPr lang="de-CH" dirty="0"/>
              <a:t> </a:t>
            </a:r>
            <a:r>
              <a:rPr lang="de-CH" dirty="0" err="1"/>
              <a:t>pour</a:t>
            </a:r>
            <a:r>
              <a:rPr lang="de-CH" dirty="0"/>
              <a:t> </a:t>
            </a:r>
            <a:r>
              <a:rPr lang="de-CH" dirty="0" err="1"/>
              <a:t>l’inclusion</a:t>
            </a:r>
            <a:endParaRPr lang="de-CH" dirty="0"/>
          </a:p>
          <a:p>
            <a:pPr>
              <a:buFontTx/>
              <a:buChar char="-"/>
            </a:pPr>
            <a:r>
              <a:rPr lang="de-CH" b="1" dirty="0" err="1"/>
              <a:t>Décembre</a:t>
            </a:r>
            <a:r>
              <a:rPr lang="de-CH" b="1" dirty="0"/>
              <a:t> 2024</a:t>
            </a:r>
            <a:r>
              <a:rPr lang="de-CH" dirty="0"/>
              <a:t>: </a:t>
            </a:r>
            <a:r>
              <a:rPr lang="fr-FR" dirty="0"/>
              <a:t>Le Conseil fédéral recommande de rejeter l’initiative pour l’inclusion et annonce l’élaboration d’un contre-projet indirect comprenant une </a:t>
            </a:r>
            <a:r>
              <a:rPr lang="fr-FR" b="1" dirty="0"/>
              <a:t>nouvelle</a:t>
            </a:r>
            <a:r>
              <a:rPr lang="fr-FR" dirty="0"/>
              <a:t> </a:t>
            </a:r>
            <a:r>
              <a:rPr lang="fr-FR" b="1" dirty="0"/>
              <a:t>loi sur l’inclusion </a:t>
            </a:r>
            <a:r>
              <a:rPr lang="fr-FR" dirty="0"/>
              <a:t>et une </a:t>
            </a:r>
            <a:r>
              <a:rPr lang="fr-FR" b="1" dirty="0"/>
              <a:t>révision de la LAI</a:t>
            </a:r>
            <a:endParaRPr lang="fr-FR" dirty="0"/>
          </a:p>
          <a:p>
            <a:pPr>
              <a:buFontTx/>
              <a:buChar char="-"/>
            </a:pPr>
            <a:r>
              <a:rPr lang="fr-FR" b="1" dirty="0"/>
              <a:t>Mars 2025</a:t>
            </a:r>
            <a:r>
              <a:rPr lang="fr-FR" dirty="0"/>
              <a:t>: CN et CE adoptent la motion </a:t>
            </a:r>
            <a:br>
              <a:rPr lang="fr-FR" dirty="0"/>
            </a:br>
            <a:r>
              <a:rPr lang="fr-FR" dirty="0"/>
              <a:t>« </a:t>
            </a:r>
            <a:r>
              <a:rPr lang="fr-FR" b="1" dirty="0"/>
              <a:t>Moderniser la LIPPI </a:t>
            </a:r>
            <a:r>
              <a:rPr lang="fr-FR" dirty="0"/>
              <a:t>»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65B409-CB5A-DF18-DAC2-CD3F4E0B65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8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Contre-projet indirect : </a:t>
            </a:r>
            <a:br>
              <a:rPr lang="fr-CH" dirty="0"/>
            </a:br>
            <a:r>
              <a:rPr lang="fr-CH" dirty="0"/>
              <a:t>le Projet de loi sur l’inclusion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530087" y="1661773"/>
            <a:ext cx="6414052" cy="3367377"/>
          </a:xfrm>
          <a:solidFill>
            <a:srgbClr val="029AA2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b="1" dirty="0"/>
              <a:t>Son contenu</a:t>
            </a:r>
          </a:p>
          <a:p>
            <a:pPr marL="457200" indent="-457200">
              <a:buFontTx/>
              <a:buChar char="-"/>
            </a:pPr>
            <a:r>
              <a:rPr lang="fr-CH" dirty="0"/>
              <a:t>Dispositions transversales («le but du but du but»)</a:t>
            </a:r>
          </a:p>
          <a:p>
            <a:pPr marL="457200" indent="-457200">
              <a:buFontTx/>
              <a:buChar char="-"/>
            </a:pPr>
            <a:r>
              <a:rPr lang="fr-CH" dirty="0"/>
              <a:t>Intégration et adaptation de la </a:t>
            </a:r>
            <a:r>
              <a:rPr lang="fr-CH" b="1" dirty="0"/>
              <a:t>LIPPI</a:t>
            </a:r>
          </a:p>
          <a:p>
            <a:pPr marL="457200" indent="-457200">
              <a:buFontTx/>
              <a:buChar char="-"/>
            </a:pPr>
            <a:r>
              <a:rPr lang="fr-CH" dirty="0"/>
              <a:t>Mesures de mise en œuvre destinées aux cantons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half" idx="2"/>
          </p:nvPr>
        </p:nvSpPr>
        <p:spPr>
          <a:xfrm>
            <a:off x="7209182" y="668844"/>
            <a:ext cx="4386469" cy="3812540"/>
          </a:xfrm>
          <a:solidFill>
            <a:srgbClr val="34C8D8"/>
          </a:solidFill>
        </p:spPr>
        <p:txBody>
          <a:bodyPr/>
          <a:lstStyle/>
          <a:p>
            <a:r>
              <a:rPr lang="fr-CH" b="1" dirty="0"/>
              <a:t>Sa base     constitutionnelle </a:t>
            </a:r>
          </a:p>
          <a:p>
            <a:r>
              <a:rPr lang="fr-CH" dirty="0"/>
              <a:t>Art. 112b al. 3 Cst.: </a:t>
            </a:r>
          </a:p>
          <a:p>
            <a:r>
              <a:rPr lang="fr-FR" dirty="0"/>
              <a:t>« La loi fixe les objectifs, les principes et les critères d’intégration des invalides. »</a:t>
            </a:r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2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Contre-projet indirect: la révision de la LAI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Dispositions relatives au financement des moyens auxiliaires </a:t>
            </a:r>
          </a:p>
          <a:p>
            <a:r>
              <a:rPr lang="fr-CH" dirty="0"/>
              <a:t>Possibilité pour l’OFAS de conduire des projets pilotes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CH" dirty="0"/>
              <a:t>Accès à la contribution d’assistance: élargissement pour les personnes dont la capacité d’exercice des droits civils est restreinte </a:t>
            </a:r>
          </a:p>
          <a:p>
            <a:pPr marL="0" indent="0">
              <a:buNone/>
            </a:pPr>
            <a:r>
              <a:rPr lang="fr-CH" dirty="0"/>
              <a:t>(Mais: instrument d’évaluation individuelle!)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26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14E4F-D380-D762-13F4-F0DAB3DE4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0DA62D0-DA0F-AA5D-B20A-06714515F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Le défi du timing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53F43D2-4BA4-F78D-2E7F-95FDB5EFA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rgbClr val="029AA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b="1" dirty="0"/>
              <a:t>Révision </a:t>
            </a:r>
            <a:r>
              <a:rPr lang="fr-CH" b="1" dirty="0" err="1"/>
              <a:t>LHand</a:t>
            </a:r>
            <a:endParaRPr lang="fr-CH" b="1" dirty="0"/>
          </a:p>
          <a:p>
            <a:pPr>
              <a:buFontTx/>
              <a:buChar char="-"/>
            </a:pPr>
            <a:r>
              <a:rPr lang="fr-CH" dirty="0"/>
              <a:t>Consultation décembre 2023 - avril 2024</a:t>
            </a:r>
          </a:p>
          <a:p>
            <a:pPr>
              <a:buFontTx/>
              <a:buChar char="-"/>
            </a:pPr>
            <a:r>
              <a:rPr lang="fr-CH" dirty="0"/>
              <a:t>Projet et Message CF décembre 2024</a:t>
            </a:r>
          </a:p>
          <a:p>
            <a:pPr>
              <a:buFontTx/>
              <a:buChar char="-"/>
            </a:pPr>
            <a:r>
              <a:rPr lang="fr-CH" dirty="0"/>
              <a:t>Parlement depuis mars 2025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F38456D-9046-96D1-1A74-9ED6605A4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rgbClr val="34C8D8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b="1" dirty="0"/>
              <a:t>Contre-projet indirect</a:t>
            </a:r>
          </a:p>
          <a:p>
            <a:pPr>
              <a:buFontTx/>
              <a:buChar char="-"/>
            </a:pPr>
            <a:r>
              <a:rPr lang="fr-CH" dirty="0"/>
              <a:t>Consultation juin - octobre 2025</a:t>
            </a:r>
          </a:p>
          <a:p>
            <a:pPr>
              <a:buFontTx/>
              <a:buChar char="-"/>
            </a:pPr>
            <a:r>
              <a:rPr lang="fr-CH" dirty="0"/>
              <a:t>Projet et Message CF </a:t>
            </a:r>
            <a:r>
              <a:rPr lang="fr-CH"/>
              <a:t>décembre 2025</a:t>
            </a:r>
            <a:endParaRPr lang="fr-CH" dirty="0"/>
          </a:p>
          <a:p>
            <a:pPr>
              <a:buFontTx/>
              <a:buChar char="-"/>
            </a:pPr>
            <a:r>
              <a:rPr lang="fr-CH" dirty="0"/>
              <a:t>Parlement dès le printemps 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8C5DE2B-ADC2-2C35-D060-D6088BAB53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91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Merci pour </a:t>
            </a:r>
            <a:r>
              <a:rPr lang="fr-CH" dirty="0"/>
              <a:t>votre attention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4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3" id="{67B42674-ADE6-4F64-81A3-611C4478EEAE}" vid="{14BDE8A4-AFF2-4312-978C-E86A955A1137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Vorlage_ppt_CRPD.pptx" id="{F0CC8DCA-C23F-4F7C-BDE0-01B8B21E3601}" vid="{F5E430B9-4E12-433A-B647-472C568D296F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PPT-Modele_Conference_Les Droits des PSH</Template>
  <TotalTime>0</TotalTime>
  <Words>354</Words>
  <Application>Microsoft Office PowerPoint</Application>
  <PresentationFormat>Breitbild</PresentationFormat>
  <Paragraphs>52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</vt:lpstr>
      <vt:lpstr>1_Office</vt:lpstr>
      <vt:lpstr>État des révisions des lois :  LHand  LIPPI  LAI</vt:lpstr>
      <vt:lpstr>Aperçu des projets législatifs en cours</vt:lpstr>
      <vt:lpstr>Révision partielle de la LHand – Principal contenu</vt:lpstr>
      <vt:lpstr>Révision de la LHand – Critique</vt:lpstr>
      <vt:lpstr>Révision LAI et LIPPI – le contexte</vt:lpstr>
      <vt:lpstr>Contre-projet indirect :  le Projet de loi sur l’inclusion</vt:lpstr>
      <vt:lpstr>Contre-projet indirect: la révision de la LAI</vt:lpstr>
      <vt:lpstr>Le défi du timing</vt:lpstr>
      <vt:lpstr>Merci pour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Caroline_Hess-Klein_Présentation_Conférence CDPH_2025</dc:title>
  <dc:creator>caroline.klein@unibas.ch</dc:creator>
  <cp:lastModifiedBy>Lars Christoph Trachsler</cp:lastModifiedBy>
  <cp:revision>35</cp:revision>
  <dcterms:created xsi:type="dcterms:W3CDTF">2025-06-20T16:14:58Z</dcterms:created>
  <dcterms:modified xsi:type="dcterms:W3CDTF">2025-06-24T09:55:54Z</dcterms:modified>
</cp:coreProperties>
</file>