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80" r:id="rId3"/>
  </p:sldMasterIdLst>
  <p:notesMasterIdLst>
    <p:notesMasterId r:id="rId16"/>
  </p:notesMasterIdLst>
  <p:sldIdLst>
    <p:sldId id="307" r:id="rId4"/>
    <p:sldId id="267" r:id="rId5"/>
    <p:sldId id="306" r:id="rId6"/>
    <p:sldId id="308" r:id="rId7"/>
    <p:sldId id="298" r:id="rId8"/>
    <p:sldId id="299" r:id="rId9"/>
    <p:sldId id="309" r:id="rId10"/>
    <p:sldId id="304" r:id="rId11"/>
    <p:sldId id="301" r:id="rId12"/>
    <p:sldId id="302" r:id="rId13"/>
    <p:sldId id="303" r:id="rId14"/>
    <p:sldId id="311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4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6" d="100"/>
          <a:sy n="116" d="100"/>
        </p:scale>
        <p:origin x="27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5107F1-23B7-47E8-9CCD-80FFBA9BF78F}" type="datetimeFigureOut">
              <a:rPr lang="de-CH" smtClean="0"/>
              <a:t>15.06.2026</a:t>
            </a:fld>
            <a:endParaRPr lang="de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2CC67D-C88E-401F-A8E7-42006AD2B71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48725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0B3249-810A-4F7A-BA0B-F37C2BC623D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9720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0B3249-810A-4F7A-BA0B-F37C2BC623D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7815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AA31B-CEE5-39FD-99F1-B7CD19EF9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DBF1B87-86AE-B73A-3208-AD5B481FA9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32E4697-CE7A-EBC8-A12D-EE4752C1B0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C13B22D-86BE-A058-9B62-22BFD80FDD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0B3249-810A-4F7A-BA0B-F37C2BC623D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85474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0B3249-810A-4F7A-BA0B-F37C2BC623D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14257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0B3249-810A-4F7A-BA0B-F37C2BC623D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87697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0B3249-810A-4F7A-BA0B-F37C2BC623D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39650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0B3249-810A-4F7A-BA0B-F37C2BC623D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8274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BECFFD-D909-D34D-8B9F-F153862A46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0086" y="198783"/>
            <a:ext cx="11065565" cy="919803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016469"/>
                </a:solidFill>
                <a:latin typeface="+mj-lt"/>
              </a:defRPr>
            </a:lvl1pPr>
          </a:lstStyle>
          <a:p>
            <a:r>
              <a:rPr lang="en-US" noProof="0" dirty="0" err="1"/>
              <a:t>Mastertitelformat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94157F-31D5-334F-9A9D-EF30494F153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0087" y="1298741"/>
            <a:ext cx="11065564" cy="3727262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1200"/>
              </a:spcBef>
              <a:defRPr sz="3000">
                <a:solidFill>
                  <a:schemeClr val="tx1"/>
                </a:solidFill>
              </a:defRPr>
            </a:lvl1pPr>
          </a:lstStyle>
          <a:p>
            <a:r>
              <a:rPr lang="de-CH" noProof="0" dirty="0"/>
              <a:t>Bitte verwenden Sie mind. Schriftgrösse 30 Pt.</a:t>
            </a:r>
            <a:br>
              <a:rPr lang="de-CH" noProof="0" dirty="0"/>
            </a:br>
            <a:r>
              <a:rPr lang="fr-FR" noProof="0" dirty="0"/>
              <a:t>Merci d'utiliser une taille de police d'au moins 30 pt.</a:t>
            </a:r>
            <a:br>
              <a:rPr lang="fr-FR" noProof="0" dirty="0"/>
            </a:br>
            <a:r>
              <a:rPr lang="en-US" noProof="0" dirty="0"/>
              <a:t>Please use a font size of at least 30 pt.</a:t>
            </a:r>
            <a:endParaRPr lang="en-US" dirty="0"/>
          </a:p>
        </p:txBody>
      </p:sp>
      <p:cxnSp>
        <p:nvCxnSpPr>
          <p:cNvPr id="5" name="Gerader Verbinder 4"/>
          <p:cNvCxnSpPr/>
          <p:nvPr userDrawn="1"/>
        </p:nvCxnSpPr>
        <p:spPr>
          <a:xfrm>
            <a:off x="530086" y="1138906"/>
            <a:ext cx="11065565" cy="0"/>
          </a:xfrm>
          <a:prstGeom prst="line">
            <a:avLst/>
          </a:prstGeom>
          <a:ln w="15240">
            <a:solidFill>
              <a:srgbClr val="0164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oliennummernplatzhalter 16"/>
          <p:cNvSpPr>
            <a:spLocks noGrp="1"/>
          </p:cNvSpPr>
          <p:nvPr>
            <p:ph type="sldNum" sz="quarter" idx="10"/>
          </p:nvPr>
        </p:nvSpPr>
        <p:spPr>
          <a:xfrm>
            <a:off x="11595651" y="198783"/>
            <a:ext cx="490331" cy="940123"/>
          </a:xfrm>
          <a:prstGeom prst="rect">
            <a:avLst/>
          </a:prstGeom>
        </p:spPr>
        <p:txBody>
          <a:bodyPr/>
          <a:lstStyle>
            <a:lvl1pPr>
              <a:defRPr sz="2200">
                <a:solidFill>
                  <a:srgbClr val="016469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E00974-63E5-4E61-A13C-9F89126AE395}" type="slidenum">
              <a:rPr kumimoji="0" lang="en-US" sz="2200" b="0" i="0" u="none" strike="noStrike" kern="1200" cap="none" spc="0" normalizeH="0" baseline="0" noProof="0" smtClean="0">
                <a:ln>
                  <a:noFill/>
                </a:ln>
                <a:solidFill>
                  <a:srgbClr val="01646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1646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1123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1851-4CA9-463D-B568-377E51B7F6C0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E06A-6C33-42CA-BE8E-E9EE70CAFA2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190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1851-4CA9-463D-B568-377E51B7F6C0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E06A-6C33-42CA-BE8E-E9EE70CAFA2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5017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1851-4CA9-463D-B568-377E51B7F6C0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E06A-6C33-42CA-BE8E-E9EE70CAFA2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8589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1851-4CA9-463D-B568-377E51B7F6C0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E06A-6C33-42CA-BE8E-E9EE70CAFA2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4742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543A-D36B-4D1E-8B73-8A0197CCD244}" type="datetimeFigureOut">
              <a:rPr lang="de-CH" smtClean="0"/>
              <a:t>15.06.2026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747A-8B63-4FED-AB3A-9F675541C8C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4882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543A-D36B-4D1E-8B73-8A0197CCD244}" type="datetimeFigureOut">
              <a:rPr lang="de-CH" smtClean="0"/>
              <a:t>15.06.2026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747A-8B63-4FED-AB3A-9F675541C8C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954209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543A-D36B-4D1E-8B73-8A0197CCD244}" type="datetimeFigureOut">
              <a:rPr lang="de-CH" smtClean="0"/>
              <a:t>15.06.2026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747A-8B63-4FED-AB3A-9F675541C8C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721608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543A-D36B-4D1E-8B73-8A0197CCD244}" type="datetimeFigureOut">
              <a:rPr lang="de-CH" smtClean="0"/>
              <a:t>15.06.2026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747A-8B63-4FED-AB3A-9F675541C8C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021038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543A-D36B-4D1E-8B73-8A0197CCD244}" type="datetimeFigureOut">
              <a:rPr lang="de-CH" smtClean="0"/>
              <a:t>15.06.2026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747A-8B63-4FED-AB3A-9F675541C8C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932948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543A-D36B-4D1E-8B73-8A0197CCD244}" type="datetimeFigureOut">
              <a:rPr lang="de-CH" smtClean="0"/>
              <a:t>15.06.2026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747A-8B63-4FED-AB3A-9F675541C8C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4715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543A-D36B-4D1E-8B73-8A0197CCD244}" type="datetimeFigureOut">
              <a:rPr lang="de-CH" smtClean="0"/>
              <a:t>15.06.2026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747A-8B63-4FED-AB3A-9F675541C8C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05772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543A-D36B-4D1E-8B73-8A0197CCD244}" type="datetimeFigureOut">
              <a:rPr lang="de-CH" smtClean="0"/>
              <a:t>15.06.2026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747A-8B63-4FED-AB3A-9F675541C8C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67220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543A-D36B-4D1E-8B73-8A0197CCD244}" type="datetimeFigureOut">
              <a:rPr lang="de-CH" smtClean="0"/>
              <a:t>15.06.2026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747A-8B63-4FED-AB3A-9F675541C8C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446247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543A-D36B-4D1E-8B73-8A0197CCD244}" type="datetimeFigureOut">
              <a:rPr lang="de-CH" smtClean="0"/>
              <a:t>15.06.2026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747A-8B63-4FED-AB3A-9F675541C8C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115662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543A-D36B-4D1E-8B73-8A0197CCD244}" type="datetimeFigureOut">
              <a:rPr lang="de-CH" smtClean="0"/>
              <a:t>15.06.2026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747A-8B63-4FED-AB3A-9F675541C8C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44003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2543A-D36B-4D1E-8B73-8A0197CCD244}" type="datetimeFigureOut">
              <a:rPr lang="de-CH" smtClean="0"/>
              <a:t>15.06.2026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1747A-8B63-4FED-AB3A-9F675541C8C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55075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1851-4CA9-463D-B568-377E51B7F6C0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E06A-6C33-42CA-BE8E-E9EE70CAFA2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949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1851-4CA9-463D-B568-377E51B7F6C0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E06A-6C33-42CA-BE8E-E9EE70CAFA2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476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1851-4CA9-463D-B568-377E51B7F6C0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E06A-6C33-42CA-BE8E-E9EE70CAFA2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745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1851-4CA9-463D-B568-377E51B7F6C0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E06A-6C33-42CA-BE8E-E9EE70CAFA2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079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1851-4CA9-463D-B568-377E51B7F6C0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E06A-6C33-42CA-BE8E-E9EE70CAFA2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069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1851-4CA9-463D-B568-377E51B7F6C0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E06A-6C33-42CA-BE8E-E9EE70CAFA2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925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1851-4CA9-463D-B568-377E51B7F6C0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CE06A-6C33-42CA-BE8E-E9EE70CAFA2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074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9D3CA25-BBB6-D449-BF1A-993CE3235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339" y="365127"/>
            <a:ext cx="1081046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dirty="0" err="1"/>
              <a:t>Mastertitelformat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0132B9D-EBCB-6E42-AF60-AA6D3276F9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3339" y="1825625"/>
            <a:ext cx="10810461" cy="3232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noProof="0" dirty="0" err="1"/>
              <a:t>Mastertextformat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r>
              <a:rPr lang="en-US" noProof="0" dirty="0"/>
              <a:t>
</a:t>
            </a:r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r>
              <a:rPr lang="en-US" noProof="0" dirty="0"/>
              <a:t>
</a:t>
            </a:r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r>
              <a:rPr lang="en-US" noProof="0" dirty="0"/>
              <a:t>
</a:t>
            </a:r>
            <a:r>
              <a:rPr lang="en-US" noProof="0" dirty="0" err="1"/>
              <a:t>Vierte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r>
              <a:rPr lang="en-US" noProof="0" dirty="0"/>
              <a:t>
</a:t>
            </a:r>
            <a:r>
              <a:rPr lang="en-US" noProof="0" dirty="0" err="1"/>
              <a:t>Fünfte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4861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92" r:id="rId2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16469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A1851-4CA9-463D-B568-377E51B7F6C0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CE06A-6C33-42CA-BE8E-E9EE70CAFA2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083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F2543A-D36B-4D1E-8B73-8A0197CCD244}" type="datetimeFigureOut">
              <a:rPr lang="de-CH" smtClean="0"/>
              <a:t>15.06.2026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1747A-8B63-4FED-AB3A-9F675541C8C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54147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947298" cy="5058000"/>
          </a:xfrm>
          <a:prstGeom prst="rect">
            <a:avLst/>
          </a:prstGeom>
        </p:spPr>
      </p:pic>
      <p:sp>
        <p:nvSpPr>
          <p:cNvPr id="3" name="Rechteck 7">
            <a:extLst>
              <a:ext uri="{FF2B5EF4-FFF2-40B4-BE49-F238E27FC236}">
                <a16:creationId xmlns:a16="http://schemas.microsoft.com/office/drawing/2014/main" id="{D1FA60CC-0B4E-E050-074E-25C68C11B15A}"/>
              </a:ext>
            </a:extLst>
          </p:cNvPr>
          <p:cNvSpPr/>
          <p:nvPr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rgbClr val="00444C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F74AB45-7326-B101-686C-3C2CCC203F09}"/>
              </a:ext>
            </a:extLst>
          </p:cNvPr>
          <p:cNvSpPr txBox="1">
            <a:spLocks/>
          </p:cNvSpPr>
          <p:nvPr/>
        </p:nvSpPr>
        <p:spPr>
          <a:xfrm>
            <a:off x="6016240" y="880217"/>
            <a:ext cx="6175760" cy="3061961"/>
          </a:xfrm>
          <a:prstGeom prst="rect">
            <a:avLst/>
          </a:prstGeom>
          <a:solidFill>
            <a:schemeClr val="bg1"/>
          </a:solidFill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58775" marR="0" lvl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z="5000" b="1" dirty="0">
                <a:solidFill>
                  <a:prstClr val="black"/>
                </a:solidFill>
                <a:latin typeface="Calibri Light" panose="020F0302020204030204"/>
              </a:rPr>
              <a:t>Herzlich Willkommen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588809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CH" sz="4000" dirty="0"/>
              <a:t>Menschen mit Behinderungen in Arbeitsverhältnissen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E00974-63E5-4E61-A13C-9F89126AE395}" type="slidenum">
              <a:rPr kumimoji="0" lang="en-US" sz="2200" b="0" i="0" u="none" strike="noStrike" kern="1200" cap="none" spc="0" normalizeH="0" baseline="0" noProof="0" smtClean="0">
                <a:ln>
                  <a:noFill/>
                </a:ln>
                <a:solidFill>
                  <a:srgbClr val="01646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1646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16E62235-1283-8C77-607C-79903E9A6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222" y="1447800"/>
            <a:ext cx="11068429" cy="4905375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2400"/>
              </a:spcBef>
              <a:buNone/>
              <a:tabLst>
                <a:tab pos="1257300" algn="l"/>
              </a:tabLst>
            </a:pPr>
            <a:r>
              <a:rPr lang="de-CH" sz="3000" b="1" u="none" strike="noStrike" baseline="0" dirty="0">
                <a:cs typeface="Arial" panose="020B0604020202020204" pitchFamily="34" charset="0"/>
              </a:rPr>
              <a:t>15.35:</a:t>
            </a:r>
            <a:r>
              <a:rPr lang="de-CH" b="1" dirty="0">
                <a:cs typeface="Arial" panose="020B0604020202020204" pitchFamily="34" charset="0"/>
              </a:rPr>
              <a:t>	Podiumsdiskussion mit:</a:t>
            </a:r>
          </a:p>
          <a:p>
            <a:pPr marL="1704975" indent="-361950">
              <a:spcBef>
                <a:spcPts val="0"/>
              </a:spcBef>
              <a:tabLst>
                <a:tab pos="1257300" algn="l"/>
              </a:tabLst>
            </a:pPr>
            <a:r>
              <a:rPr lang="de-CH" sz="3000" dirty="0">
                <a:cs typeface="Arial" panose="020B0604020202020204" pitchFamily="34" charset="0"/>
              </a:rPr>
              <a:t>Sébastien Kessler</a:t>
            </a:r>
          </a:p>
          <a:p>
            <a:pPr marL="1704975" indent="-361950">
              <a:spcBef>
                <a:spcPts val="0"/>
              </a:spcBef>
              <a:tabLst>
                <a:tab pos="1257300" algn="l"/>
              </a:tabLst>
            </a:pPr>
            <a:r>
              <a:rPr lang="de-CH" dirty="0">
                <a:cs typeface="Arial" panose="020B0604020202020204" pitchFamily="34" charset="0"/>
              </a:rPr>
              <a:t>Lina Walter</a:t>
            </a:r>
          </a:p>
          <a:p>
            <a:pPr marL="1704975" indent="-361950">
              <a:spcBef>
                <a:spcPts val="0"/>
              </a:spcBef>
              <a:tabLst>
                <a:tab pos="1257300" algn="l"/>
              </a:tabLst>
            </a:pPr>
            <a:r>
              <a:rPr lang="de-CH" sz="3000" dirty="0">
                <a:cs typeface="Arial" panose="020B0604020202020204" pitchFamily="34" charset="0"/>
              </a:rPr>
              <a:t>Barbara Zimmermann-Gerster</a:t>
            </a:r>
          </a:p>
          <a:p>
            <a:pPr marL="1704975" indent="-361950">
              <a:spcBef>
                <a:spcPts val="0"/>
              </a:spcBef>
              <a:tabLst>
                <a:tab pos="1257300" algn="l"/>
              </a:tabLst>
            </a:pPr>
            <a:r>
              <a:rPr lang="de-CH" dirty="0">
                <a:cs typeface="Arial" panose="020B0604020202020204" pitchFamily="34" charset="0"/>
              </a:rPr>
              <a:t>Caroline Hess-Klein</a:t>
            </a:r>
          </a:p>
          <a:p>
            <a:pPr marL="1257300" indent="0">
              <a:spcBef>
                <a:spcPts val="0"/>
              </a:spcBef>
              <a:buNone/>
              <a:tabLst>
                <a:tab pos="1257300" algn="l"/>
              </a:tabLst>
            </a:pPr>
            <a:r>
              <a:rPr lang="fr-FR" u="none" strike="noStrike" baseline="0" dirty="0" err="1">
                <a:cs typeface="Arial" panose="020B0604020202020204" pitchFamily="34" charset="0"/>
              </a:rPr>
              <a:t>Moderation</a:t>
            </a:r>
            <a:r>
              <a:rPr lang="fr-FR" u="none" strike="noStrike" baseline="0" dirty="0">
                <a:cs typeface="Arial" panose="020B0604020202020204" pitchFamily="34" charset="0"/>
              </a:rPr>
              <a:t>: Markus Schefer</a:t>
            </a:r>
          </a:p>
        </p:txBody>
      </p:sp>
      <p:sp>
        <p:nvSpPr>
          <p:cNvPr id="6" name="Rechteck 7">
            <a:extLst>
              <a:ext uri="{FF2B5EF4-FFF2-40B4-BE49-F238E27FC236}">
                <a16:creationId xmlns:a16="http://schemas.microsoft.com/office/drawing/2014/main" id="{291680F1-3B9E-3340-BBC1-188BC41A8A4C}"/>
              </a:ext>
            </a:extLst>
          </p:cNvPr>
          <p:cNvSpPr/>
          <p:nvPr/>
        </p:nvSpPr>
        <p:spPr>
          <a:xfrm>
            <a:off x="-1783" y="5046480"/>
            <a:ext cx="12192000" cy="1800000"/>
          </a:xfrm>
          <a:prstGeom prst="rect">
            <a:avLst/>
          </a:prstGeom>
          <a:solidFill>
            <a:srgbClr val="0044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8030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CH" sz="4000" dirty="0"/>
              <a:t>Schlusswort und Apéro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E00974-63E5-4E61-A13C-9F89126AE395}" type="slidenum">
              <a:rPr kumimoji="0" lang="en-US" sz="2200" b="0" i="0" u="none" strike="noStrike" kern="1200" cap="none" spc="0" normalizeH="0" baseline="0" noProof="0" smtClean="0">
                <a:ln>
                  <a:noFill/>
                </a:ln>
                <a:solidFill>
                  <a:srgbClr val="01646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1646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16E62235-1283-8C77-607C-79903E9A6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086" y="1657350"/>
            <a:ext cx="11068429" cy="4552950"/>
          </a:xfrm>
        </p:spPr>
        <p:txBody>
          <a:bodyPr>
            <a:noAutofit/>
          </a:bodyPr>
          <a:lstStyle/>
          <a:p>
            <a:pPr marL="0" indent="0">
              <a:spcBef>
                <a:spcPts val="2400"/>
              </a:spcBef>
              <a:buNone/>
            </a:pPr>
            <a:r>
              <a:rPr lang="fr-FR" b="1" dirty="0">
                <a:cs typeface="Arial" panose="020B0604020202020204" pitchFamily="34" charset="0"/>
              </a:rPr>
              <a:t>16.45:   Caroline Hess-Klein</a:t>
            </a:r>
            <a:br>
              <a:rPr lang="fr-FR" b="1" dirty="0">
                <a:cs typeface="Arial" panose="020B0604020202020204" pitchFamily="34" charset="0"/>
              </a:rPr>
            </a:br>
            <a:r>
              <a:rPr lang="fr-FR" dirty="0" err="1">
                <a:cs typeface="Arial" panose="020B0604020202020204" pitchFamily="34" charset="0"/>
              </a:rPr>
              <a:t>Schlusswort</a:t>
            </a:r>
            <a:endParaRPr lang="de-CH" b="1" dirty="0">
              <a:solidFill>
                <a:srgbClr val="016469"/>
              </a:solidFill>
              <a:cs typeface="Arial" panose="020B0604020202020204" pitchFamily="34" charset="0"/>
            </a:endParaRPr>
          </a:p>
          <a:p>
            <a:pPr marL="0" indent="0">
              <a:spcBef>
                <a:spcPts val="3600"/>
              </a:spcBef>
              <a:buNone/>
              <a:tabLst>
                <a:tab pos="1257300" algn="l"/>
              </a:tabLst>
            </a:pPr>
            <a:r>
              <a:rPr lang="de-CH" b="1" dirty="0">
                <a:solidFill>
                  <a:srgbClr val="016469"/>
                </a:solidFill>
                <a:cs typeface="Arial" panose="020B0604020202020204" pitchFamily="34" charset="0"/>
              </a:rPr>
              <a:t>17.00:	Apéro</a:t>
            </a:r>
          </a:p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endParaRPr lang="de-CH" sz="3000" i="0" u="none" strike="noStrike" baseline="0" dirty="0">
              <a:cs typeface="Arial" panose="020B0604020202020204" pitchFamily="34" charset="0"/>
            </a:endParaRPr>
          </a:p>
        </p:txBody>
      </p:sp>
      <p:sp>
        <p:nvSpPr>
          <p:cNvPr id="6" name="Rechteck 7">
            <a:extLst>
              <a:ext uri="{FF2B5EF4-FFF2-40B4-BE49-F238E27FC236}">
                <a16:creationId xmlns:a16="http://schemas.microsoft.com/office/drawing/2014/main" id="{291680F1-3B9E-3340-BBC1-188BC41A8A4C}"/>
              </a:ext>
            </a:extLst>
          </p:cNvPr>
          <p:cNvSpPr/>
          <p:nvPr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rgbClr val="0044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06838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69B09-6EB5-2211-D356-100B37BEA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DC92CE4-7FDC-DDB4-0D0F-0518696E28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947298" cy="5058000"/>
          </a:xfrm>
          <a:prstGeom prst="rect">
            <a:avLst/>
          </a:prstGeom>
        </p:spPr>
      </p:pic>
      <p:sp>
        <p:nvSpPr>
          <p:cNvPr id="3" name="Rechteck 7">
            <a:extLst>
              <a:ext uri="{FF2B5EF4-FFF2-40B4-BE49-F238E27FC236}">
                <a16:creationId xmlns:a16="http://schemas.microsoft.com/office/drawing/2014/main" id="{2EFFD27D-7BDC-DE23-B23B-967213A6D369}"/>
              </a:ext>
            </a:extLst>
          </p:cNvPr>
          <p:cNvSpPr/>
          <p:nvPr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rgbClr val="00444C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A41984CC-6F55-0A20-F2AB-F3639CDFF502}"/>
              </a:ext>
            </a:extLst>
          </p:cNvPr>
          <p:cNvSpPr/>
          <p:nvPr/>
        </p:nvSpPr>
        <p:spPr>
          <a:xfrm>
            <a:off x="5890054" y="0"/>
            <a:ext cx="4061254" cy="49674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8104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9B9043C9-E6E3-72ED-9F46-74358DFF02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230821" cy="5230821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B4B6235C-CD2F-C76D-D3DA-19BF83A1E2FE}"/>
              </a:ext>
            </a:extLst>
          </p:cNvPr>
          <p:cNvSpPr txBox="1"/>
          <p:nvPr/>
        </p:nvSpPr>
        <p:spPr>
          <a:xfrm>
            <a:off x="3657601" y="2570978"/>
            <a:ext cx="8534399" cy="2973891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67575" algn="r"/>
                <a:tab pos="7981950" algn="r"/>
                <a:tab pos="9050338" algn="r"/>
              </a:tabLst>
              <a:defRPr/>
            </a:pPr>
            <a:r>
              <a:rPr kumimoji="0" lang="de-DE" sz="5000" b="1" i="0" u="none" strike="noStrike" kern="1200" cap="none" spc="0" normalizeH="0" baseline="0" noProof="0" dirty="0">
                <a:ln>
                  <a:noFill/>
                </a:ln>
                <a:solidFill>
                  <a:srgbClr val="00444C"/>
                </a:solidFill>
                <a:effectLst/>
                <a:uLnTx/>
                <a:uFillTx/>
                <a:latin typeface="DIN2014-ExtraBold"/>
                <a:ea typeface="+mn-ea"/>
                <a:cs typeface="+mn-cs"/>
              </a:rPr>
              <a:t>	Leichte Sprache:	</a:t>
            </a:r>
            <a:r>
              <a:rPr kumimoji="0" lang="de-DE" sz="8000" b="1" i="0" u="none" strike="noStrike" kern="1200" cap="none" spc="0" normalizeH="0" baseline="0" noProof="0" dirty="0">
                <a:ln>
                  <a:noFill/>
                </a:ln>
                <a:solidFill>
                  <a:srgbClr val="00444C"/>
                </a:solidFill>
                <a:effectLst/>
                <a:uLnTx/>
                <a:uFillTx/>
                <a:latin typeface="DIN2014-ExtraBold"/>
                <a:ea typeface="+mn-ea"/>
                <a:cs typeface="+mn-cs"/>
              </a:rPr>
              <a:t>1</a:t>
            </a:r>
            <a:endParaRPr kumimoji="0" lang="de-DE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IN2014-ExtraBold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67575" algn="r"/>
                <a:tab pos="7981950" algn="r"/>
                <a:tab pos="9050338" algn="r"/>
              </a:tabLst>
              <a:defRPr/>
            </a:pPr>
            <a:r>
              <a:rPr kumimoji="0" lang="de-DE" sz="5000" b="1" i="0" u="none" strike="noStrike" kern="1200" cap="none" spc="0" normalizeH="0" baseline="0" noProof="0" dirty="0">
                <a:ln>
                  <a:noFill/>
                </a:ln>
                <a:solidFill>
                  <a:srgbClr val="00444C"/>
                </a:solidFill>
                <a:effectLst/>
                <a:uLnTx/>
                <a:uFillTx/>
                <a:latin typeface="DIN2014-ExtraBold"/>
                <a:ea typeface="+mn-ea"/>
                <a:cs typeface="+mn-cs"/>
              </a:rPr>
              <a:t>	</a:t>
            </a:r>
            <a:endParaRPr kumimoji="0" lang="de-CH" sz="5000" b="0" i="0" u="none" strike="noStrike" kern="1200" cap="none" spc="0" normalizeH="0" baseline="0" noProof="0" dirty="0">
              <a:ln>
                <a:noFill/>
              </a:ln>
              <a:solidFill>
                <a:srgbClr val="00444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059" y="1731566"/>
            <a:ext cx="1143000" cy="1143000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291680F1-3B9E-3340-BBC1-188BC41A8A4C}"/>
              </a:ext>
            </a:extLst>
          </p:cNvPr>
          <p:cNvSpPr/>
          <p:nvPr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rgbClr val="0044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2770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B4B6235C-CD2F-C76D-D3DA-19BF83A1E2FE}"/>
              </a:ext>
            </a:extLst>
          </p:cNvPr>
          <p:cNvSpPr txBox="1"/>
          <p:nvPr/>
        </p:nvSpPr>
        <p:spPr>
          <a:xfrm>
            <a:off x="3339018" y="1061281"/>
            <a:ext cx="8534399" cy="482055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67575" algn="r"/>
                <a:tab pos="7981950" algn="r"/>
                <a:tab pos="9050338" algn="r"/>
              </a:tabLst>
              <a:defRPr/>
            </a:pPr>
            <a:r>
              <a:rPr kumimoji="0" lang="de-DE" sz="5000" b="1" i="0" u="none" strike="noStrike" kern="1200" cap="none" spc="0" normalizeH="0" baseline="0" noProof="0" dirty="0">
                <a:ln>
                  <a:noFill/>
                </a:ln>
                <a:solidFill>
                  <a:srgbClr val="00444C"/>
                </a:solidFill>
                <a:effectLst/>
                <a:uLnTx/>
                <a:uFillTx/>
                <a:latin typeface="DIN2014-ExtraBold"/>
                <a:ea typeface="+mn-ea"/>
                <a:cs typeface="+mn-cs"/>
              </a:rPr>
              <a:t>	Deutsch:	</a:t>
            </a:r>
            <a:r>
              <a:rPr kumimoji="0" lang="de-DE" sz="8000" b="1" i="0" u="none" strike="noStrike" kern="1200" cap="none" spc="0" normalizeH="0" baseline="0" noProof="0" dirty="0">
                <a:ln>
                  <a:noFill/>
                </a:ln>
                <a:solidFill>
                  <a:srgbClr val="00444C"/>
                </a:solidFill>
                <a:effectLst/>
                <a:uLnTx/>
                <a:uFillTx/>
                <a:latin typeface="DIN2014-ExtraBold"/>
                <a:ea typeface="+mn-ea"/>
                <a:cs typeface="+mn-cs"/>
              </a:rPr>
              <a:t>2</a:t>
            </a:r>
            <a:endParaRPr kumimoji="0" lang="de-DE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IN2014-ExtraBold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67575" algn="r"/>
                <a:tab pos="7981950" algn="r"/>
                <a:tab pos="9050338" algn="r"/>
              </a:tabLst>
              <a:defRPr/>
            </a:pPr>
            <a:r>
              <a:rPr kumimoji="0" lang="de-DE" sz="5000" b="1" i="0" u="none" strike="noStrike" kern="1200" cap="none" spc="0" normalizeH="0" baseline="0" noProof="0" dirty="0">
                <a:ln>
                  <a:noFill/>
                </a:ln>
                <a:solidFill>
                  <a:srgbClr val="00444C"/>
                </a:solidFill>
                <a:effectLst/>
                <a:uLnTx/>
                <a:uFillTx/>
                <a:latin typeface="DIN2014-ExtraBold"/>
                <a:ea typeface="+mn-ea"/>
                <a:cs typeface="+mn-cs"/>
              </a:rPr>
              <a:t>	Français:	</a:t>
            </a:r>
            <a:r>
              <a:rPr kumimoji="0" lang="de-DE" sz="8000" b="1" i="0" u="none" strike="noStrike" kern="1200" cap="none" spc="0" normalizeH="0" baseline="0" noProof="0" dirty="0">
                <a:ln>
                  <a:noFill/>
                </a:ln>
                <a:solidFill>
                  <a:srgbClr val="00444C"/>
                </a:solidFill>
                <a:effectLst/>
                <a:uLnTx/>
                <a:uFillTx/>
                <a:latin typeface="DIN2014-ExtraBold"/>
                <a:ea typeface="+mn-ea"/>
                <a:cs typeface="+mn-cs"/>
              </a:rPr>
              <a:t>3</a:t>
            </a:r>
            <a:endParaRPr kumimoji="0" lang="de-DE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IN2014-ExtraBold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67575" algn="r"/>
                <a:tab pos="7981950" algn="r"/>
                <a:tab pos="9050338" algn="r"/>
              </a:tabLst>
              <a:defRPr/>
            </a:pPr>
            <a:endParaRPr kumimoji="0" lang="de-CH" sz="5000" b="0" i="0" u="none" strike="noStrike" kern="1200" cap="none" spc="0" normalizeH="0" baseline="0" noProof="0" dirty="0">
              <a:ln>
                <a:noFill/>
              </a:ln>
              <a:solidFill>
                <a:srgbClr val="00444C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29225" cy="5229225"/>
          </a:xfrm>
        </p:spPr>
      </p:pic>
      <p:sp>
        <p:nvSpPr>
          <p:cNvPr id="7" name="Rechteck 7">
            <a:extLst>
              <a:ext uri="{FF2B5EF4-FFF2-40B4-BE49-F238E27FC236}">
                <a16:creationId xmlns:a16="http://schemas.microsoft.com/office/drawing/2014/main" id="{291680F1-3B9E-3340-BBC1-188BC41A8A4C}"/>
              </a:ext>
            </a:extLst>
          </p:cNvPr>
          <p:cNvSpPr/>
          <p:nvPr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rgbClr val="00444C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26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7">
            <a:extLst>
              <a:ext uri="{FF2B5EF4-FFF2-40B4-BE49-F238E27FC236}">
                <a16:creationId xmlns:a16="http://schemas.microsoft.com/office/drawing/2014/main" id="{291680F1-3B9E-3340-BBC1-188BC41A8A4C}"/>
              </a:ext>
            </a:extLst>
          </p:cNvPr>
          <p:cNvSpPr/>
          <p:nvPr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rgbClr val="00444C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875"/>
            <a:ext cx="7876800" cy="4005194"/>
          </a:xfrm>
          <a:prstGeom prst="rect">
            <a:avLst/>
          </a:prstGeom>
        </p:spPr>
      </p:pic>
      <p:sp>
        <p:nvSpPr>
          <p:cNvPr id="7" name="Untertitel 4"/>
          <p:cNvSpPr txBox="1">
            <a:spLocks/>
          </p:cNvSpPr>
          <p:nvPr/>
        </p:nvSpPr>
        <p:spPr>
          <a:xfrm>
            <a:off x="4777946" y="3993290"/>
            <a:ext cx="7414054" cy="9568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4988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Markus </a:t>
            </a:r>
            <a:r>
              <a:rPr kumimoji="0" lang="fr-FR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Schefer</a:t>
            </a:r>
            <a:endParaRPr kumimoji="0" lang="fr-FR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534988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Juristische</a:t>
            </a:r>
            <a:r>
              <a:rPr kumimoji="0" lang="fr-FR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fr-FR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Fakultät</a:t>
            </a:r>
            <a:r>
              <a:rPr kumimoji="0" lang="fr-FR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der </a:t>
            </a:r>
            <a:r>
              <a:rPr kumimoji="0" lang="fr-FR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Universität</a:t>
            </a:r>
            <a:r>
              <a:rPr kumimoji="0" lang="fr-FR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Basel</a:t>
            </a:r>
          </a:p>
        </p:txBody>
      </p:sp>
      <p:sp>
        <p:nvSpPr>
          <p:cNvPr id="8" name="Titel 3"/>
          <p:cNvSpPr txBox="1">
            <a:spLocks/>
          </p:cNvSpPr>
          <p:nvPr/>
        </p:nvSpPr>
        <p:spPr>
          <a:xfrm>
            <a:off x="4777946" y="-6875"/>
            <a:ext cx="7414054" cy="3812002"/>
          </a:xfrm>
          <a:prstGeom prst="rect">
            <a:avLst/>
          </a:prstGeom>
          <a:solidFill>
            <a:schemeClr val="bg1"/>
          </a:solidFill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34988" marR="0" lvl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5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Begrüssung &amp; Überblick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54933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CH" sz="4000" dirty="0"/>
              <a:t>Begrüssung und Inklusionsinitiative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E00974-63E5-4E61-A13C-9F89126AE395}" type="slidenum">
              <a:rPr kumimoji="0" lang="en-US" sz="2200" b="0" i="0" u="none" strike="noStrike" kern="1200" cap="none" spc="0" normalizeH="0" baseline="0" noProof="0" smtClean="0">
                <a:ln>
                  <a:noFill/>
                </a:ln>
                <a:solidFill>
                  <a:srgbClr val="01646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1646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16E62235-1283-8C77-607C-79903E9A62E9}"/>
              </a:ext>
            </a:extLst>
          </p:cNvPr>
          <p:cNvSpPr txBox="1">
            <a:spLocks/>
          </p:cNvSpPr>
          <p:nvPr/>
        </p:nvSpPr>
        <p:spPr>
          <a:xfrm>
            <a:off x="527222" y="1679121"/>
            <a:ext cx="11170508" cy="43180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400"/>
              </a:spcBef>
              <a:buNone/>
              <a:defRPr/>
            </a:pPr>
            <a:r>
              <a:rPr lang="de-CH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9.30</a:t>
            </a:r>
            <a:r>
              <a:rPr kumimoji="0" lang="de-CH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:   Markus Schefer</a:t>
            </a:r>
            <a:br>
              <a:rPr kumimoji="0" lang="de-CH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de-CH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Begrüssung und Überblick über die Tagung</a:t>
            </a:r>
            <a:endParaRPr lang="de-CH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indent="0">
              <a:spcBef>
                <a:spcPts val="2400"/>
              </a:spcBef>
              <a:buNone/>
              <a:defRPr/>
            </a:pPr>
            <a:r>
              <a:rPr lang="de-CH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9.45</a:t>
            </a:r>
            <a:r>
              <a:rPr kumimoji="0" lang="de-CH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:   Caroline Hess-Klein</a:t>
            </a:r>
            <a:br>
              <a:rPr kumimoji="0" lang="de-CH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</a:br>
            <a:r>
              <a:rPr kumimoji="0" lang="de-CH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Der Gegenvorschlag zur Inklusionsinitiative</a:t>
            </a:r>
          </a:p>
        </p:txBody>
      </p:sp>
      <p:sp>
        <p:nvSpPr>
          <p:cNvPr id="5" name="Rechteck 7">
            <a:extLst>
              <a:ext uri="{FF2B5EF4-FFF2-40B4-BE49-F238E27FC236}">
                <a16:creationId xmlns:a16="http://schemas.microsoft.com/office/drawing/2014/main" id="{291680F1-3B9E-3340-BBC1-188BC41A8A4C}"/>
              </a:ext>
            </a:extLst>
          </p:cNvPr>
          <p:cNvSpPr/>
          <p:nvPr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rgbClr val="0044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8254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CH" sz="4000" dirty="0" err="1"/>
              <a:t>Inklusionsinitative</a:t>
            </a:r>
            <a:endParaRPr lang="de-CH" sz="4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E00974-63E5-4E61-A13C-9F89126AE395}" type="slidenum">
              <a:rPr kumimoji="0" lang="en-US" sz="2200" b="0" i="0" u="none" strike="noStrike" kern="1200" cap="none" spc="0" normalizeH="0" baseline="0" noProof="0" smtClean="0">
                <a:ln>
                  <a:noFill/>
                </a:ln>
                <a:solidFill>
                  <a:srgbClr val="01646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1646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16E62235-1283-8C77-607C-79903E9A6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222" y="1638300"/>
            <a:ext cx="11068429" cy="4601089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fr-FR" sz="3000" b="1" u="none" strike="noStrike" baseline="0" dirty="0">
                <a:cs typeface="Arial" panose="020B0604020202020204" pitchFamily="34" charset="0"/>
              </a:rPr>
              <a:t>10.10:   </a:t>
            </a:r>
            <a:r>
              <a:rPr lang="de-CH" sz="3000" b="1" u="none" strike="noStrike" baseline="0" dirty="0">
                <a:cs typeface="Arial" panose="020B0604020202020204" pitchFamily="34" charset="0"/>
              </a:rPr>
              <a:t>Islam Alijaj und Jonas </a:t>
            </a:r>
            <a:r>
              <a:rPr lang="de-CH" sz="3000" b="1" u="none" strike="noStrike" baseline="0" dirty="0" err="1">
                <a:cs typeface="Arial" panose="020B0604020202020204" pitchFamily="34" charset="0"/>
              </a:rPr>
              <a:t>Pauchard</a:t>
            </a:r>
            <a:br>
              <a:rPr lang="fr-FR" sz="3000" dirty="0">
                <a:cs typeface="Arial" panose="020B0604020202020204" pitchFamily="34" charset="0"/>
              </a:rPr>
            </a:br>
            <a:r>
              <a:rPr lang="de-CH" sz="3000" dirty="0">
                <a:cs typeface="Arial" panose="020B0604020202020204" pitchFamily="34" charset="0"/>
              </a:rPr>
              <a:t>Stand </a:t>
            </a:r>
            <a:r>
              <a:rPr lang="de-CH" sz="3000" dirty="0" err="1">
                <a:cs typeface="Arial" panose="020B0604020202020204" pitchFamily="34" charset="0"/>
              </a:rPr>
              <a:t>Inklusionsinitative</a:t>
            </a:r>
            <a:r>
              <a:rPr lang="de-CH" sz="3000" dirty="0">
                <a:cs typeface="Arial" panose="020B0604020202020204" pitchFamily="34" charset="0"/>
              </a:rPr>
              <a:t>. Wie weiter?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de-CH" b="1" dirty="0">
                <a:solidFill>
                  <a:srgbClr val="016469"/>
                </a:solidFill>
                <a:cs typeface="Arial" panose="020B0604020202020204" pitchFamily="34" charset="0"/>
              </a:rPr>
              <a:t>10.45 - 11.10:	Pause</a:t>
            </a:r>
          </a:p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endParaRPr lang="de-CH" sz="3000" dirty="0">
              <a:cs typeface="Arial" panose="020B0604020202020204" pitchFamily="34" charset="0"/>
            </a:endParaRPr>
          </a:p>
        </p:txBody>
      </p:sp>
      <p:sp>
        <p:nvSpPr>
          <p:cNvPr id="7" name="Rechteck 7">
            <a:extLst>
              <a:ext uri="{FF2B5EF4-FFF2-40B4-BE49-F238E27FC236}">
                <a16:creationId xmlns:a16="http://schemas.microsoft.com/office/drawing/2014/main" id="{291680F1-3B9E-3340-BBC1-188BC41A8A4C}"/>
              </a:ext>
            </a:extLst>
          </p:cNvPr>
          <p:cNvSpPr/>
          <p:nvPr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rgbClr val="0044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4775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1917F-7071-BBE3-BA7E-41C84AD0C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D46F18-E0A5-A8C8-F885-BEC58E409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CH" sz="4000" dirty="0"/>
              <a:t>Wohnen und Arbeiten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ABBFFE9-D238-C440-C361-A73F664457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E00974-63E5-4E61-A13C-9F89126AE395}" type="slidenum">
              <a:rPr kumimoji="0" lang="en-US" sz="2200" b="0" i="0" u="none" strike="noStrike" kern="1200" cap="none" spc="0" normalizeH="0" baseline="0" noProof="0" smtClean="0">
                <a:ln>
                  <a:noFill/>
                </a:ln>
                <a:solidFill>
                  <a:srgbClr val="01646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1646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84862F45-C189-7729-325B-3AA204299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222" y="1638300"/>
            <a:ext cx="11068429" cy="4601089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fr-FR" sz="3000" b="1" u="none" strike="noStrike" baseline="0" dirty="0">
                <a:cs typeface="Arial" panose="020B0604020202020204" pitchFamily="34" charset="0"/>
              </a:rPr>
              <a:t>11.15:   </a:t>
            </a:r>
            <a:r>
              <a:rPr lang="de-CH" sz="3000" b="1" u="none" strike="noStrike" baseline="0" dirty="0">
                <a:cs typeface="Arial" panose="020B0604020202020204" pitchFamily="34" charset="0"/>
              </a:rPr>
              <a:t>Monika Rauchberger</a:t>
            </a:r>
            <a:br>
              <a:rPr lang="fr-FR" sz="3000" dirty="0">
                <a:cs typeface="Arial" panose="020B0604020202020204" pitchFamily="34" charset="0"/>
              </a:rPr>
            </a:br>
            <a:r>
              <a:rPr lang="de-CH" sz="3000" dirty="0">
                <a:cs typeface="Arial" panose="020B0604020202020204" pitchFamily="34" charset="0"/>
              </a:rPr>
              <a:t>Selbstbestimmtes Wohnen erkämpfen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fr-FR" b="1" dirty="0">
                <a:cs typeface="Arial" panose="020B0604020202020204" pitchFamily="34" charset="0"/>
              </a:rPr>
              <a:t>11.40:   </a:t>
            </a:r>
            <a:r>
              <a:rPr lang="de-CH" b="1" dirty="0">
                <a:cs typeface="Arial" panose="020B0604020202020204" pitchFamily="34" charset="0"/>
              </a:rPr>
              <a:t>Kurt </a:t>
            </a:r>
            <a:r>
              <a:rPr lang="de-CH" b="1" dirty="0" err="1">
                <a:cs typeface="Arial" panose="020B0604020202020204" pitchFamily="34" charset="0"/>
              </a:rPr>
              <a:t>Pärli</a:t>
            </a:r>
            <a:br>
              <a:rPr lang="fr-FR" dirty="0">
                <a:cs typeface="Arial" panose="020B0604020202020204" pitchFamily="34" charset="0"/>
              </a:rPr>
            </a:br>
            <a:r>
              <a:rPr lang="de-CH" dirty="0">
                <a:cs typeface="Arial" panose="020B0604020202020204" pitchFamily="34" charset="0"/>
              </a:rPr>
              <a:t>Schutz von Menschen mit Behinderungen </a:t>
            </a:r>
            <a:br>
              <a:rPr lang="de-CH" dirty="0">
                <a:cs typeface="Arial" panose="020B0604020202020204" pitchFamily="34" charset="0"/>
              </a:rPr>
            </a:br>
            <a:r>
              <a:rPr lang="de-CH" dirty="0">
                <a:cs typeface="Arial" panose="020B0604020202020204" pitchFamily="34" charset="0"/>
              </a:rPr>
              <a:t>in Arbeitsverhältnissen</a:t>
            </a:r>
            <a:endParaRPr lang="de-CH" sz="3000" i="0" u="none" strike="noStrike" baseline="0" dirty="0">
              <a:cs typeface="Arial" panose="020B0604020202020204" pitchFamily="34" charset="0"/>
            </a:endParaRPr>
          </a:p>
        </p:txBody>
      </p:sp>
      <p:sp>
        <p:nvSpPr>
          <p:cNvPr id="7" name="Rechteck 7">
            <a:extLst>
              <a:ext uri="{FF2B5EF4-FFF2-40B4-BE49-F238E27FC236}">
                <a16:creationId xmlns:a16="http://schemas.microsoft.com/office/drawing/2014/main" id="{ABFDB069-B3DB-8CAB-27D3-3E5CE9F1CB4D}"/>
              </a:ext>
            </a:extLst>
          </p:cNvPr>
          <p:cNvSpPr/>
          <p:nvPr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rgbClr val="0044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9333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CH" sz="4000" dirty="0"/>
              <a:t>Entwicklungen in den Kantonen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E00974-63E5-4E61-A13C-9F89126AE395}" type="slidenum">
              <a:rPr kumimoji="0" lang="en-US" sz="2200" b="0" i="0" u="none" strike="noStrike" kern="1200" cap="none" spc="0" normalizeH="0" baseline="0" noProof="0" smtClean="0">
                <a:ln>
                  <a:noFill/>
                </a:ln>
                <a:solidFill>
                  <a:srgbClr val="01646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1646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16E62235-1283-8C77-607C-79903E9A6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222" y="1638300"/>
            <a:ext cx="11068429" cy="4601089"/>
          </a:xfrm>
        </p:spPr>
        <p:txBody>
          <a:bodyPr>
            <a:noAutofit/>
          </a:bodyPr>
          <a:lstStyle/>
          <a:p>
            <a:pPr marL="0" indent="0">
              <a:spcBef>
                <a:spcPts val="2400"/>
              </a:spcBef>
              <a:buNone/>
              <a:tabLst>
                <a:tab pos="2514600" algn="l"/>
              </a:tabLst>
            </a:pPr>
            <a:r>
              <a:rPr lang="de-CH" b="1" dirty="0">
                <a:solidFill>
                  <a:srgbClr val="016469"/>
                </a:solidFill>
                <a:cs typeface="Arial" panose="020B0604020202020204" pitchFamily="34" charset="0"/>
              </a:rPr>
              <a:t>12.10 – 13.40:	Mittagspause</a:t>
            </a:r>
          </a:p>
          <a:p>
            <a:pPr marL="0" indent="0">
              <a:spcBef>
                <a:spcPts val="2400"/>
              </a:spcBef>
              <a:buNone/>
              <a:tabLst>
                <a:tab pos="2514600" algn="l"/>
              </a:tabLst>
            </a:pPr>
            <a:r>
              <a:rPr lang="fr-FR" b="1" dirty="0">
                <a:cs typeface="Arial" panose="020B0604020202020204" pitchFamily="34" charset="0"/>
              </a:rPr>
              <a:t>13.45:   </a:t>
            </a:r>
            <a:r>
              <a:rPr lang="de-CH" b="1" dirty="0">
                <a:cs typeface="Arial" panose="020B0604020202020204" pitchFamily="34" charset="0"/>
              </a:rPr>
              <a:t>Bernard Favre</a:t>
            </a:r>
            <a:br>
              <a:rPr lang="fr-FR" dirty="0">
                <a:cs typeface="Arial" panose="020B0604020202020204" pitchFamily="34" charset="0"/>
              </a:rPr>
            </a:br>
            <a:r>
              <a:rPr lang="de-CH" dirty="0">
                <a:cs typeface="Arial" panose="020B0604020202020204" pitchFamily="34" charset="0"/>
              </a:rPr>
              <a:t>Aktuelle Entwicklungen der Rechtsetzung im Kanton Genf</a:t>
            </a:r>
          </a:p>
          <a:p>
            <a:pPr marL="0" indent="0">
              <a:spcBef>
                <a:spcPts val="2400"/>
              </a:spcBef>
              <a:buNone/>
              <a:tabLst>
                <a:tab pos="2514600" algn="l"/>
              </a:tabLst>
            </a:pPr>
            <a:r>
              <a:rPr lang="fr-FR" b="1" dirty="0">
                <a:cs typeface="Arial" panose="020B0604020202020204" pitchFamily="34" charset="0"/>
              </a:rPr>
              <a:t>14.05:   </a:t>
            </a:r>
            <a:r>
              <a:rPr lang="de-CH" b="1" dirty="0">
                <a:cs typeface="Arial" panose="020B0604020202020204" pitchFamily="34" charset="0"/>
              </a:rPr>
              <a:t>Luana Schena</a:t>
            </a:r>
            <a:br>
              <a:rPr lang="fr-FR" dirty="0">
                <a:cs typeface="Arial" panose="020B0604020202020204" pitchFamily="34" charset="0"/>
              </a:rPr>
            </a:br>
            <a:r>
              <a:rPr lang="de-CH" dirty="0">
                <a:cs typeface="Arial" panose="020B0604020202020204" pitchFamily="34" charset="0"/>
              </a:rPr>
              <a:t>Der neue Aktionsplan im Kanton Schaffhausen</a:t>
            </a:r>
          </a:p>
          <a:p>
            <a:pPr marL="0" indent="0">
              <a:spcBef>
                <a:spcPts val="2400"/>
              </a:spcBef>
              <a:buNone/>
              <a:tabLst>
                <a:tab pos="2514600" algn="l"/>
              </a:tabLst>
            </a:pPr>
            <a:endParaRPr lang="de-CH" b="1" dirty="0">
              <a:solidFill>
                <a:srgbClr val="016469"/>
              </a:solidFill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endParaRPr lang="de-CH" sz="3000" i="0" u="none" strike="noStrike" baseline="0" dirty="0">
              <a:cs typeface="Arial" panose="020B0604020202020204" pitchFamily="34" charset="0"/>
            </a:endParaRPr>
          </a:p>
        </p:txBody>
      </p:sp>
      <p:sp>
        <p:nvSpPr>
          <p:cNvPr id="7" name="Rechteck 7">
            <a:extLst>
              <a:ext uri="{FF2B5EF4-FFF2-40B4-BE49-F238E27FC236}">
                <a16:creationId xmlns:a16="http://schemas.microsoft.com/office/drawing/2014/main" id="{291680F1-3B9E-3340-BBC1-188BC41A8A4C}"/>
              </a:ext>
            </a:extLst>
          </p:cNvPr>
          <p:cNvSpPr/>
          <p:nvPr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rgbClr val="0044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4318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CH" sz="4000" dirty="0"/>
              <a:t>Arbeiten und Special Olympics World Winter Games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E00974-63E5-4E61-A13C-9F89126AE395}" type="slidenum">
              <a:rPr kumimoji="0" lang="en-US" sz="2200" b="0" i="0" u="none" strike="noStrike" kern="1200" cap="none" spc="0" normalizeH="0" baseline="0" noProof="0" smtClean="0">
                <a:ln>
                  <a:noFill/>
                </a:ln>
                <a:solidFill>
                  <a:srgbClr val="01646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16469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16E62235-1283-8C77-607C-79903E9A6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222" y="1405050"/>
            <a:ext cx="11068429" cy="4552950"/>
          </a:xfrm>
        </p:spPr>
        <p:txBody>
          <a:bodyPr>
            <a:noAutofit/>
          </a:bodyPr>
          <a:lstStyle/>
          <a:p>
            <a:pPr marL="0" indent="0">
              <a:spcBef>
                <a:spcPts val="2400"/>
              </a:spcBef>
              <a:buNone/>
            </a:pPr>
            <a:r>
              <a:rPr lang="fr-FR" b="1" dirty="0">
                <a:cs typeface="Arial" panose="020B0604020202020204" pitchFamily="34" charset="0"/>
              </a:rPr>
              <a:t>14.25:   Sébastien Kessler</a:t>
            </a:r>
            <a:br>
              <a:rPr lang="fr-FR" dirty="0">
                <a:cs typeface="Arial" panose="020B0604020202020204" pitchFamily="34" charset="0"/>
              </a:rPr>
            </a:br>
            <a:r>
              <a:rPr lang="fr-FR" dirty="0" err="1">
                <a:cs typeface="Arial" panose="020B0604020202020204" pitchFamily="34" charset="0"/>
              </a:rPr>
              <a:t>Berufstätigkeit</a:t>
            </a:r>
            <a:r>
              <a:rPr lang="fr-FR" dirty="0">
                <a:cs typeface="Arial" panose="020B0604020202020204" pitchFamily="34" charset="0"/>
              </a:rPr>
              <a:t> mit </a:t>
            </a:r>
            <a:r>
              <a:rPr lang="fr-FR" dirty="0" err="1">
                <a:cs typeface="Arial" panose="020B0604020202020204" pitchFamily="34" charset="0"/>
              </a:rPr>
              <a:t>Assistenz</a:t>
            </a:r>
            <a:endParaRPr lang="fr-FR" dirty="0">
              <a:cs typeface="Arial" panose="020B0604020202020204" pitchFamily="34" charset="0"/>
            </a:endParaRPr>
          </a:p>
          <a:p>
            <a:pPr marL="0" indent="0">
              <a:spcBef>
                <a:spcPts val="2400"/>
              </a:spcBef>
              <a:buNone/>
            </a:pPr>
            <a:r>
              <a:rPr lang="fr-FR" b="1" dirty="0">
                <a:cs typeface="Arial" panose="020B0604020202020204" pitchFamily="34" charset="0"/>
              </a:rPr>
              <a:t>14.50:   Robert </a:t>
            </a:r>
            <a:r>
              <a:rPr lang="fr-FR" b="1" dirty="0" err="1">
                <a:cs typeface="Arial" panose="020B0604020202020204" pitchFamily="34" charset="0"/>
              </a:rPr>
              <a:t>Schmuki</a:t>
            </a:r>
            <a:br>
              <a:rPr lang="fr-FR" dirty="0">
                <a:cs typeface="Arial" panose="020B0604020202020204" pitchFamily="34" charset="0"/>
              </a:rPr>
            </a:br>
            <a:r>
              <a:rPr lang="de-CH" dirty="0">
                <a:cs typeface="Arial" panose="020B0604020202020204" pitchFamily="34" charset="0"/>
              </a:rPr>
              <a:t>Special Olympic World Winter Games 2029 in der Schweiz</a:t>
            </a:r>
            <a:endParaRPr lang="de-CH" b="1" dirty="0">
              <a:solidFill>
                <a:srgbClr val="016469"/>
              </a:solidFill>
              <a:cs typeface="Arial" panose="020B0604020202020204" pitchFamily="34" charset="0"/>
            </a:endParaRPr>
          </a:p>
          <a:p>
            <a:pPr marL="0" indent="0">
              <a:spcBef>
                <a:spcPts val="2400"/>
              </a:spcBef>
              <a:buNone/>
            </a:pPr>
            <a:r>
              <a:rPr lang="de-CH" b="1" dirty="0">
                <a:solidFill>
                  <a:srgbClr val="016469"/>
                </a:solidFill>
                <a:cs typeface="Arial" panose="020B0604020202020204" pitchFamily="34" charset="0"/>
              </a:rPr>
              <a:t>15.05 – 15.30:	Pause</a:t>
            </a:r>
          </a:p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endParaRPr lang="de-CH" sz="3000" i="0" u="none" strike="noStrike" baseline="0" dirty="0">
              <a:cs typeface="Arial" panose="020B0604020202020204" pitchFamily="34" charset="0"/>
            </a:endParaRPr>
          </a:p>
        </p:txBody>
      </p:sp>
      <p:sp>
        <p:nvSpPr>
          <p:cNvPr id="6" name="Rechteck 7">
            <a:extLst>
              <a:ext uri="{FF2B5EF4-FFF2-40B4-BE49-F238E27FC236}">
                <a16:creationId xmlns:a16="http://schemas.microsoft.com/office/drawing/2014/main" id="{291680F1-3B9E-3340-BBC1-188BC41A8A4C}"/>
              </a:ext>
            </a:extLst>
          </p:cNvPr>
          <p:cNvSpPr/>
          <p:nvPr/>
        </p:nvSpPr>
        <p:spPr>
          <a:xfrm>
            <a:off x="0" y="5058000"/>
            <a:ext cx="12192000" cy="1800000"/>
          </a:xfrm>
          <a:prstGeom prst="rect">
            <a:avLst/>
          </a:prstGeom>
          <a:solidFill>
            <a:srgbClr val="00444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52573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215</Words>
  <Application>Microsoft Office PowerPoint</Application>
  <PresentationFormat>Breitbild</PresentationFormat>
  <Paragraphs>49</Paragraphs>
  <Slides>12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DIN2014-ExtraBold</vt:lpstr>
      <vt:lpstr>1_Office</vt:lpstr>
      <vt:lpstr>2_Office</vt:lpstr>
      <vt:lpstr>Office</vt:lpstr>
      <vt:lpstr>PowerPoint-Präsentation</vt:lpstr>
      <vt:lpstr>PowerPoint-Präsentation</vt:lpstr>
      <vt:lpstr>PowerPoint-Präsentation</vt:lpstr>
      <vt:lpstr>PowerPoint-Präsentation</vt:lpstr>
      <vt:lpstr>Begrüssung und Inklusionsinitiative</vt:lpstr>
      <vt:lpstr>Inklusionsinitative</vt:lpstr>
      <vt:lpstr>Wohnen und Arbeiten</vt:lpstr>
      <vt:lpstr>Entwicklungen in den Kantonen</vt:lpstr>
      <vt:lpstr>Arbeiten und Special Olympics World Winter Games</vt:lpstr>
      <vt:lpstr>Menschen mit Behinderungen in Arbeitsverhältnissen</vt:lpstr>
      <vt:lpstr>Schlusswort und Apéro </vt:lpstr>
      <vt:lpstr>PowerPoint-Präsentation</vt:lpstr>
    </vt:vector>
  </TitlesOfParts>
  <Company>Universität Basel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Andrin Riederer</dc:creator>
  <cp:lastModifiedBy>Lars Christoph Trachsler</cp:lastModifiedBy>
  <cp:revision>39</cp:revision>
  <dcterms:created xsi:type="dcterms:W3CDTF">2023-06-22T15:12:22Z</dcterms:created>
  <dcterms:modified xsi:type="dcterms:W3CDTF">2026-06-15T09:52:35Z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8fa26ab-4270-40e8-9235-a503660cf7d6_Enabled">
    <vt:lpwstr>true</vt:lpwstr>
  </property>
  <property fmtid="{D5CDD505-2E9C-101B-9397-08002B2CF9AE}" pid="3" name="MSIP_Label_e8fa26ab-4270-40e8-9235-a503660cf7d6_SetDate">
    <vt:lpwstr>2026-06-15T09:28:38Z</vt:lpwstr>
  </property>
  <property fmtid="{D5CDD505-2E9C-101B-9397-08002B2CF9AE}" pid="4" name="MSIP_Label_e8fa26ab-4270-40e8-9235-a503660cf7d6_Method">
    <vt:lpwstr>Standard</vt:lpwstr>
  </property>
  <property fmtid="{D5CDD505-2E9C-101B-9397-08002B2CF9AE}" pid="5" name="MSIP_Label_e8fa26ab-4270-40e8-9235-a503660cf7d6_Name">
    <vt:lpwstr>Klasse I (tiefes Risiko) - Interne Informationen</vt:lpwstr>
  </property>
  <property fmtid="{D5CDD505-2E9C-101B-9397-08002B2CF9AE}" pid="6" name="MSIP_Label_e8fa26ab-4270-40e8-9235-a503660cf7d6_SiteId">
    <vt:lpwstr>32eb69e5-a150-49b5-b51c-19e9a21954dc</vt:lpwstr>
  </property>
  <property fmtid="{D5CDD505-2E9C-101B-9397-08002B2CF9AE}" pid="7" name="MSIP_Label_e8fa26ab-4270-40e8-9235-a503660cf7d6_ActionId">
    <vt:lpwstr>5dca9505-de74-4b80-8f90-ba0238a4bea1</vt:lpwstr>
  </property>
  <property fmtid="{D5CDD505-2E9C-101B-9397-08002B2CF9AE}" pid="8" name="MSIP_Label_e8fa26ab-4270-40e8-9235-a503660cf7d6_ContentBits">
    <vt:lpwstr>0</vt:lpwstr>
  </property>
  <property fmtid="{D5CDD505-2E9C-101B-9397-08002B2CF9AE}" pid="9" name="MSIP_Label_e8fa26ab-4270-40e8-9235-a503660cf7d6_Tag">
    <vt:lpwstr>10, 3, 0, 1</vt:lpwstr>
  </property>
</Properties>
</file>