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al Bold" panose="020B0704020202020204" pitchFamily="34" charset="0"/>
      <p:regular r:id="rId12"/>
      <p:bold r:id="rId13"/>
    </p:embeddedFont>
    <p:embeddedFont>
      <p:font typeface="Canva Sans" panose="020B0604020202020204" charset="0"/>
      <p:regular r:id="rId14"/>
    </p:embeddedFont>
    <p:embeddedFont>
      <p:font typeface="Garet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jpe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2975" y="2310596"/>
            <a:ext cx="145725" cy="4048342"/>
            <a:chOff x="0" y="0"/>
            <a:chExt cx="30265" cy="8407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65" cy="840774"/>
            </a:xfrm>
            <a:custGeom>
              <a:avLst/>
              <a:gdLst/>
              <a:ahLst/>
              <a:cxnLst/>
              <a:rect l="l" t="t" r="r" b="b"/>
              <a:pathLst>
                <a:path w="30265" h="840774">
                  <a:moveTo>
                    <a:pt x="0" y="0"/>
                  </a:moveTo>
                  <a:lnTo>
                    <a:pt x="30265" y="0"/>
                  </a:lnTo>
                  <a:lnTo>
                    <a:pt x="30265" y="840774"/>
                  </a:lnTo>
                  <a:lnTo>
                    <a:pt x="0" y="840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0265" cy="85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07136" y="2118518"/>
            <a:ext cx="16713146" cy="33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AKTIONSPLAN ZUR UN-BEHINDERTENRECHTSKONVENTION 2026-2034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427032" y="607000"/>
            <a:ext cx="3249920" cy="1080116"/>
            <a:chOff x="0" y="0"/>
            <a:chExt cx="4333227" cy="14401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264194"/>
            <a:ext cx="18283298" cy="3022806"/>
          </a:xfrm>
          <a:custGeom>
            <a:avLst/>
            <a:gdLst/>
            <a:ahLst/>
            <a:cxnLst/>
            <a:rect l="l" t="t" r="r" b="b"/>
            <a:pathLst>
              <a:path w="18283298" h="3022806">
                <a:moveTo>
                  <a:pt x="0" y="0"/>
                </a:moveTo>
                <a:lnTo>
                  <a:pt x="18283298" y="0"/>
                </a:lnTo>
                <a:lnTo>
                  <a:pt x="18283298" y="3022806"/>
                </a:lnTo>
                <a:lnTo>
                  <a:pt x="0" y="3022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34" t="-9465" r="-1083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TextBox 9"/>
          <p:cNvSpPr txBox="1"/>
          <p:nvPr/>
        </p:nvSpPr>
        <p:spPr>
          <a:xfrm>
            <a:off x="1207136" y="5506135"/>
            <a:ext cx="13088158" cy="852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5"/>
              </a:lnSpc>
            </a:pPr>
            <a:r>
              <a:rPr lang="en-US" sz="2425" spc="12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Referentin: Luana Schena, Fachverantwortliche Inklusion und Umsetzung UN-BRK des Kantons Schaffhausen für die ZRMB-Tagung vom 18. Juni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22720"/>
            <a:ext cx="18283298" cy="1448675"/>
            <a:chOff x="3883840" y="0"/>
            <a:chExt cx="24377730" cy="1931567"/>
          </a:xfrm>
        </p:grpSpPr>
        <p:sp>
          <p:nvSpPr>
            <p:cNvPr id="3" name="Freeform 3"/>
            <p:cNvSpPr/>
            <p:nvPr/>
          </p:nvSpPr>
          <p:spPr>
            <a:xfrm>
              <a:off x="3883840" y="0"/>
              <a:ext cx="13589066" cy="1931567"/>
            </a:xfrm>
            <a:custGeom>
              <a:avLst/>
              <a:gdLst/>
              <a:ahLst/>
              <a:cxnLst/>
              <a:rect l="l" t="t" r="r" b="b"/>
              <a:pathLst>
                <a:path w="17472906" h="1931567">
                  <a:moveTo>
                    <a:pt x="0" y="0"/>
                  </a:moveTo>
                  <a:lnTo>
                    <a:pt x="17472906" y="0"/>
                  </a:lnTo>
                  <a:lnTo>
                    <a:pt x="17472906" y="1931567"/>
                  </a:lnTo>
                  <a:lnTo>
                    <a:pt x="0" y="1931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l="-28580" r="-1"/>
              </a:stretch>
            </a:blipFill>
          </p:spPr>
          <p:txBody>
            <a:bodyPr/>
            <a:lstStyle/>
            <a:p>
              <a:endParaRPr lang="de-C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7375461" y="0"/>
              <a:ext cx="10886109" cy="1931567"/>
            </a:xfrm>
            <a:custGeom>
              <a:avLst/>
              <a:gdLst/>
              <a:ahLst/>
              <a:cxnLst/>
              <a:rect l="l" t="t" r="r" b="b"/>
              <a:pathLst>
                <a:path w="17472906" h="1931567">
                  <a:moveTo>
                    <a:pt x="0" y="0"/>
                  </a:moveTo>
                  <a:lnTo>
                    <a:pt x="17472906" y="0"/>
                  </a:lnTo>
                  <a:lnTo>
                    <a:pt x="17472906" y="1931567"/>
                  </a:lnTo>
                  <a:lnTo>
                    <a:pt x="0" y="1931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r="-60506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66031" y="4554633"/>
            <a:ext cx="492144" cy="492144"/>
            <a:chOff x="0" y="0"/>
            <a:chExt cx="108388" cy="10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388" cy="108388"/>
            </a:xfrm>
            <a:custGeom>
              <a:avLst/>
              <a:gdLst/>
              <a:ahLst/>
              <a:cxnLst/>
              <a:rect l="l" t="t" r="r" b="b"/>
              <a:pathLst>
                <a:path w="108388" h="108388">
                  <a:moveTo>
                    <a:pt x="54194" y="0"/>
                  </a:moveTo>
                  <a:cubicBezTo>
                    <a:pt x="24263" y="0"/>
                    <a:pt x="0" y="24263"/>
                    <a:pt x="0" y="54194"/>
                  </a:cubicBezTo>
                  <a:cubicBezTo>
                    <a:pt x="0" y="84124"/>
                    <a:pt x="24263" y="108388"/>
                    <a:pt x="54194" y="108388"/>
                  </a:cubicBezTo>
                  <a:cubicBezTo>
                    <a:pt x="84124" y="108388"/>
                    <a:pt x="108388" y="84124"/>
                    <a:pt x="108388" y="54194"/>
                  </a:cubicBezTo>
                  <a:cubicBezTo>
                    <a:pt x="108388" y="24263"/>
                    <a:pt x="84124" y="0"/>
                    <a:pt x="54194" y="0"/>
                  </a:cubicBezTo>
                  <a:close/>
                </a:path>
              </a:pathLst>
            </a:custGeom>
            <a:solidFill>
              <a:srgbClr val="F7DF7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1" y="-37464"/>
              <a:ext cx="88065" cy="135690"/>
            </a:xfrm>
            <a:prstGeom prst="rect">
              <a:avLst/>
            </a:prstGeom>
          </p:spPr>
          <p:txBody>
            <a:bodyPr lIns="26656" tIns="26656" rIns="26656" bIns="26656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29142" y="4554633"/>
            <a:ext cx="492144" cy="492144"/>
            <a:chOff x="0" y="0"/>
            <a:chExt cx="108388" cy="1083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388" cy="108388"/>
            </a:xfrm>
            <a:custGeom>
              <a:avLst/>
              <a:gdLst/>
              <a:ahLst/>
              <a:cxnLst/>
              <a:rect l="l" t="t" r="r" b="b"/>
              <a:pathLst>
                <a:path w="108388" h="108388">
                  <a:moveTo>
                    <a:pt x="54194" y="0"/>
                  </a:moveTo>
                  <a:cubicBezTo>
                    <a:pt x="24263" y="0"/>
                    <a:pt x="0" y="24263"/>
                    <a:pt x="0" y="54194"/>
                  </a:cubicBezTo>
                  <a:cubicBezTo>
                    <a:pt x="0" y="84124"/>
                    <a:pt x="24263" y="108388"/>
                    <a:pt x="54194" y="108388"/>
                  </a:cubicBezTo>
                  <a:cubicBezTo>
                    <a:pt x="84124" y="108388"/>
                    <a:pt x="108388" y="84124"/>
                    <a:pt x="108388" y="54194"/>
                  </a:cubicBezTo>
                  <a:cubicBezTo>
                    <a:pt x="108388" y="24263"/>
                    <a:pt x="84124" y="0"/>
                    <a:pt x="54194" y="0"/>
                  </a:cubicBezTo>
                  <a:close/>
                </a:path>
              </a:pathLst>
            </a:custGeom>
            <a:solidFill>
              <a:srgbClr val="8FCED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1" y="-37464"/>
              <a:ext cx="88065" cy="135690"/>
            </a:xfrm>
            <a:prstGeom prst="rect">
              <a:avLst/>
            </a:prstGeom>
          </p:spPr>
          <p:txBody>
            <a:bodyPr lIns="26656" tIns="26656" rIns="26656" bIns="26656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54920" y="4554633"/>
            <a:ext cx="492144" cy="492144"/>
            <a:chOff x="0" y="0"/>
            <a:chExt cx="108388" cy="1083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8388" cy="108388"/>
            </a:xfrm>
            <a:custGeom>
              <a:avLst/>
              <a:gdLst/>
              <a:ahLst/>
              <a:cxnLst/>
              <a:rect l="l" t="t" r="r" b="b"/>
              <a:pathLst>
                <a:path w="108388" h="108388">
                  <a:moveTo>
                    <a:pt x="54194" y="0"/>
                  </a:moveTo>
                  <a:cubicBezTo>
                    <a:pt x="24263" y="0"/>
                    <a:pt x="0" y="24263"/>
                    <a:pt x="0" y="54194"/>
                  </a:cubicBezTo>
                  <a:cubicBezTo>
                    <a:pt x="0" y="84124"/>
                    <a:pt x="24263" y="108388"/>
                    <a:pt x="54194" y="108388"/>
                  </a:cubicBezTo>
                  <a:cubicBezTo>
                    <a:pt x="84124" y="108388"/>
                    <a:pt x="108388" y="84124"/>
                    <a:pt x="108388" y="54194"/>
                  </a:cubicBezTo>
                  <a:cubicBezTo>
                    <a:pt x="108388" y="24263"/>
                    <a:pt x="84124" y="0"/>
                    <a:pt x="54194" y="0"/>
                  </a:cubicBezTo>
                  <a:close/>
                </a:path>
              </a:pathLst>
            </a:custGeom>
            <a:solidFill>
              <a:srgbClr val="BAB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1" y="-37464"/>
              <a:ext cx="88065" cy="135690"/>
            </a:xfrm>
            <a:prstGeom prst="rect">
              <a:avLst/>
            </a:prstGeom>
          </p:spPr>
          <p:txBody>
            <a:bodyPr lIns="26656" tIns="26656" rIns="26656" bIns="26656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618031" y="4554633"/>
            <a:ext cx="492144" cy="492144"/>
            <a:chOff x="0" y="0"/>
            <a:chExt cx="108388" cy="1083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388" cy="108388"/>
            </a:xfrm>
            <a:custGeom>
              <a:avLst/>
              <a:gdLst/>
              <a:ahLst/>
              <a:cxnLst/>
              <a:rect l="l" t="t" r="r" b="b"/>
              <a:pathLst>
                <a:path w="108388" h="108388">
                  <a:moveTo>
                    <a:pt x="54194" y="0"/>
                  </a:moveTo>
                  <a:cubicBezTo>
                    <a:pt x="24263" y="0"/>
                    <a:pt x="0" y="24263"/>
                    <a:pt x="0" y="54194"/>
                  </a:cubicBezTo>
                  <a:cubicBezTo>
                    <a:pt x="0" y="84124"/>
                    <a:pt x="24263" y="108388"/>
                    <a:pt x="54194" y="108388"/>
                  </a:cubicBezTo>
                  <a:cubicBezTo>
                    <a:pt x="84124" y="108388"/>
                    <a:pt x="108388" y="84124"/>
                    <a:pt x="108388" y="54194"/>
                  </a:cubicBezTo>
                  <a:cubicBezTo>
                    <a:pt x="108388" y="24263"/>
                    <a:pt x="84124" y="0"/>
                    <a:pt x="54194" y="0"/>
                  </a:cubicBezTo>
                  <a:close/>
                </a:path>
              </a:pathLst>
            </a:custGeom>
            <a:solidFill>
              <a:srgbClr val="F2A3D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1" y="-37464"/>
              <a:ext cx="88065" cy="135690"/>
            </a:xfrm>
            <a:prstGeom prst="rect">
              <a:avLst/>
            </a:prstGeom>
          </p:spPr>
          <p:txBody>
            <a:bodyPr lIns="26656" tIns="26656" rIns="26656" bIns="26656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843810" y="4554633"/>
            <a:ext cx="492144" cy="492144"/>
            <a:chOff x="0" y="0"/>
            <a:chExt cx="108388" cy="1083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388" cy="108388"/>
            </a:xfrm>
            <a:custGeom>
              <a:avLst/>
              <a:gdLst/>
              <a:ahLst/>
              <a:cxnLst/>
              <a:rect l="l" t="t" r="r" b="b"/>
              <a:pathLst>
                <a:path w="108388" h="108388">
                  <a:moveTo>
                    <a:pt x="54194" y="0"/>
                  </a:moveTo>
                  <a:cubicBezTo>
                    <a:pt x="24263" y="0"/>
                    <a:pt x="0" y="24263"/>
                    <a:pt x="0" y="54194"/>
                  </a:cubicBezTo>
                  <a:cubicBezTo>
                    <a:pt x="0" y="84124"/>
                    <a:pt x="24263" y="108388"/>
                    <a:pt x="54194" y="108388"/>
                  </a:cubicBezTo>
                  <a:cubicBezTo>
                    <a:pt x="84124" y="108388"/>
                    <a:pt x="108388" y="84124"/>
                    <a:pt x="108388" y="54194"/>
                  </a:cubicBezTo>
                  <a:cubicBezTo>
                    <a:pt x="108388" y="24263"/>
                    <a:pt x="84124" y="0"/>
                    <a:pt x="54194" y="0"/>
                  </a:cubicBezTo>
                  <a:close/>
                </a:path>
              </a:pathLst>
            </a:custGeom>
            <a:solidFill>
              <a:srgbClr val="F3A09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1" y="-37464"/>
              <a:ext cx="88065" cy="135690"/>
            </a:xfrm>
            <a:prstGeom prst="rect">
              <a:avLst/>
            </a:prstGeom>
          </p:spPr>
          <p:txBody>
            <a:bodyPr lIns="26656" tIns="26656" rIns="26656" bIns="26656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460281" y="3426789"/>
            <a:ext cx="492144" cy="492144"/>
            <a:chOff x="0" y="0"/>
            <a:chExt cx="108388" cy="1083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8388" cy="108388"/>
            </a:xfrm>
            <a:custGeom>
              <a:avLst/>
              <a:gdLst/>
              <a:ahLst/>
              <a:cxnLst/>
              <a:rect l="l" t="t" r="r" b="b"/>
              <a:pathLst>
                <a:path w="108388" h="108388">
                  <a:moveTo>
                    <a:pt x="54194" y="0"/>
                  </a:moveTo>
                  <a:cubicBezTo>
                    <a:pt x="24263" y="0"/>
                    <a:pt x="0" y="24263"/>
                    <a:pt x="0" y="54194"/>
                  </a:cubicBezTo>
                  <a:cubicBezTo>
                    <a:pt x="0" y="84124"/>
                    <a:pt x="24263" y="108388"/>
                    <a:pt x="54194" y="108388"/>
                  </a:cubicBezTo>
                  <a:cubicBezTo>
                    <a:pt x="84124" y="108388"/>
                    <a:pt x="108388" y="84124"/>
                    <a:pt x="108388" y="54194"/>
                  </a:cubicBezTo>
                  <a:cubicBezTo>
                    <a:pt x="108388" y="24263"/>
                    <a:pt x="84124" y="0"/>
                    <a:pt x="54194" y="0"/>
                  </a:cubicBezTo>
                  <a:close/>
                </a:path>
              </a:pathLst>
            </a:custGeom>
            <a:solidFill>
              <a:srgbClr val="FDD5B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1" y="-37464"/>
              <a:ext cx="88065" cy="135690"/>
            </a:xfrm>
            <a:prstGeom prst="rect">
              <a:avLst/>
            </a:prstGeom>
          </p:spPr>
          <p:txBody>
            <a:bodyPr lIns="26656" tIns="26656" rIns="26656" bIns="26656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137627" y="3426789"/>
            <a:ext cx="492144" cy="492144"/>
            <a:chOff x="0" y="0"/>
            <a:chExt cx="108388" cy="1083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8388" cy="108388"/>
            </a:xfrm>
            <a:custGeom>
              <a:avLst/>
              <a:gdLst/>
              <a:ahLst/>
              <a:cxnLst/>
              <a:rect l="l" t="t" r="r" b="b"/>
              <a:pathLst>
                <a:path w="108388" h="108388">
                  <a:moveTo>
                    <a:pt x="54194" y="0"/>
                  </a:moveTo>
                  <a:cubicBezTo>
                    <a:pt x="24263" y="0"/>
                    <a:pt x="0" y="24263"/>
                    <a:pt x="0" y="54194"/>
                  </a:cubicBezTo>
                  <a:cubicBezTo>
                    <a:pt x="0" y="84124"/>
                    <a:pt x="24263" y="108388"/>
                    <a:pt x="54194" y="108388"/>
                  </a:cubicBezTo>
                  <a:cubicBezTo>
                    <a:pt x="84124" y="108388"/>
                    <a:pt x="108388" y="84124"/>
                    <a:pt x="108388" y="54194"/>
                  </a:cubicBezTo>
                  <a:cubicBezTo>
                    <a:pt x="108388" y="24263"/>
                    <a:pt x="84124" y="0"/>
                    <a:pt x="54194" y="0"/>
                  </a:cubicBezTo>
                  <a:close/>
                </a:path>
              </a:pathLst>
            </a:custGeom>
            <a:solidFill>
              <a:srgbClr val="D3EA7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161" y="-37464"/>
              <a:ext cx="88065" cy="135690"/>
            </a:xfrm>
            <a:prstGeom prst="rect">
              <a:avLst/>
            </a:prstGeom>
          </p:spPr>
          <p:txBody>
            <a:bodyPr lIns="26656" tIns="26656" rIns="26656" bIns="26656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929523" y="3426789"/>
            <a:ext cx="492144" cy="492144"/>
            <a:chOff x="0" y="0"/>
            <a:chExt cx="108388" cy="10838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8388" cy="108388"/>
            </a:xfrm>
            <a:custGeom>
              <a:avLst/>
              <a:gdLst/>
              <a:ahLst/>
              <a:cxnLst/>
              <a:rect l="l" t="t" r="r" b="b"/>
              <a:pathLst>
                <a:path w="108388" h="108388">
                  <a:moveTo>
                    <a:pt x="54194" y="0"/>
                  </a:moveTo>
                  <a:cubicBezTo>
                    <a:pt x="24263" y="0"/>
                    <a:pt x="0" y="24263"/>
                    <a:pt x="0" y="54194"/>
                  </a:cubicBezTo>
                  <a:cubicBezTo>
                    <a:pt x="0" y="84124"/>
                    <a:pt x="24263" y="108388"/>
                    <a:pt x="54194" y="108388"/>
                  </a:cubicBezTo>
                  <a:cubicBezTo>
                    <a:pt x="84124" y="108388"/>
                    <a:pt x="108388" y="84124"/>
                    <a:pt x="108388" y="54194"/>
                  </a:cubicBezTo>
                  <a:cubicBezTo>
                    <a:pt x="108388" y="24263"/>
                    <a:pt x="84124" y="0"/>
                    <a:pt x="54194" y="0"/>
                  </a:cubicBezTo>
                  <a:close/>
                </a:path>
              </a:pathLst>
            </a:custGeom>
            <a:solidFill>
              <a:srgbClr val="E5B8F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161" y="-37464"/>
              <a:ext cx="88065" cy="135690"/>
            </a:xfrm>
            <a:prstGeom prst="rect">
              <a:avLst/>
            </a:prstGeom>
          </p:spPr>
          <p:txBody>
            <a:bodyPr lIns="26656" tIns="26656" rIns="26656" bIns="26656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658371" y="3426789"/>
            <a:ext cx="492144" cy="492144"/>
            <a:chOff x="0" y="0"/>
            <a:chExt cx="108388" cy="10838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8388" cy="108388"/>
            </a:xfrm>
            <a:custGeom>
              <a:avLst/>
              <a:gdLst/>
              <a:ahLst/>
              <a:cxnLst/>
              <a:rect l="l" t="t" r="r" b="b"/>
              <a:pathLst>
                <a:path w="108388" h="108388">
                  <a:moveTo>
                    <a:pt x="54194" y="0"/>
                  </a:moveTo>
                  <a:cubicBezTo>
                    <a:pt x="24263" y="0"/>
                    <a:pt x="0" y="24263"/>
                    <a:pt x="0" y="54194"/>
                  </a:cubicBezTo>
                  <a:cubicBezTo>
                    <a:pt x="0" y="84124"/>
                    <a:pt x="24263" y="108388"/>
                    <a:pt x="54194" y="108388"/>
                  </a:cubicBezTo>
                  <a:cubicBezTo>
                    <a:pt x="84124" y="108388"/>
                    <a:pt x="108388" y="84124"/>
                    <a:pt x="108388" y="54194"/>
                  </a:cubicBezTo>
                  <a:cubicBezTo>
                    <a:pt x="108388" y="24263"/>
                    <a:pt x="84124" y="0"/>
                    <a:pt x="54194" y="0"/>
                  </a:cubicBezTo>
                  <a:close/>
                </a:path>
              </a:pathLst>
            </a:custGeom>
            <a:solidFill>
              <a:srgbClr val="87CDF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161" y="-37464"/>
              <a:ext cx="88065" cy="135690"/>
            </a:xfrm>
            <a:prstGeom prst="rect">
              <a:avLst/>
            </a:prstGeom>
          </p:spPr>
          <p:txBody>
            <a:bodyPr lIns="26656" tIns="26656" rIns="26656" bIns="26656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90534" y="3426789"/>
            <a:ext cx="492144" cy="492144"/>
            <a:chOff x="0" y="0"/>
            <a:chExt cx="108388" cy="10838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8388" cy="108388"/>
            </a:xfrm>
            <a:custGeom>
              <a:avLst/>
              <a:gdLst/>
              <a:ahLst/>
              <a:cxnLst/>
              <a:rect l="l" t="t" r="r" b="b"/>
              <a:pathLst>
                <a:path w="108388" h="108388">
                  <a:moveTo>
                    <a:pt x="54194" y="0"/>
                  </a:moveTo>
                  <a:cubicBezTo>
                    <a:pt x="24263" y="0"/>
                    <a:pt x="0" y="24263"/>
                    <a:pt x="0" y="54194"/>
                  </a:cubicBezTo>
                  <a:cubicBezTo>
                    <a:pt x="0" y="84124"/>
                    <a:pt x="24263" y="108388"/>
                    <a:pt x="54194" y="108388"/>
                  </a:cubicBezTo>
                  <a:cubicBezTo>
                    <a:pt x="84124" y="108388"/>
                    <a:pt x="108388" y="84124"/>
                    <a:pt x="108388" y="54194"/>
                  </a:cubicBezTo>
                  <a:cubicBezTo>
                    <a:pt x="108388" y="24263"/>
                    <a:pt x="84124" y="0"/>
                    <a:pt x="54194" y="0"/>
                  </a:cubicBezTo>
                  <a:close/>
                </a:path>
              </a:pathLst>
            </a:custGeom>
            <a:solidFill>
              <a:srgbClr val="7AE09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161" y="-37464"/>
              <a:ext cx="88065" cy="135690"/>
            </a:xfrm>
            <a:prstGeom prst="rect">
              <a:avLst/>
            </a:prstGeom>
          </p:spPr>
          <p:txBody>
            <a:bodyPr lIns="26656" tIns="26656" rIns="26656" bIns="26656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910491" y="2455100"/>
            <a:ext cx="1452230" cy="677095"/>
            <a:chOff x="0" y="0"/>
            <a:chExt cx="1936307" cy="902794"/>
          </a:xfrm>
        </p:grpSpPr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 rot="-10800000">
              <a:off x="695359" y="430315"/>
              <a:ext cx="545588" cy="472479"/>
              <a:chOff x="0" y="0"/>
              <a:chExt cx="6350000" cy="54991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7AE09D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10800000">
              <a:off x="0" y="0"/>
              <a:ext cx="1936307" cy="563430"/>
              <a:chOff x="0" y="0"/>
              <a:chExt cx="2468608" cy="71832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468608" cy="718320"/>
              </a:xfrm>
              <a:custGeom>
                <a:avLst/>
                <a:gdLst/>
                <a:ahLst/>
                <a:cxnLst/>
                <a:rect l="l" t="t" r="r" b="b"/>
                <a:pathLst>
                  <a:path w="2468608" h="718320">
                    <a:moveTo>
                      <a:pt x="0" y="0"/>
                    </a:moveTo>
                    <a:lnTo>
                      <a:pt x="2468608" y="0"/>
                    </a:lnTo>
                    <a:lnTo>
                      <a:pt x="2468608" y="718320"/>
                    </a:lnTo>
                    <a:lnTo>
                      <a:pt x="0" y="718320"/>
                    </a:lnTo>
                    <a:close/>
                  </a:path>
                </a:pathLst>
              </a:custGeom>
              <a:solidFill>
                <a:srgbClr val="7AE09D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</p:grpSp>
      <p:sp>
        <p:nvSpPr>
          <p:cNvPr id="40" name="TextBox 40"/>
          <p:cNvSpPr txBox="1"/>
          <p:nvPr/>
        </p:nvSpPr>
        <p:spPr>
          <a:xfrm>
            <a:off x="3257162" y="2485952"/>
            <a:ext cx="758888" cy="3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1812" b="1" spc="6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2018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6178328" y="2455100"/>
            <a:ext cx="1452230" cy="677095"/>
            <a:chOff x="0" y="0"/>
            <a:chExt cx="1936307" cy="902794"/>
          </a:xfrm>
        </p:grpSpPr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 rot="-10800000">
              <a:off x="695359" y="430315"/>
              <a:ext cx="545588" cy="472479"/>
              <a:chOff x="0" y="0"/>
              <a:chExt cx="6350000" cy="54991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87CDFE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 rot="-10800000">
              <a:off x="0" y="0"/>
              <a:ext cx="1936307" cy="563430"/>
              <a:chOff x="0" y="0"/>
              <a:chExt cx="2468608" cy="71832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468608" cy="718320"/>
              </a:xfrm>
              <a:custGeom>
                <a:avLst/>
                <a:gdLst/>
                <a:ahLst/>
                <a:cxnLst/>
                <a:rect l="l" t="t" r="r" b="b"/>
                <a:pathLst>
                  <a:path w="2468608" h="718320">
                    <a:moveTo>
                      <a:pt x="0" y="0"/>
                    </a:moveTo>
                    <a:lnTo>
                      <a:pt x="2468608" y="0"/>
                    </a:lnTo>
                    <a:lnTo>
                      <a:pt x="2468608" y="718320"/>
                    </a:lnTo>
                    <a:lnTo>
                      <a:pt x="0" y="718320"/>
                    </a:lnTo>
                    <a:close/>
                  </a:path>
                </a:pathLst>
              </a:custGeom>
              <a:solidFill>
                <a:srgbClr val="87CDFE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</p:grpSp>
      <p:sp>
        <p:nvSpPr>
          <p:cNvPr id="46" name="TextBox 46"/>
          <p:cNvSpPr txBox="1"/>
          <p:nvPr/>
        </p:nvSpPr>
        <p:spPr>
          <a:xfrm>
            <a:off x="6524999" y="2485952"/>
            <a:ext cx="758888" cy="3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1812" b="1" spc="6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2021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185988" y="5332109"/>
            <a:ext cx="1452230" cy="677095"/>
            <a:chOff x="0" y="0"/>
            <a:chExt cx="1936307" cy="902794"/>
          </a:xfrm>
        </p:grpSpPr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>
              <a:off x="695359" y="0"/>
              <a:ext cx="545588" cy="472479"/>
              <a:chOff x="0" y="0"/>
              <a:chExt cx="6350000" cy="54991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7DF75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0" y="339363"/>
              <a:ext cx="1936307" cy="563430"/>
              <a:chOff x="0" y="0"/>
              <a:chExt cx="2468608" cy="71832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468608" cy="718320"/>
              </a:xfrm>
              <a:custGeom>
                <a:avLst/>
                <a:gdLst/>
                <a:ahLst/>
                <a:cxnLst/>
                <a:rect l="l" t="t" r="r" b="b"/>
                <a:pathLst>
                  <a:path w="2468608" h="718320">
                    <a:moveTo>
                      <a:pt x="0" y="0"/>
                    </a:moveTo>
                    <a:lnTo>
                      <a:pt x="2468608" y="0"/>
                    </a:lnTo>
                    <a:lnTo>
                      <a:pt x="2468608" y="718320"/>
                    </a:lnTo>
                    <a:lnTo>
                      <a:pt x="0" y="718320"/>
                    </a:lnTo>
                    <a:close/>
                  </a:path>
                </a:pathLst>
              </a:custGeom>
              <a:solidFill>
                <a:srgbClr val="F7DF75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</p:grpSp>
      <p:grpSp>
        <p:nvGrpSpPr>
          <p:cNvPr id="52" name="Group 52"/>
          <p:cNvGrpSpPr/>
          <p:nvPr/>
        </p:nvGrpSpPr>
        <p:grpSpPr>
          <a:xfrm>
            <a:off x="4563196" y="5207674"/>
            <a:ext cx="1452230" cy="677095"/>
            <a:chOff x="0" y="0"/>
            <a:chExt cx="1936307" cy="902794"/>
          </a:xfrm>
        </p:grpSpPr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>
              <a:off x="695359" y="0"/>
              <a:ext cx="545588" cy="472479"/>
              <a:chOff x="0" y="0"/>
              <a:chExt cx="6350000" cy="54991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8FCEDF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0" y="339363"/>
              <a:ext cx="1936307" cy="563430"/>
              <a:chOff x="0" y="0"/>
              <a:chExt cx="2468608" cy="71832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468608" cy="718320"/>
              </a:xfrm>
              <a:custGeom>
                <a:avLst/>
                <a:gdLst/>
                <a:ahLst/>
                <a:cxnLst/>
                <a:rect l="l" t="t" r="r" b="b"/>
                <a:pathLst>
                  <a:path w="2468608" h="718320">
                    <a:moveTo>
                      <a:pt x="0" y="0"/>
                    </a:moveTo>
                    <a:lnTo>
                      <a:pt x="2468608" y="0"/>
                    </a:lnTo>
                    <a:lnTo>
                      <a:pt x="2468608" y="718320"/>
                    </a:lnTo>
                    <a:lnTo>
                      <a:pt x="0" y="718320"/>
                    </a:lnTo>
                    <a:close/>
                  </a:path>
                </a:pathLst>
              </a:custGeom>
              <a:solidFill>
                <a:srgbClr val="8FCEDF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9449480" y="2455100"/>
            <a:ext cx="1452230" cy="677095"/>
            <a:chOff x="0" y="0"/>
            <a:chExt cx="1936307" cy="902794"/>
          </a:xfrm>
        </p:grpSpPr>
        <p:grpSp>
          <p:nvGrpSpPr>
            <p:cNvPr id="58" name="Group 58"/>
            <p:cNvGrpSpPr>
              <a:grpSpLocks noChangeAspect="1"/>
            </p:cNvGrpSpPr>
            <p:nvPr/>
          </p:nvGrpSpPr>
          <p:grpSpPr>
            <a:xfrm rot="-10800000">
              <a:off x="695359" y="430315"/>
              <a:ext cx="545588" cy="472479"/>
              <a:chOff x="0" y="0"/>
              <a:chExt cx="6350000" cy="54991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E5B8FD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 rot="-10800000">
              <a:off x="0" y="0"/>
              <a:ext cx="1936307" cy="563430"/>
              <a:chOff x="0" y="0"/>
              <a:chExt cx="2468608" cy="71832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2468608" cy="718320"/>
              </a:xfrm>
              <a:custGeom>
                <a:avLst/>
                <a:gdLst/>
                <a:ahLst/>
                <a:cxnLst/>
                <a:rect l="l" t="t" r="r" b="b"/>
                <a:pathLst>
                  <a:path w="2468608" h="718320">
                    <a:moveTo>
                      <a:pt x="0" y="0"/>
                    </a:moveTo>
                    <a:lnTo>
                      <a:pt x="2468608" y="0"/>
                    </a:lnTo>
                    <a:lnTo>
                      <a:pt x="2468608" y="718320"/>
                    </a:lnTo>
                    <a:lnTo>
                      <a:pt x="0" y="718320"/>
                    </a:lnTo>
                    <a:close/>
                  </a:path>
                </a:pathLst>
              </a:custGeom>
              <a:solidFill>
                <a:srgbClr val="E5B8FD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</p:grpSp>
      <p:sp>
        <p:nvSpPr>
          <p:cNvPr id="62" name="TextBox 62"/>
          <p:cNvSpPr txBox="1"/>
          <p:nvPr/>
        </p:nvSpPr>
        <p:spPr>
          <a:xfrm>
            <a:off x="9796151" y="2485952"/>
            <a:ext cx="758888" cy="3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1812" b="1" spc="6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2023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7774877" y="5332109"/>
            <a:ext cx="1452230" cy="677095"/>
            <a:chOff x="0" y="0"/>
            <a:chExt cx="1936307" cy="902794"/>
          </a:xfrm>
        </p:grpSpPr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>
              <a:off x="695359" y="0"/>
              <a:ext cx="545588" cy="472479"/>
              <a:chOff x="0" y="0"/>
              <a:chExt cx="6350000" cy="54991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BABFFF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0" y="339363"/>
              <a:ext cx="1936307" cy="563430"/>
              <a:chOff x="0" y="0"/>
              <a:chExt cx="2468608" cy="71832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2468608" cy="718320"/>
              </a:xfrm>
              <a:custGeom>
                <a:avLst/>
                <a:gdLst/>
                <a:ahLst/>
                <a:cxnLst/>
                <a:rect l="l" t="t" r="r" b="b"/>
                <a:pathLst>
                  <a:path w="2468608" h="718320">
                    <a:moveTo>
                      <a:pt x="0" y="0"/>
                    </a:moveTo>
                    <a:lnTo>
                      <a:pt x="2468608" y="0"/>
                    </a:lnTo>
                    <a:lnTo>
                      <a:pt x="2468608" y="718320"/>
                    </a:lnTo>
                    <a:lnTo>
                      <a:pt x="0" y="718320"/>
                    </a:lnTo>
                    <a:close/>
                  </a:path>
                </a:pathLst>
              </a:custGeom>
              <a:solidFill>
                <a:srgbClr val="BABFFF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</p:grpSp>
      <p:grpSp>
        <p:nvGrpSpPr>
          <p:cNvPr id="68" name="Group 68"/>
          <p:cNvGrpSpPr/>
          <p:nvPr/>
        </p:nvGrpSpPr>
        <p:grpSpPr>
          <a:xfrm>
            <a:off x="12657584" y="2455100"/>
            <a:ext cx="1452230" cy="677095"/>
            <a:chOff x="0" y="0"/>
            <a:chExt cx="1936307" cy="902794"/>
          </a:xfrm>
        </p:grpSpPr>
        <p:grpSp>
          <p:nvGrpSpPr>
            <p:cNvPr id="69" name="Group 69"/>
            <p:cNvGrpSpPr>
              <a:grpSpLocks noChangeAspect="1"/>
            </p:cNvGrpSpPr>
            <p:nvPr/>
          </p:nvGrpSpPr>
          <p:grpSpPr>
            <a:xfrm rot="-10800000">
              <a:off x="695359" y="430315"/>
              <a:ext cx="545588" cy="472479"/>
              <a:chOff x="0" y="0"/>
              <a:chExt cx="6350000" cy="54991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D3EA79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 rot="-10800000">
              <a:off x="0" y="0"/>
              <a:ext cx="1936307" cy="563430"/>
              <a:chOff x="0" y="0"/>
              <a:chExt cx="2468608" cy="71832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2468608" cy="718320"/>
              </a:xfrm>
              <a:custGeom>
                <a:avLst/>
                <a:gdLst/>
                <a:ahLst/>
                <a:cxnLst/>
                <a:rect l="l" t="t" r="r" b="b"/>
                <a:pathLst>
                  <a:path w="2468608" h="718320">
                    <a:moveTo>
                      <a:pt x="0" y="0"/>
                    </a:moveTo>
                    <a:lnTo>
                      <a:pt x="2468608" y="0"/>
                    </a:lnTo>
                    <a:lnTo>
                      <a:pt x="2468608" y="718320"/>
                    </a:lnTo>
                    <a:lnTo>
                      <a:pt x="0" y="718320"/>
                    </a:lnTo>
                    <a:close/>
                  </a:path>
                </a:pathLst>
              </a:custGeom>
              <a:solidFill>
                <a:srgbClr val="D3EA79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</p:grpSp>
      <p:sp>
        <p:nvSpPr>
          <p:cNvPr id="73" name="TextBox 73"/>
          <p:cNvSpPr txBox="1"/>
          <p:nvPr/>
        </p:nvSpPr>
        <p:spPr>
          <a:xfrm>
            <a:off x="13004255" y="2485952"/>
            <a:ext cx="758888" cy="3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1812" b="1" spc="6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11155831" y="5332109"/>
            <a:ext cx="1452230" cy="677095"/>
            <a:chOff x="0" y="0"/>
            <a:chExt cx="1936307" cy="902794"/>
          </a:xfrm>
        </p:grpSpPr>
        <p:grpSp>
          <p:nvGrpSpPr>
            <p:cNvPr id="75" name="Group 75"/>
            <p:cNvGrpSpPr>
              <a:grpSpLocks noChangeAspect="1"/>
            </p:cNvGrpSpPr>
            <p:nvPr/>
          </p:nvGrpSpPr>
          <p:grpSpPr>
            <a:xfrm>
              <a:off x="695359" y="0"/>
              <a:ext cx="545588" cy="472479"/>
              <a:chOff x="0" y="0"/>
              <a:chExt cx="6350000" cy="54991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2A3D0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0" y="339363"/>
              <a:ext cx="1936307" cy="563430"/>
              <a:chOff x="0" y="0"/>
              <a:chExt cx="2468608" cy="71832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2468608" cy="718320"/>
              </a:xfrm>
              <a:custGeom>
                <a:avLst/>
                <a:gdLst/>
                <a:ahLst/>
                <a:cxnLst/>
                <a:rect l="l" t="t" r="r" b="b"/>
                <a:pathLst>
                  <a:path w="2468608" h="718320">
                    <a:moveTo>
                      <a:pt x="0" y="0"/>
                    </a:moveTo>
                    <a:lnTo>
                      <a:pt x="2468608" y="0"/>
                    </a:lnTo>
                    <a:lnTo>
                      <a:pt x="2468608" y="718320"/>
                    </a:lnTo>
                    <a:lnTo>
                      <a:pt x="0" y="718320"/>
                    </a:lnTo>
                    <a:close/>
                  </a:path>
                </a:pathLst>
              </a:custGeom>
              <a:solidFill>
                <a:srgbClr val="F2A3D0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</p:grpSp>
      <p:grpSp>
        <p:nvGrpSpPr>
          <p:cNvPr id="79" name="Group 79"/>
          <p:cNvGrpSpPr/>
          <p:nvPr/>
        </p:nvGrpSpPr>
        <p:grpSpPr>
          <a:xfrm>
            <a:off x="15980238" y="2455100"/>
            <a:ext cx="1452230" cy="677095"/>
            <a:chOff x="0" y="0"/>
            <a:chExt cx="1936307" cy="902794"/>
          </a:xfrm>
        </p:grpSpPr>
        <p:grpSp>
          <p:nvGrpSpPr>
            <p:cNvPr id="80" name="Group 80"/>
            <p:cNvGrpSpPr>
              <a:grpSpLocks noChangeAspect="1"/>
            </p:cNvGrpSpPr>
            <p:nvPr/>
          </p:nvGrpSpPr>
          <p:grpSpPr>
            <a:xfrm rot="-10800000">
              <a:off x="695359" y="430315"/>
              <a:ext cx="545588" cy="472479"/>
              <a:chOff x="0" y="0"/>
              <a:chExt cx="6350000" cy="54991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DD5BB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 rot="-10800000">
              <a:off x="0" y="0"/>
              <a:ext cx="1936307" cy="563430"/>
              <a:chOff x="0" y="0"/>
              <a:chExt cx="2468608" cy="71832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2468608" cy="718320"/>
              </a:xfrm>
              <a:custGeom>
                <a:avLst/>
                <a:gdLst/>
                <a:ahLst/>
                <a:cxnLst/>
                <a:rect l="l" t="t" r="r" b="b"/>
                <a:pathLst>
                  <a:path w="2468608" h="718320">
                    <a:moveTo>
                      <a:pt x="0" y="0"/>
                    </a:moveTo>
                    <a:lnTo>
                      <a:pt x="2468608" y="0"/>
                    </a:lnTo>
                    <a:lnTo>
                      <a:pt x="2468608" y="718320"/>
                    </a:lnTo>
                    <a:lnTo>
                      <a:pt x="0" y="718320"/>
                    </a:lnTo>
                    <a:close/>
                  </a:path>
                </a:pathLst>
              </a:custGeom>
              <a:solidFill>
                <a:srgbClr val="FDD5BB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</p:grpSp>
      <p:sp>
        <p:nvSpPr>
          <p:cNvPr id="84" name="TextBox 84"/>
          <p:cNvSpPr txBox="1"/>
          <p:nvPr/>
        </p:nvSpPr>
        <p:spPr>
          <a:xfrm>
            <a:off x="16326909" y="2485952"/>
            <a:ext cx="758888" cy="3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1812" b="1" spc="6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2026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14363767" y="5332109"/>
            <a:ext cx="1452230" cy="677095"/>
            <a:chOff x="0" y="0"/>
            <a:chExt cx="1936307" cy="902794"/>
          </a:xfrm>
        </p:grpSpPr>
        <p:grpSp>
          <p:nvGrpSpPr>
            <p:cNvPr id="86" name="Group 86"/>
            <p:cNvGrpSpPr>
              <a:grpSpLocks noChangeAspect="1"/>
            </p:cNvGrpSpPr>
            <p:nvPr/>
          </p:nvGrpSpPr>
          <p:grpSpPr>
            <a:xfrm>
              <a:off x="695359" y="0"/>
              <a:ext cx="545588" cy="472479"/>
              <a:chOff x="0" y="0"/>
              <a:chExt cx="6350000" cy="54991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3A090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0" y="339363"/>
              <a:ext cx="1936307" cy="563430"/>
              <a:chOff x="0" y="0"/>
              <a:chExt cx="2468608" cy="71832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2468608" cy="718320"/>
              </a:xfrm>
              <a:custGeom>
                <a:avLst/>
                <a:gdLst/>
                <a:ahLst/>
                <a:cxnLst/>
                <a:rect l="l" t="t" r="r" b="b"/>
                <a:pathLst>
                  <a:path w="2468608" h="718320">
                    <a:moveTo>
                      <a:pt x="0" y="0"/>
                    </a:moveTo>
                    <a:lnTo>
                      <a:pt x="2468608" y="0"/>
                    </a:lnTo>
                    <a:lnTo>
                      <a:pt x="2468608" y="718320"/>
                    </a:lnTo>
                    <a:lnTo>
                      <a:pt x="0" y="718320"/>
                    </a:lnTo>
                    <a:close/>
                  </a:path>
                </a:pathLst>
              </a:custGeom>
              <a:solidFill>
                <a:srgbClr val="F3A090"/>
              </a:solidFill>
            </p:spPr>
            <p:txBody>
              <a:bodyPr/>
              <a:lstStyle/>
              <a:p>
                <a:endParaRPr lang="de-CH"/>
              </a:p>
            </p:txBody>
          </p:sp>
        </p:grpSp>
      </p:grpSp>
      <p:sp>
        <p:nvSpPr>
          <p:cNvPr id="90" name="TextBox 90"/>
          <p:cNvSpPr txBox="1"/>
          <p:nvPr/>
        </p:nvSpPr>
        <p:spPr>
          <a:xfrm>
            <a:off x="1532659" y="5617484"/>
            <a:ext cx="758888" cy="3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1812" b="1" spc="6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2014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909867" y="5493049"/>
            <a:ext cx="758888" cy="3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1812" b="1" spc="6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2019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532659" y="1525480"/>
            <a:ext cx="4070497" cy="85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9"/>
              </a:lnSpc>
            </a:pPr>
            <a:r>
              <a:rPr lang="en-US" sz="13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Petition </a:t>
            </a:r>
            <a:r>
              <a:rPr lang="en-US" sz="13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Behindertenkonferenz</a:t>
            </a:r>
            <a:r>
              <a:rPr lang="en-US" sz="13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sz="13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Kantonsrat</a:t>
            </a:r>
            <a:r>
              <a:rPr lang="en-US" sz="13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Grosser </a:t>
            </a:r>
            <a:r>
              <a:rPr lang="en-US" sz="13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Handlungsbedarf</a:t>
            </a:r>
            <a:r>
              <a:rPr lang="en-US" sz="13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sz="13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geeigneten</a:t>
            </a:r>
            <a:r>
              <a:rPr lang="en-US" sz="13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Massnahmen</a:t>
            </a:r>
            <a:endParaRPr lang="en-US" sz="138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5816812" y="1625218"/>
            <a:ext cx="2304736" cy="57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Regierungsrat erteilt Auftrag an Kantonales Sozialamt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59735" y="6116267"/>
            <a:ext cx="2304736" cy="57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Schweiz ratifiziert </a:t>
            </a:r>
          </a:p>
          <a:p>
            <a:pPr marL="0" lvl="0" indent="0"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UN-BRK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220263" y="5961425"/>
            <a:ext cx="2304736" cy="114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Kantonsrat lädt Regierung ein, geeignete Massnahen zur BRK-Umsetzung zu prüfen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7774877" y="5608454"/>
            <a:ext cx="1536613" cy="3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1812" b="1" spc="6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2022/23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9002890" y="1915441"/>
            <a:ext cx="2304736" cy="28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Foren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7390816" y="6080397"/>
            <a:ext cx="2304736" cy="85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Überarbeitung Projektauftrag &amp; Konstituierung inkl. Projektgruppe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1502502" y="5617484"/>
            <a:ext cx="758888" cy="3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1812" b="1" spc="6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0664165" y="6047304"/>
            <a:ext cx="2304736" cy="57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Erarbeitung </a:t>
            </a:r>
          </a:p>
          <a:p>
            <a:pPr marL="0" lvl="0" indent="0"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Zielbilder &amp; Massnahmen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3937514" y="6119061"/>
            <a:ext cx="2304736" cy="28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 Café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4363767" y="5617484"/>
            <a:ext cx="1452230" cy="3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8"/>
              </a:lnSpc>
            </a:pPr>
            <a:r>
              <a:rPr lang="en-US" sz="1812" b="1" spc="6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5553985" y="1811230"/>
            <a:ext cx="2304736" cy="57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Verabschiedung des Aktionsplans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2278437" y="1772566"/>
            <a:ext cx="2304736" cy="57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9"/>
              </a:lnSpc>
            </a:pPr>
            <a:r>
              <a:rPr lang="en-US" sz="13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Kenntnisnahme durch Regierungsrat</a:t>
            </a:r>
          </a:p>
        </p:txBody>
      </p:sp>
      <p:grpSp>
        <p:nvGrpSpPr>
          <p:cNvPr id="105" name="Group 105"/>
          <p:cNvGrpSpPr/>
          <p:nvPr/>
        </p:nvGrpSpPr>
        <p:grpSpPr>
          <a:xfrm>
            <a:off x="14427032" y="607000"/>
            <a:ext cx="3249920" cy="1080116"/>
            <a:chOff x="0" y="0"/>
            <a:chExt cx="4333227" cy="1440155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07" name="Freeform 107"/>
          <p:cNvSpPr/>
          <p:nvPr/>
        </p:nvSpPr>
        <p:spPr>
          <a:xfrm>
            <a:off x="0" y="7264194"/>
            <a:ext cx="18283298" cy="3022806"/>
          </a:xfrm>
          <a:custGeom>
            <a:avLst/>
            <a:gdLst/>
            <a:ahLst/>
            <a:cxnLst/>
            <a:rect l="l" t="t" r="r" b="b"/>
            <a:pathLst>
              <a:path w="18283298" h="3022806">
                <a:moveTo>
                  <a:pt x="0" y="0"/>
                </a:moveTo>
                <a:lnTo>
                  <a:pt x="18283298" y="0"/>
                </a:lnTo>
                <a:lnTo>
                  <a:pt x="18283298" y="3022806"/>
                </a:lnTo>
                <a:lnTo>
                  <a:pt x="0" y="30228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834" t="-9465" r="-1083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8" name="TextBox 108"/>
          <p:cNvSpPr txBox="1"/>
          <p:nvPr/>
        </p:nvSpPr>
        <p:spPr>
          <a:xfrm>
            <a:off x="492700" y="599694"/>
            <a:ext cx="9557504" cy="90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04"/>
              </a:lnSpc>
              <a:spcBef>
                <a:spcPct val="0"/>
              </a:spcBef>
            </a:pPr>
            <a:r>
              <a:rPr lang="en-US" sz="63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UN-BRK in Schaffhausen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2465072" y="6888894"/>
            <a:ext cx="6177824" cy="39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Präsentation Aktionsplan UN-BRK an der ZRMB-Tagung vom 18. Juni 2026 - Seite 2</a:t>
            </a:r>
          </a:p>
          <a:p>
            <a:pPr algn="ctr">
              <a:lnSpc>
                <a:spcPts val="1539"/>
              </a:lnSpc>
            </a:pPr>
            <a:endParaRPr lang="en-US" sz="10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06823" y="1687116"/>
            <a:ext cx="5578486" cy="5194965"/>
          </a:xfrm>
          <a:custGeom>
            <a:avLst/>
            <a:gdLst/>
            <a:ahLst/>
            <a:cxnLst/>
            <a:rect l="l" t="t" r="r" b="b"/>
            <a:pathLst>
              <a:path w="5578486" h="5194965">
                <a:moveTo>
                  <a:pt x="0" y="0"/>
                </a:moveTo>
                <a:lnTo>
                  <a:pt x="5578486" y="0"/>
                </a:lnTo>
                <a:lnTo>
                  <a:pt x="5578486" y="5194965"/>
                </a:lnTo>
                <a:lnTo>
                  <a:pt x="0" y="51949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3" name="AutoShape 3"/>
          <p:cNvSpPr/>
          <p:nvPr/>
        </p:nvSpPr>
        <p:spPr>
          <a:xfrm>
            <a:off x="9829793" y="2092557"/>
            <a:ext cx="1498005" cy="0"/>
          </a:xfrm>
          <a:prstGeom prst="line">
            <a:avLst/>
          </a:prstGeom>
          <a:ln w="28575" cap="flat">
            <a:solidFill>
              <a:srgbClr val="FED503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4" name="AutoShape 4"/>
          <p:cNvSpPr/>
          <p:nvPr/>
        </p:nvSpPr>
        <p:spPr>
          <a:xfrm>
            <a:off x="11727491" y="5702448"/>
            <a:ext cx="918546" cy="0"/>
          </a:xfrm>
          <a:prstGeom prst="line">
            <a:avLst/>
          </a:prstGeom>
          <a:ln w="28575" cap="flat">
            <a:solidFill>
              <a:srgbClr val="F4A04E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" name="AutoShape 5"/>
          <p:cNvSpPr/>
          <p:nvPr/>
        </p:nvSpPr>
        <p:spPr>
          <a:xfrm>
            <a:off x="4885260" y="5702448"/>
            <a:ext cx="1633247" cy="0"/>
          </a:xfrm>
          <a:prstGeom prst="line">
            <a:avLst/>
          </a:prstGeom>
          <a:ln w="28575" cap="flat">
            <a:solidFill>
              <a:srgbClr val="FF5757"/>
            </a:solidFill>
            <a:prstDash val="sysDash"/>
            <a:headEnd type="oval" w="lg" len="lg"/>
            <a:tailEnd type="none" w="sm" len="sm"/>
          </a:ln>
        </p:spPr>
        <p:txBody>
          <a:bodyPr/>
          <a:lstStyle/>
          <a:p>
            <a:endParaRPr lang="de-CH"/>
          </a:p>
        </p:txBody>
      </p:sp>
      <p:sp>
        <p:nvSpPr>
          <p:cNvPr id="6" name="Freeform 6"/>
          <p:cNvSpPr/>
          <p:nvPr/>
        </p:nvSpPr>
        <p:spPr>
          <a:xfrm>
            <a:off x="0" y="7264194"/>
            <a:ext cx="18283298" cy="3022806"/>
          </a:xfrm>
          <a:custGeom>
            <a:avLst/>
            <a:gdLst/>
            <a:ahLst/>
            <a:cxnLst/>
            <a:rect l="l" t="t" r="r" b="b"/>
            <a:pathLst>
              <a:path w="18283298" h="3022806">
                <a:moveTo>
                  <a:pt x="0" y="0"/>
                </a:moveTo>
                <a:lnTo>
                  <a:pt x="18283298" y="0"/>
                </a:lnTo>
                <a:lnTo>
                  <a:pt x="18283298" y="3022806"/>
                </a:lnTo>
                <a:lnTo>
                  <a:pt x="0" y="3022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34" t="-9465" r="-10834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7" name="Group 7"/>
          <p:cNvGrpSpPr/>
          <p:nvPr/>
        </p:nvGrpSpPr>
        <p:grpSpPr>
          <a:xfrm>
            <a:off x="14427032" y="607000"/>
            <a:ext cx="3249920" cy="1080116"/>
            <a:chOff x="0" y="0"/>
            <a:chExt cx="4333227" cy="14401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9" name="Freeform 9"/>
          <p:cNvSpPr/>
          <p:nvPr/>
        </p:nvSpPr>
        <p:spPr>
          <a:xfrm>
            <a:off x="10096771" y="4926372"/>
            <a:ext cx="1042154" cy="1159560"/>
          </a:xfrm>
          <a:custGeom>
            <a:avLst/>
            <a:gdLst/>
            <a:ahLst/>
            <a:cxnLst/>
            <a:rect l="l" t="t" r="r" b="b"/>
            <a:pathLst>
              <a:path w="1042154" h="1159560">
                <a:moveTo>
                  <a:pt x="0" y="0"/>
                </a:moveTo>
                <a:lnTo>
                  <a:pt x="1042155" y="0"/>
                </a:lnTo>
                <a:lnTo>
                  <a:pt x="1042155" y="1159560"/>
                </a:lnTo>
                <a:lnTo>
                  <a:pt x="0" y="11595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Freeform 10"/>
          <p:cNvSpPr/>
          <p:nvPr/>
        </p:nvSpPr>
        <p:spPr>
          <a:xfrm>
            <a:off x="8625239" y="2235975"/>
            <a:ext cx="1204555" cy="1296963"/>
          </a:xfrm>
          <a:custGeom>
            <a:avLst/>
            <a:gdLst/>
            <a:ahLst/>
            <a:cxnLst/>
            <a:rect l="l" t="t" r="r" b="b"/>
            <a:pathLst>
              <a:path w="1204555" h="1296963">
                <a:moveTo>
                  <a:pt x="0" y="0"/>
                </a:moveTo>
                <a:lnTo>
                  <a:pt x="1204554" y="0"/>
                </a:lnTo>
                <a:lnTo>
                  <a:pt x="1204554" y="1296963"/>
                </a:lnTo>
                <a:lnTo>
                  <a:pt x="0" y="12969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Freeform 11"/>
          <p:cNvSpPr/>
          <p:nvPr/>
        </p:nvSpPr>
        <p:spPr>
          <a:xfrm>
            <a:off x="7204502" y="4955839"/>
            <a:ext cx="1024217" cy="1198498"/>
          </a:xfrm>
          <a:custGeom>
            <a:avLst/>
            <a:gdLst/>
            <a:ahLst/>
            <a:cxnLst/>
            <a:rect l="l" t="t" r="r" b="b"/>
            <a:pathLst>
              <a:path w="1024217" h="1198498">
                <a:moveTo>
                  <a:pt x="0" y="0"/>
                </a:moveTo>
                <a:lnTo>
                  <a:pt x="1024217" y="0"/>
                </a:lnTo>
                <a:lnTo>
                  <a:pt x="1024217" y="1198499"/>
                </a:lnTo>
                <a:lnTo>
                  <a:pt x="0" y="11984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2" name="Group 12"/>
          <p:cNvGrpSpPr/>
          <p:nvPr/>
        </p:nvGrpSpPr>
        <p:grpSpPr>
          <a:xfrm>
            <a:off x="11506811" y="2004476"/>
            <a:ext cx="4919420" cy="1256572"/>
            <a:chOff x="0" y="0"/>
            <a:chExt cx="6559227" cy="167542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6559227" cy="125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3"/>
                </a:lnSpc>
              </a:pPr>
              <a:r>
                <a:rPr lang="en-US" sz="180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Übereinkommen über die Rechte von Menschen mit Behinderungen (UN-BRK; </a:t>
              </a:r>
            </a:p>
            <a:p>
              <a:pPr algn="l">
                <a:lnSpc>
                  <a:spcPts val="2533"/>
                </a:lnSpc>
                <a:spcBef>
                  <a:spcPct val="0"/>
                </a:spcBef>
              </a:pPr>
              <a:r>
                <a:rPr lang="en-US" sz="180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SR 0.109) Art. 4 Abs. 5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90470"/>
              <a:ext cx="6559227" cy="384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3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841131" y="5586664"/>
            <a:ext cx="4772769" cy="1266001"/>
            <a:chOff x="0" y="0"/>
            <a:chExt cx="6363692" cy="168800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50"/>
              <a:ext cx="6363692" cy="1271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33"/>
                </a:lnSpc>
                <a:spcBef>
                  <a:spcPct val="0"/>
                </a:spcBef>
              </a:pPr>
              <a:r>
                <a:rPr lang="en-US" sz="180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Verfassung des Kantons Schaffhausen </a:t>
              </a:r>
              <a:r>
                <a:rPr lang="en-US" sz="1809" b="1" u="none" strike="noStrik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(SHR 101.000) Art. 11 Abs. 3</a:t>
              </a:r>
            </a:p>
            <a:p>
              <a:pPr marL="0" lvl="0" indent="0" algn="l">
                <a:lnSpc>
                  <a:spcPts val="2533"/>
                </a:lnSpc>
                <a:spcBef>
                  <a:spcPct val="0"/>
                </a:spcBef>
              </a:pPr>
              <a:endParaRPr lang="en-US" sz="1809" b="1" u="none" strike="noStrik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308575"/>
              <a:ext cx="2733852" cy="379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3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35868" y="4891556"/>
            <a:ext cx="4244506" cy="1584852"/>
            <a:chOff x="0" y="0"/>
            <a:chExt cx="5659341" cy="2113136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5659341" cy="1696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33"/>
                </a:lnSpc>
                <a:spcBef>
                  <a:spcPct val="0"/>
                </a:spcBef>
              </a:pPr>
              <a:r>
                <a:rPr lang="en-US" sz="1809" b="1" u="none" strike="noStrik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Bundesgesetz über die Beseitigung von Benachteiligungen von Menschen mit Behinderungen </a:t>
              </a:r>
            </a:p>
            <a:p>
              <a:pPr marL="0" lvl="0" indent="0" algn="l">
                <a:lnSpc>
                  <a:spcPts val="2533"/>
                </a:lnSpc>
                <a:spcBef>
                  <a:spcPct val="0"/>
                </a:spcBef>
              </a:pPr>
              <a:r>
                <a:rPr lang="en-US" sz="1809" b="1" u="none" strike="noStrik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(BehiG; SR 151.3) Art. 5 Abs. 1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733710"/>
              <a:ext cx="5659341" cy="379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495186" y="3261347"/>
            <a:ext cx="442849" cy="46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9"/>
              </a:lnSpc>
              <a:spcBef>
                <a:spcPct val="0"/>
              </a:spcBef>
            </a:pPr>
            <a:r>
              <a:rPr lang="en-US" sz="277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14528" y="6231717"/>
            <a:ext cx="421422" cy="44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  <a:spcBef>
                <a:spcPct val="0"/>
              </a:spcBef>
            </a:pPr>
            <a:r>
              <a:rPr lang="en-US" sz="2643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B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73867" y="3893076"/>
            <a:ext cx="442849" cy="46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9"/>
              </a:lnSpc>
              <a:spcBef>
                <a:spcPct val="0"/>
              </a:spcBef>
            </a:pPr>
            <a:r>
              <a:rPr lang="en-US" sz="2778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2700" y="599694"/>
            <a:ext cx="11336685" cy="90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04"/>
              </a:lnSpc>
              <a:spcBef>
                <a:spcPct val="0"/>
              </a:spcBef>
            </a:pPr>
            <a:r>
              <a:rPr lang="en-US" sz="63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Grundlag</a:t>
            </a:r>
            <a:r>
              <a:rPr lang="en-US" sz="6300" b="1" u="none" strike="noStrik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en des Aktionsplans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465072" y="6888894"/>
            <a:ext cx="6177824" cy="20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Präsentation Aktionsplan UN-BRK an der ZRMB-Tagung vom 18. Juni 2026 - Seite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64194"/>
            <a:ext cx="18283298" cy="3022806"/>
          </a:xfrm>
          <a:custGeom>
            <a:avLst/>
            <a:gdLst/>
            <a:ahLst/>
            <a:cxnLst/>
            <a:rect l="l" t="t" r="r" b="b"/>
            <a:pathLst>
              <a:path w="18283298" h="3022806">
                <a:moveTo>
                  <a:pt x="0" y="0"/>
                </a:moveTo>
                <a:lnTo>
                  <a:pt x="18283298" y="0"/>
                </a:lnTo>
                <a:lnTo>
                  <a:pt x="18283298" y="3022806"/>
                </a:lnTo>
                <a:lnTo>
                  <a:pt x="0" y="3022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834" t="-9465" r="-10834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14427032" y="607000"/>
            <a:ext cx="3249920" cy="1080116"/>
            <a:chOff x="0" y="0"/>
            <a:chExt cx="4333227" cy="14401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5" name="Freeform 5"/>
          <p:cNvSpPr/>
          <p:nvPr/>
        </p:nvSpPr>
        <p:spPr>
          <a:xfrm>
            <a:off x="1698974" y="3086424"/>
            <a:ext cx="10862446" cy="4114151"/>
          </a:xfrm>
          <a:custGeom>
            <a:avLst/>
            <a:gdLst/>
            <a:ahLst/>
            <a:cxnLst/>
            <a:rect l="l" t="t" r="r" b="b"/>
            <a:pathLst>
              <a:path w="10862446" h="4114151">
                <a:moveTo>
                  <a:pt x="0" y="0"/>
                </a:moveTo>
                <a:lnTo>
                  <a:pt x="10862445" y="0"/>
                </a:lnTo>
                <a:lnTo>
                  <a:pt x="10862445" y="4114152"/>
                </a:lnTo>
                <a:lnTo>
                  <a:pt x="0" y="4114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6" name="Freeform 6"/>
          <p:cNvSpPr/>
          <p:nvPr/>
        </p:nvSpPr>
        <p:spPr>
          <a:xfrm>
            <a:off x="3335540" y="529316"/>
            <a:ext cx="5448125" cy="2696822"/>
          </a:xfrm>
          <a:custGeom>
            <a:avLst/>
            <a:gdLst/>
            <a:ahLst/>
            <a:cxnLst/>
            <a:rect l="l" t="t" r="r" b="b"/>
            <a:pathLst>
              <a:path w="5448125" h="2696822">
                <a:moveTo>
                  <a:pt x="0" y="0"/>
                </a:moveTo>
                <a:lnTo>
                  <a:pt x="5448125" y="0"/>
                </a:lnTo>
                <a:lnTo>
                  <a:pt x="5448125" y="2696822"/>
                </a:lnTo>
                <a:lnTo>
                  <a:pt x="0" y="26968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7" name="TextBox 7"/>
          <p:cNvSpPr txBox="1"/>
          <p:nvPr/>
        </p:nvSpPr>
        <p:spPr>
          <a:xfrm>
            <a:off x="12465072" y="6888894"/>
            <a:ext cx="6177824" cy="39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Präsentation Aktionsplan UN-BRK an der ZRMB-Tagung vom 18. Juni 2026 - Seite 4</a:t>
            </a:r>
          </a:p>
          <a:p>
            <a:pPr algn="ctr">
              <a:lnSpc>
                <a:spcPts val="1539"/>
              </a:lnSpc>
            </a:pPr>
            <a:endParaRPr lang="en-US" sz="10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02002" y="724164"/>
            <a:ext cx="7315200" cy="160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44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Grundprinzip:</a:t>
            </a:r>
          </a:p>
          <a:p>
            <a:pPr algn="ctr">
              <a:lnSpc>
                <a:spcPts val="5385"/>
              </a:lnSpc>
              <a:spcBef>
                <a:spcPct val="0"/>
              </a:spcBef>
            </a:pPr>
            <a:r>
              <a:rPr lang="en-US" sz="32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Nichts über uns, ohne uns!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64194"/>
            <a:ext cx="18283298" cy="3022806"/>
          </a:xfrm>
          <a:custGeom>
            <a:avLst/>
            <a:gdLst/>
            <a:ahLst/>
            <a:cxnLst/>
            <a:rect l="l" t="t" r="r" b="b"/>
            <a:pathLst>
              <a:path w="18283298" h="3022806">
                <a:moveTo>
                  <a:pt x="0" y="0"/>
                </a:moveTo>
                <a:lnTo>
                  <a:pt x="18283298" y="0"/>
                </a:lnTo>
                <a:lnTo>
                  <a:pt x="18283298" y="3022806"/>
                </a:lnTo>
                <a:lnTo>
                  <a:pt x="0" y="3022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834" t="-9465" r="-10834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14427032" y="607000"/>
            <a:ext cx="3249920" cy="1080116"/>
            <a:chOff x="0" y="0"/>
            <a:chExt cx="4333227" cy="14401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84402" y="2612134"/>
            <a:ext cx="2239155" cy="2513424"/>
            <a:chOff x="0" y="0"/>
            <a:chExt cx="381314" cy="428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3374" cy="428020"/>
            </a:xfrm>
            <a:custGeom>
              <a:avLst/>
              <a:gdLst/>
              <a:ahLst/>
              <a:cxnLst/>
              <a:rect l="l" t="t" r="r" b="b"/>
              <a:pathLst>
                <a:path w="363374" h="428020">
                  <a:moveTo>
                    <a:pt x="133166" y="0"/>
                  </a:moveTo>
                  <a:lnTo>
                    <a:pt x="44948" y="0"/>
                  </a:lnTo>
                  <a:cubicBezTo>
                    <a:pt x="33027" y="0"/>
                    <a:pt x="21594" y="4736"/>
                    <a:pt x="13165" y="13165"/>
                  </a:cubicBezTo>
                  <a:cubicBezTo>
                    <a:pt x="4736" y="21594"/>
                    <a:pt x="0" y="33027"/>
                    <a:pt x="0" y="44948"/>
                  </a:cubicBezTo>
                  <a:lnTo>
                    <a:pt x="0" y="383072"/>
                  </a:lnTo>
                  <a:cubicBezTo>
                    <a:pt x="0" y="407896"/>
                    <a:pt x="20124" y="428020"/>
                    <a:pt x="44948" y="428020"/>
                  </a:cubicBezTo>
                  <a:lnTo>
                    <a:pt x="133166" y="428020"/>
                  </a:lnTo>
                  <a:cubicBezTo>
                    <a:pt x="161864" y="428020"/>
                    <a:pt x="189303" y="416236"/>
                    <a:pt x="209063" y="395424"/>
                  </a:cubicBezTo>
                  <a:lnTo>
                    <a:pt x="350365" y="246605"/>
                  </a:lnTo>
                  <a:cubicBezTo>
                    <a:pt x="367711" y="228337"/>
                    <a:pt x="367711" y="199683"/>
                    <a:pt x="350365" y="181414"/>
                  </a:cubicBezTo>
                  <a:lnTo>
                    <a:pt x="209063" y="32595"/>
                  </a:lnTo>
                  <a:cubicBezTo>
                    <a:pt x="189303" y="11784"/>
                    <a:pt x="161864" y="0"/>
                    <a:pt x="133166" y="0"/>
                  </a:cubicBezTo>
                  <a:close/>
                </a:path>
              </a:pathLst>
            </a:custGeom>
            <a:solidFill>
              <a:srgbClr val="BD2141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67014" cy="447070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02465" y="2740045"/>
            <a:ext cx="2640949" cy="2257600"/>
            <a:chOff x="0" y="0"/>
            <a:chExt cx="464803" cy="3973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765" cy="397334"/>
            </a:xfrm>
            <a:custGeom>
              <a:avLst/>
              <a:gdLst/>
              <a:ahLst/>
              <a:cxnLst/>
              <a:rect l="l" t="t" r="r" b="b"/>
              <a:pathLst>
                <a:path w="448765" h="397334">
                  <a:moveTo>
                    <a:pt x="223494" y="0"/>
                  </a:moveTo>
                  <a:lnTo>
                    <a:pt x="38109" y="0"/>
                  </a:lnTo>
                  <a:cubicBezTo>
                    <a:pt x="28002" y="0"/>
                    <a:pt x="18309" y="4015"/>
                    <a:pt x="11162" y="11162"/>
                  </a:cubicBezTo>
                  <a:cubicBezTo>
                    <a:pt x="4015" y="18309"/>
                    <a:pt x="0" y="28002"/>
                    <a:pt x="0" y="38109"/>
                  </a:cubicBezTo>
                  <a:lnTo>
                    <a:pt x="0" y="359225"/>
                  </a:lnTo>
                  <a:cubicBezTo>
                    <a:pt x="0" y="369332"/>
                    <a:pt x="4015" y="379026"/>
                    <a:pt x="11162" y="386172"/>
                  </a:cubicBezTo>
                  <a:cubicBezTo>
                    <a:pt x="18309" y="393319"/>
                    <a:pt x="28002" y="397334"/>
                    <a:pt x="38109" y="397334"/>
                  </a:cubicBezTo>
                  <a:lnTo>
                    <a:pt x="223494" y="397334"/>
                  </a:lnTo>
                  <a:cubicBezTo>
                    <a:pt x="247924" y="397334"/>
                    <a:pt x="271384" y="387772"/>
                    <a:pt x="288853" y="370693"/>
                  </a:cubicBezTo>
                  <a:lnTo>
                    <a:pt x="437554" y="225309"/>
                  </a:lnTo>
                  <a:cubicBezTo>
                    <a:pt x="444724" y="218299"/>
                    <a:pt x="448765" y="208695"/>
                    <a:pt x="448765" y="198667"/>
                  </a:cubicBezTo>
                  <a:cubicBezTo>
                    <a:pt x="448765" y="188640"/>
                    <a:pt x="444724" y="179036"/>
                    <a:pt x="437554" y="172025"/>
                  </a:cubicBezTo>
                  <a:lnTo>
                    <a:pt x="288853" y="26642"/>
                  </a:lnTo>
                  <a:cubicBezTo>
                    <a:pt x="271384" y="9563"/>
                    <a:pt x="247924" y="0"/>
                    <a:pt x="223494" y="0"/>
                  </a:cubicBezTo>
                  <a:close/>
                </a:path>
              </a:pathLst>
            </a:custGeom>
            <a:solidFill>
              <a:srgbClr val="F7DF75"/>
            </a:solidFill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50503" cy="416384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6602465" y="2121971"/>
            <a:ext cx="980325" cy="9803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D21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54849" y="5849372"/>
            <a:ext cx="428001" cy="42800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D21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45653" tIns="45653" rIns="45653" bIns="45653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7668850" y="5221307"/>
            <a:ext cx="0" cy="628065"/>
          </a:xfrm>
          <a:prstGeom prst="line">
            <a:avLst/>
          </a:prstGeom>
          <a:ln w="38100" cap="flat">
            <a:solidFill>
              <a:srgbClr val="BD2141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CH"/>
          </a:p>
        </p:txBody>
      </p:sp>
      <p:sp>
        <p:nvSpPr>
          <p:cNvPr id="18" name="Freeform 18"/>
          <p:cNvSpPr/>
          <p:nvPr/>
        </p:nvSpPr>
        <p:spPr>
          <a:xfrm>
            <a:off x="6867629" y="2388274"/>
            <a:ext cx="417181" cy="417181"/>
          </a:xfrm>
          <a:custGeom>
            <a:avLst/>
            <a:gdLst/>
            <a:ahLst/>
            <a:cxnLst/>
            <a:rect l="l" t="t" r="r" b="b"/>
            <a:pathLst>
              <a:path w="417181" h="417181">
                <a:moveTo>
                  <a:pt x="0" y="0"/>
                </a:moveTo>
                <a:lnTo>
                  <a:pt x="417181" y="0"/>
                </a:lnTo>
                <a:lnTo>
                  <a:pt x="417181" y="417181"/>
                </a:lnTo>
                <a:lnTo>
                  <a:pt x="0" y="417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9" name="Group 19"/>
          <p:cNvGrpSpPr/>
          <p:nvPr/>
        </p:nvGrpSpPr>
        <p:grpSpPr>
          <a:xfrm>
            <a:off x="13477148" y="2612134"/>
            <a:ext cx="2239155" cy="2513424"/>
            <a:chOff x="0" y="0"/>
            <a:chExt cx="381314" cy="4280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3374" cy="428020"/>
            </a:xfrm>
            <a:custGeom>
              <a:avLst/>
              <a:gdLst/>
              <a:ahLst/>
              <a:cxnLst/>
              <a:rect l="l" t="t" r="r" b="b"/>
              <a:pathLst>
                <a:path w="363374" h="428020">
                  <a:moveTo>
                    <a:pt x="133166" y="0"/>
                  </a:moveTo>
                  <a:lnTo>
                    <a:pt x="44948" y="0"/>
                  </a:lnTo>
                  <a:cubicBezTo>
                    <a:pt x="33027" y="0"/>
                    <a:pt x="21594" y="4736"/>
                    <a:pt x="13165" y="13165"/>
                  </a:cubicBezTo>
                  <a:cubicBezTo>
                    <a:pt x="4736" y="21594"/>
                    <a:pt x="0" y="33027"/>
                    <a:pt x="0" y="44948"/>
                  </a:cubicBezTo>
                  <a:lnTo>
                    <a:pt x="0" y="383072"/>
                  </a:lnTo>
                  <a:cubicBezTo>
                    <a:pt x="0" y="407896"/>
                    <a:pt x="20124" y="428020"/>
                    <a:pt x="44948" y="428020"/>
                  </a:cubicBezTo>
                  <a:lnTo>
                    <a:pt x="133166" y="428020"/>
                  </a:lnTo>
                  <a:cubicBezTo>
                    <a:pt x="161864" y="428020"/>
                    <a:pt x="189303" y="416236"/>
                    <a:pt x="209063" y="395424"/>
                  </a:cubicBezTo>
                  <a:lnTo>
                    <a:pt x="350365" y="246605"/>
                  </a:lnTo>
                  <a:cubicBezTo>
                    <a:pt x="367711" y="228337"/>
                    <a:pt x="367711" y="199683"/>
                    <a:pt x="350365" y="181414"/>
                  </a:cubicBezTo>
                  <a:lnTo>
                    <a:pt x="209063" y="32595"/>
                  </a:lnTo>
                  <a:cubicBezTo>
                    <a:pt x="189303" y="11784"/>
                    <a:pt x="161864" y="0"/>
                    <a:pt x="133166" y="0"/>
                  </a:cubicBezTo>
                  <a:close/>
                </a:path>
              </a:pathLst>
            </a:custGeom>
            <a:solidFill>
              <a:srgbClr val="400713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267014" cy="447070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895211" y="2740045"/>
            <a:ext cx="2640949" cy="2257600"/>
            <a:chOff x="0" y="0"/>
            <a:chExt cx="464803" cy="3973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48765" cy="397334"/>
            </a:xfrm>
            <a:custGeom>
              <a:avLst/>
              <a:gdLst/>
              <a:ahLst/>
              <a:cxnLst/>
              <a:rect l="l" t="t" r="r" b="b"/>
              <a:pathLst>
                <a:path w="448765" h="397334">
                  <a:moveTo>
                    <a:pt x="223494" y="0"/>
                  </a:moveTo>
                  <a:lnTo>
                    <a:pt x="38109" y="0"/>
                  </a:lnTo>
                  <a:cubicBezTo>
                    <a:pt x="28002" y="0"/>
                    <a:pt x="18309" y="4015"/>
                    <a:pt x="11162" y="11162"/>
                  </a:cubicBezTo>
                  <a:cubicBezTo>
                    <a:pt x="4015" y="18309"/>
                    <a:pt x="0" y="28002"/>
                    <a:pt x="0" y="38109"/>
                  </a:cubicBezTo>
                  <a:lnTo>
                    <a:pt x="0" y="359225"/>
                  </a:lnTo>
                  <a:cubicBezTo>
                    <a:pt x="0" y="369332"/>
                    <a:pt x="4015" y="379026"/>
                    <a:pt x="11162" y="386172"/>
                  </a:cubicBezTo>
                  <a:cubicBezTo>
                    <a:pt x="18309" y="393319"/>
                    <a:pt x="28002" y="397334"/>
                    <a:pt x="38109" y="397334"/>
                  </a:cubicBezTo>
                  <a:lnTo>
                    <a:pt x="223494" y="397334"/>
                  </a:lnTo>
                  <a:cubicBezTo>
                    <a:pt x="247924" y="397334"/>
                    <a:pt x="271384" y="387772"/>
                    <a:pt x="288853" y="370693"/>
                  </a:cubicBezTo>
                  <a:lnTo>
                    <a:pt x="437554" y="225309"/>
                  </a:lnTo>
                  <a:cubicBezTo>
                    <a:pt x="444724" y="218299"/>
                    <a:pt x="448765" y="208695"/>
                    <a:pt x="448765" y="198667"/>
                  </a:cubicBezTo>
                  <a:cubicBezTo>
                    <a:pt x="448765" y="188640"/>
                    <a:pt x="444724" y="179036"/>
                    <a:pt x="437554" y="172025"/>
                  </a:cubicBezTo>
                  <a:lnTo>
                    <a:pt x="288853" y="26642"/>
                  </a:lnTo>
                  <a:cubicBezTo>
                    <a:pt x="271384" y="9563"/>
                    <a:pt x="247924" y="0"/>
                    <a:pt x="223494" y="0"/>
                  </a:cubicBezTo>
                  <a:close/>
                </a:path>
              </a:pathLst>
            </a:custGeom>
            <a:solidFill>
              <a:srgbClr val="F7DF75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350503" cy="416384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5400000">
            <a:off x="12895211" y="2121971"/>
            <a:ext cx="980325" cy="980325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071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747595" y="5849372"/>
            <a:ext cx="428001" cy="42800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071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45653" tIns="45653" rIns="45653" bIns="45653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 flipV="1">
            <a:off x="13961596" y="5221307"/>
            <a:ext cx="0" cy="628065"/>
          </a:xfrm>
          <a:prstGeom prst="line">
            <a:avLst/>
          </a:prstGeom>
          <a:ln w="38100" cap="flat">
            <a:solidFill>
              <a:srgbClr val="400713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CH"/>
          </a:p>
        </p:txBody>
      </p:sp>
      <p:grpSp>
        <p:nvGrpSpPr>
          <p:cNvPr id="32" name="Group 32"/>
          <p:cNvGrpSpPr/>
          <p:nvPr/>
        </p:nvGrpSpPr>
        <p:grpSpPr>
          <a:xfrm>
            <a:off x="10287975" y="2612134"/>
            <a:ext cx="2239155" cy="2513424"/>
            <a:chOff x="0" y="0"/>
            <a:chExt cx="381314" cy="4280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63374" cy="428020"/>
            </a:xfrm>
            <a:custGeom>
              <a:avLst/>
              <a:gdLst/>
              <a:ahLst/>
              <a:cxnLst/>
              <a:rect l="l" t="t" r="r" b="b"/>
              <a:pathLst>
                <a:path w="363374" h="428020">
                  <a:moveTo>
                    <a:pt x="133166" y="0"/>
                  </a:moveTo>
                  <a:lnTo>
                    <a:pt x="44948" y="0"/>
                  </a:lnTo>
                  <a:cubicBezTo>
                    <a:pt x="33027" y="0"/>
                    <a:pt x="21594" y="4736"/>
                    <a:pt x="13165" y="13165"/>
                  </a:cubicBezTo>
                  <a:cubicBezTo>
                    <a:pt x="4736" y="21594"/>
                    <a:pt x="0" y="33027"/>
                    <a:pt x="0" y="44948"/>
                  </a:cubicBezTo>
                  <a:lnTo>
                    <a:pt x="0" y="383072"/>
                  </a:lnTo>
                  <a:cubicBezTo>
                    <a:pt x="0" y="407896"/>
                    <a:pt x="20124" y="428020"/>
                    <a:pt x="44948" y="428020"/>
                  </a:cubicBezTo>
                  <a:lnTo>
                    <a:pt x="133166" y="428020"/>
                  </a:lnTo>
                  <a:cubicBezTo>
                    <a:pt x="161864" y="428020"/>
                    <a:pt x="189303" y="416236"/>
                    <a:pt x="209063" y="395424"/>
                  </a:cubicBezTo>
                  <a:lnTo>
                    <a:pt x="350365" y="246605"/>
                  </a:lnTo>
                  <a:cubicBezTo>
                    <a:pt x="367711" y="228337"/>
                    <a:pt x="367711" y="199683"/>
                    <a:pt x="350365" y="181414"/>
                  </a:cubicBezTo>
                  <a:lnTo>
                    <a:pt x="209063" y="32595"/>
                  </a:lnTo>
                  <a:cubicBezTo>
                    <a:pt x="189303" y="11784"/>
                    <a:pt x="161864" y="0"/>
                    <a:pt x="133166" y="0"/>
                  </a:cubicBezTo>
                  <a:close/>
                </a:path>
              </a:pathLst>
            </a:custGeom>
            <a:solidFill>
              <a:srgbClr val="82273A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267014" cy="447070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706038" y="2740045"/>
            <a:ext cx="2640949" cy="2257600"/>
            <a:chOff x="0" y="0"/>
            <a:chExt cx="464803" cy="39733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48765" cy="397334"/>
            </a:xfrm>
            <a:custGeom>
              <a:avLst/>
              <a:gdLst/>
              <a:ahLst/>
              <a:cxnLst/>
              <a:rect l="l" t="t" r="r" b="b"/>
              <a:pathLst>
                <a:path w="448765" h="397334">
                  <a:moveTo>
                    <a:pt x="223494" y="0"/>
                  </a:moveTo>
                  <a:lnTo>
                    <a:pt x="38109" y="0"/>
                  </a:lnTo>
                  <a:cubicBezTo>
                    <a:pt x="28002" y="0"/>
                    <a:pt x="18309" y="4015"/>
                    <a:pt x="11162" y="11162"/>
                  </a:cubicBezTo>
                  <a:cubicBezTo>
                    <a:pt x="4015" y="18309"/>
                    <a:pt x="0" y="28002"/>
                    <a:pt x="0" y="38109"/>
                  </a:cubicBezTo>
                  <a:lnTo>
                    <a:pt x="0" y="359225"/>
                  </a:lnTo>
                  <a:cubicBezTo>
                    <a:pt x="0" y="369332"/>
                    <a:pt x="4015" y="379026"/>
                    <a:pt x="11162" y="386172"/>
                  </a:cubicBezTo>
                  <a:cubicBezTo>
                    <a:pt x="18309" y="393319"/>
                    <a:pt x="28002" y="397334"/>
                    <a:pt x="38109" y="397334"/>
                  </a:cubicBezTo>
                  <a:lnTo>
                    <a:pt x="223494" y="397334"/>
                  </a:lnTo>
                  <a:cubicBezTo>
                    <a:pt x="247924" y="397334"/>
                    <a:pt x="271384" y="387772"/>
                    <a:pt x="288853" y="370693"/>
                  </a:cubicBezTo>
                  <a:lnTo>
                    <a:pt x="437554" y="225309"/>
                  </a:lnTo>
                  <a:cubicBezTo>
                    <a:pt x="444724" y="218299"/>
                    <a:pt x="448765" y="208695"/>
                    <a:pt x="448765" y="198667"/>
                  </a:cubicBezTo>
                  <a:cubicBezTo>
                    <a:pt x="448765" y="188640"/>
                    <a:pt x="444724" y="179036"/>
                    <a:pt x="437554" y="172025"/>
                  </a:cubicBezTo>
                  <a:lnTo>
                    <a:pt x="288853" y="26642"/>
                  </a:lnTo>
                  <a:cubicBezTo>
                    <a:pt x="271384" y="9563"/>
                    <a:pt x="247924" y="0"/>
                    <a:pt x="223494" y="0"/>
                  </a:cubicBezTo>
                  <a:close/>
                </a:path>
              </a:pathLst>
            </a:custGeom>
            <a:solidFill>
              <a:srgbClr val="F7DF75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350503" cy="416384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5400000">
            <a:off x="9706038" y="2121971"/>
            <a:ext cx="980325" cy="98032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2273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558422" y="5849372"/>
            <a:ext cx="428001" cy="428001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2273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45653" tIns="45653" rIns="45653" bIns="45653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4" name="AutoShape 44"/>
          <p:cNvSpPr/>
          <p:nvPr/>
        </p:nvSpPr>
        <p:spPr>
          <a:xfrm flipV="1">
            <a:off x="10772423" y="5221307"/>
            <a:ext cx="0" cy="628065"/>
          </a:xfrm>
          <a:prstGeom prst="line">
            <a:avLst/>
          </a:prstGeom>
          <a:ln w="38100" cap="flat">
            <a:solidFill>
              <a:srgbClr val="7D283A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CH"/>
          </a:p>
        </p:txBody>
      </p:sp>
      <p:sp>
        <p:nvSpPr>
          <p:cNvPr id="45" name="Freeform 45"/>
          <p:cNvSpPr/>
          <p:nvPr/>
        </p:nvSpPr>
        <p:spPr>
          <a:xfrm>
            <a:off x="9961630" y="2368925"/>
            <a:ext cx="489674" cy="489674"/>
          </a:xfrm>
          <a:custGeom>
            <a:avLst/>
            <a:gdLst/>
            <a:ahLst/>
            <a:cxnLst/>
            <a:rect l="l" t="t" r="r" b="b"/>
            <a:pathLst>
              <a:path w="489674" h="489674">
                <a:moveTo>
                  <a:pt x="0" y="0"/>
                </a:moveTo>
                <a:lnTo>
                  <a:pt x="489674" y="0"/>
                </a:lnTo>
                <a:lnTo>
                  <a:pt x="489674" y="489673"/>
                </a:lnTo>
                <a:lnTo>
                  <a:pt x="0" y="4896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46" name="Group 46"/>
          <p:cNvGrpSpPr/>
          <p:nvPr/>
        </p:nvGrpSpPr>
        <p:grpSpPr>
          <a:xfrm>
            <a:off x="1234056" y="2629254"/>
            <a:ext cx="2239155" cy="2513424"/>
            <a:chOff x="0" y="0"/>
            <a:chExt cx="381314" cy="4280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63374" cy="428020"/>
            </a:xfrm>
            <a:custGeom>
              <a:avLst/>
              <a:gdLst/>
              <a:ahLst/>
              <a:cxnLst/>
              <a:rect l="l" t="t" r="r" b="b"/>
              <a:pathLst>
                <a:path w="363374" h="428020">
                  <a:moveTo>
                    <a:pt x="133166" y="0"/>
                  </a:moveTo>
                  <a:lnTo>
                    <a:pt x="44948" y="0"/>
                  </a:lnTo>
                  <a:cubicBezTo>
                    <a:pt x="33027" y="0"/>
                    <a:pt x="21594" y="4736"/>
                    <a:pt x="13165" y="13165"/>
                  </a:cubicBezTo>
                  <a:cubicBezTo>
                    <a:pt x="4736" y="21594"/>
                    <a:pt x="0" y="33027"/>
                    <a:pt x="0" y="44948"/>
                  </a:cubicBezTo>
                  <a:lnTo>
                    <a:pt x="0" y="383072"/>
                  </a:lnTo>
                  <a:cubicBezTo>
                    <a:pt x="0" y="407896"/>
                    <a:pt x="20124" y="428020"/>
                    <a:pt x="44948" y="428020"/>
                  </a:cubicBezTo>
                  <a:lnTo>
                    <a:pt x="133166" y="428020"/>
                  </a:lnTo>
                  <a:cubicBezTo>
                    <a:pt x="161864" y="428020"/>
                    <a:pt x="189303" y="416236"/>
                    <a:pt x="209063" y="395424"/>
                  </a:cubicBezTo>
                  <a:lnTo>
                    <a:pt x="350365" y="246605"/>
                  </a:lnTo>
                  <a:cubicBezTo>
                    <a:pt x="367711" y="228337"/>
                    <a:pt x="367711" y="199683"/>
                    <a:pt x="350365" y="181414"/>
                  </a:cubicBezTo>
                  <a:lnTo>
                    <a:pt x="209063" y="32595"/>
                  </a:lnTo>
                  <a:cubicBezTo>
                    <a:pt x="189303" y="11784"/>
                    <a:pt x="161864" y="0"/>
                    <a:pt x="133166" y="0"/>
                  </a:cubicBezTo>
                  <a:close/>
                </a:path>
              </a:pathLst>
            </a:custGeom>
            <a:solidFill>
              <a:srgbClr val="F49F4E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19050"/>
              <a:ext cx="267014" cy="447070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566519" y="2757165"/>
            <a:ext cx="2726549" cy="2257600"/>
            <a:chOff x="0" y="0"/>
            <a:chExt cx="479869" cy="39733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64334" cy="397334"/>
            </a:xfrm>
            <a:custGeom>
              <a:avLst/>
              <a:gdLst/>
              <a:ahLst/>
              <a:cxnLst/>
              <a:rect l="l" t="t" r="r" b="b"/>
              <a:pathLst>
                <a:path w="464334" h="397334">
                  <a:moveTo>
                    <a:pt x="239756" y="0"/>
                  </a:moveTo>
                  <a:lnTo>
                    <a:pt x="36913" y="0"/>
                  </a:lnTo>
                  <a:cubicBezTo>
                    <a:pt x="16526" y="0"/>
                    <a:pt x="0" y="16526"/>
                    <a:pt x="0" y="36913"/>
                  </a:cubicBezTo>
                  <a:lnTo>
                    <a:pt x="0" y="360422"/>
                  </a:lnTo>
                  <a:cubicBezTo>
                    <a:pt x="0" y="380808"/>
                    <a:pt x="16526" y="397334"/>
                    <a:pt x="36913" y="397334"/>
                  </a:cubicBezTo>
                  <a:lnTo>
                    <a:pt x="239756" y="397334"/>
                  </a:lnTo>
                  <a:cubicBezTo>
                    <a:pt x="263419" y="397334"/>
                    <a:pt x="286143" y="388072"/>
                    <a:pt x="303063" y="371529"/>
                  </a:cubicBezTo>
                  <a:lnTo>
                    <a:pt x="453475" y="224473"/>
                  </a:lnTo>
                  <a:cubicBezTo>
                    <a:pt x="460420" y="217683"/>
                    <a:pt x="464334" y="208380"/>
                    <a:pt x="464334" y="198667"/>
                  </a:cubicBezTo>
                  <a:cubicBezTo>
                    <a:pt x="464334" y="188955"/>
                    <a:pt x="460420" y="179652"/>
                    <a:pt x="453475" y="172862"/>
                  </a:cubicBezTo>
                  <a:lnTo>
                    <a:pt x="303063" y="25805"/>
                  </a:lnTo>
                  <a:cubicBezTo>
                    <a:pt x="286143" y="9263"/>
                    <a:pt x="263419" y="0"/>
                    <a:pt x="239756" y="0"/>
                  </a:cubicBezTo>
                  <a:close/>
                </a:path>
              </a:pathLst>
            </a:custGeom>
            <a:solidFill>
              <a:srgbClr val="F7DF75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365569" cy="416384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 rot="-5400000">
            <a:off x="652120" y="2139091"/>
            <a:ext cx="980325" cy="980325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A04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500983" y="5866492"/>
            <a:ext cx="428001" cy="428001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A04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45653" tIns="45653" rIns="45653" bIns="45653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AutoShape 58"/>
          <p:cNvSpPr/>
          <p:nvPr/>
        </p:nvSpPr>
        <p:spPr>
          <a:xfrm flipH="1" flipV="1">
            <a:off x="1708790" y="5238427"/>
            <a:ext cx="6194" cy="628065"/>
          </a:xfrm>
          <a:prstGeom prst="line">
            <a:avLst/>
          </a:prstGeom>
          <a:ln w="38100" cap="flat">
            <a:solidFill>
              <a:srgbClr val="F7DF75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CH"/>
          </a:p>
        </p:txBody>
      </p:sp>
      <p:sp>
        <p:nvSpPr>
          <p:cNvPr id="59" name="Freeform 59"/>
          <p:cNvSpPr/>
          <p:nvPr/>
        </p:nvSpPr>
        <p:spPr>
          <a:xfrm>
            <a:off x="928483" y="2410879"/>
            <a:ext cx="447719" cy="447719"/>
          </a:xfrm>
          <a:custGeom>
            <a:avLst/>
            <a:gdLst/>
            <a:ahLst/>
            <a:cxnLst/>
            <a:rect l="l" t="t" r="r" b="b"/>
            <a:pathLst>
              <a:path w="447719" h="447719">
                <a:moveTo>
                  <a:pt x="0" y="0"/>
                </a:moveTo>
                <a:lnTo>
                  <a:pt x="447719" y="0"/>
                </a:lnTo>
                <a:lnTo>
                  <a:pt x="447719" y="447719"/>
                </a:lnTo>
                <a:lnTo>
                  <a:pt x="0" y="4477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60" name="Group 60"/>
          <p:cNvGrpSpPr/>
          <p:nvPr/>
        </p:nvGrpSpPr>
        <p:grpSpPr>
          <a:xfrm>
            <a:off x="4055149" y="2629254"/>
            <a:ext cx="2239155" cy="2513424"/>
            <a:chOff x="0" y="0"/>
            <a:chExt cx="381314" cy="42802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63374" cy="428020"/>
            </a:xfrm>
            <a:custGeom>
              <a:avLst/>
              <a:gdLst/>
              <a:ahLst/>
              <a:cxnLst/>
              <a:rect l="l" t="t" r="r" b="b"/>
              <a:pathLst>
                <a:path w="363374" h="428020">
                  <a:moveTo>
                    <a:pt x="133166" y="0"/>
                  </a:moveTo>
                  <a:lnTo>
                    <a:pt x="44948" y="0"/>
                  </a:lnTo>
                  <a:cubicBezTo>
                    <a:pt x="33027" y="0"/>
                    <a:pt x="21594" y="4736"/>
                    <a:pt x="13165" y="13165"/>
                  </a:cubicBezTo>
                  <a:cubicBezTo>
                    <a:pt x="4736" y="21594"/>
                    <a:pt x="0" y="33027"/>
                    <a:pt x="0" y="44948"/>
                  </a:cubicBezTo>
                  <a:lnTo>
                    <a:pt x="0" y="383072"/>
                  </a:lnTo>
                  <a:cubicBezTo>
                    <a:pt x="0" y="407896"/>
                    <a:pt x="20124" y="428020"/>
                    <a:pt x="44948" y="428020"/>
                  </a:cubicBezTo>
                  <a:lnTo>
                    <a:pt x="133166" y="428020"/>
                  </a:lnTo>
                  <a:cubicBezTo>
                    <a:pt x="161864" y="428020"/>
                    <a:pt x="189303" y="416236"/>
                    <a:pt x="209063" y="395424"/>
                  </a:cubicBezTo>
                  <a:lnTo>
                    <a:pt x="350365" y="246605"/>
                  </a:lnTo>
                  <a:cubicBezTo>
                    <a:pt x="367711" y="228337"/>
                    <a:pt x="367711" y="199683"/>
                    <a:pt x="350365" y="181414"/>
                  </a:cubicBezTo>
                  <a:lnTo>
                    <a:pt x="209063" y="32595"/>
                  </a:lnTo>
                  <a:cubicBezTo>
                    <a:pt x="189303" y="11784"/>
                    <a:pt x="161864" y="0"/>
                    <a:pt x="133166" y="0"/>
                  </a:cubicBezTo>
                  <a:close/>
                </a:path>
              </a:pathLst>
            </a:custGeom>
            <a:solidFill>
              <a:srgbClr val="F66363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19050"/>
              <a:ext cx="267014" cy="447070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641556" y="2757165"/>
            <a:ext cx="2472605" cy="2257600"/>
            <a:chOff x="0" y="0"/>
            <a:chExt cx="435175" cy="397334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418045" cy="397334"/>
            </a:xfrm>
            <a:custGeom>
              <a:avLst/>
              <a:gdLst/>
              <a:ahLst/>
              <a:cxnLst/>
              <a:rect l="l" t="t" r="r" b="b"/>
              <a:pathLst>
                <a:path w="418045" h="397334">
                  <a:moveTo>
                    <a:pt x="191271" y="0"/>
                  </a:moveTo>
                  <a:lnTo>
                    <a:pt x="40704" y="0"/>
                  </a:lnTo>
                  <a:cubicBezTo>
                    <a:pt x="18224" y="0"/>
                    <a:pt x="0" y="18224"/>
                    <a:pt x="0" y="40704"/>
                  </a:cubicBezTo>
                  <a:lnTo>
                    <a:pt x="0" y="356630"/>
                  </a:lnTo>
                  <a:cubicBezTo>
                    <a:pt x="0" y="379111"/>
                    <a:pt x="18224" y="397334"/>
                    <a:pt x="40704" y="397334"/>
                  </a:cubicBezTo>
                  <a:lnTo>
                    <a:pt x="191271" y="397334"/>
                  </a:lnTo>
                  <a:cubicBezTo>
                    <a:pt x="217365" y="397334"/>
                    <a:pt x="242422" y="387121"/>
                    <a:pt x="261080" y="368879"/>
                  </a:cubicBezTo>
                  <a:lnTo>
                    <a:pt x="406070" y="227123"/>
                  </a:lnTo>
                  <a:cubicBezTo>
                    <a:pt x="413728" y="219636"/>
                    <a:pt x="418045" y="209377"/>
                    <a:pt x="418045" y="198667"/>
                  </a:cubicBezTo>
                  <a:cubicBezTo>
                    <a:pt x="418045" y="187957"/>
                    <a:pt x="413728" y="177699"/>
                    <a:pt x="406070" y="170212"/>
                  </a:cubicBezTo>
                  <a:lnTo>
                    <a:pt x="261080" y="28456"/>
                  </a:lnTo>
                  <a:cubicBezTo>
                    <a:pt x="242422" y="10214"/>
                    <a:pt x="217365" y="0"/>
                    <a:pt x="191271" y="0"/>
                  </a:cubicBezTo>
                  <a:close/>
                </a:path>
              </a:pathLst>
            </a:custGeom>
            <a:solidFill>
              <a:srgbClr val="F7DF75"/>
            </a:solidFill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19050"/>
              <a:ext cx="320875" cy="416384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 rot="-5400000">
            <a:off x="3473212" y="2139091"/>
            <a:ext cx="980325" cy="98032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636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9039" tIns="39039" rIns="39039" bIns="3903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4322076" y="5866492"/>
            <a:ext cx="428001" cy="428001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636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45653" tIns="45653" rIns="45653" bIns="45653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2" name="AutoShape 72"/>
          <p:cNvSpPr/>
          <p:nvPr/>
        </p:nvSpPr>
        <p:spPr>
          <a:xfrm flipH="1" flipV="1">
            <a:off x="4529882" y="5238427"/>
            <a:ext cx="6194" cy="628065"/>
          </a:xfrm>
          <a:prstGeom prst="line">
            <a:avLst/>
          </a:prstGeom>
          <a:ln w="38100" cap="flat">
            <a:solidFill>
              <a:srgbClr val="F49F4E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CH"/>
          </a:p>
        </p:txBody>
      </p:sp>
      <p:sp>
        <p:nvSpPr>
          <p:cNvPr id="73" name="Freeform 73"/>
          <p:cNvSpPr/>
          <p:nvPr/>
        </p:nvSpPr>
        <p:spPr>
          <a:xfrm>
            <a:off x="3739515" y="2405394"/>
            <a:ext cx="447719" cy="447719"/>
          </a:xfrm>
          <a:custGeom>
            <a:avLst/>
            <a:gdLst/>
            <a:ahLst/>
            <a:cxnLst/>
            <a:rect l="l" t="t" r="r" b="b"/>
            <a:pathLst>
              <a:path w="447719" h="447719">
                <a:moveTo>
                  <a:pt x="0" y="0"/>
                </a:moveTo>
                <a:lnTo>
                  <a:pt x="447719" y="0"/>
                </a:lnTo>
                <a:lnTo>
                  <a:pt x="447719" y="447719"/>
                </a:lnTo>
                <a:lnTo>
                  <a:pt x="0" y="4477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74" name="Freeform 74"/>
          <p:cNvSpPr/>
          <p:nvPr/>
        </p:nvSpPr>
        <p:spPr>
          <a:xfrm>
            <a:off x="13079580" y="2344564"/>
            <a:ext cx="621601" cy="508549"/>
          </a:xfrm>
          <a:custGeom>
            <a:avLst/>
            <a:gdLst/>
            <a:ahLst/>
            <a:cxnLst/>
            <a:rect l="l" t="t" r="r" b="b"/>
            <a:pathLst>
              <a:path w="621601" h="508549">
                <a:moveTo>
                  <a:pt x="0" y="0"/>
                </a:moveTo>
                <a:lnTo>
                  <a:pt x="621601" y="0"/>
                </a:lnTo>
                <a:lnTo>
                  <a:pt x="621601" y="508549"/>
                </a:lnTo>
                <a:lnTo>
                  <a:pt x="0" y="5085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75" name="TextBox 75"/>
          <p:cNvSpPr txBox="1"/>
          <p:nvPr/>
        </p:nvSpPr>
        <p:spPr>
          <a:xfrm>
            <a:off x="6933448" y="3388688"/>
            <a:ext cx="217353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83"/>
              </a:lnSpc>
              <a:spcBef>
                <a:spcPct val="0"/>
              </a:spcBef>
            </a:pPr>
            <a:r>
              <a:rPr lang="en-US" sz="1200" b="1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Helvetica Now Display Bold"/>
                <a:cs typeface="Arial" panose="020B0604020202020204" pitchFamily="34" charset="0"/>
                <a:sym typeface="Helvetica Now Display Bold"/>
              </a:rPr>
              <a:t>World Café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950759" y="3609943"/>
            <a:ext cx="1968442" cy="441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1"/>
              </a:lnSpc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Das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inklusive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Projektteam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moderierte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das World Café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3243505" y="3360062"/>
            <a:ext cx="217353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83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  <a:ea typeface="Helvetica Now Display Bold"/>
                <a:cs typeface="Arial" panose="020B0604020202020204" pitchFamily="34" charset="0"/>
                <a:sym typeface="Helvetica Now Display Bold"/>
              </a:rPr>
              <a:t>Dienststellen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3243505" y="3581164"/>
            <a:ext cx="1968442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1"/>
              </a:lnSpc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Die Dienststellen definieren Massnahmen und Fristen </a:t>
            </a:r>
          </a:p>
          <a:p>
            <a:pPr algn="l">
              <a:lnSpc>
                <a:spcPts val="1761"/>
              </a:lnSpc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an die UN-BRK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0054332" y="3360062"/>
            <a:ext cx="217353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3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 Bold"/>
                <a:cs typeface="Arial" panose="020B0604020202020204" pitchFamily="34" charset="0"/>
                <a:sym typeface="Helvetica Now Display Bold"/>
              </a:rPr>
              <a:t>Inklusion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Helvetica Now Display Bold"/>
                <a:cs typeface="Arial" panose="020B0604020202020204" pitchFamily="34" charset="0"/>
                <a:sym typeface="Helvetica Now Display Bold"/>
              </a:rPr>
              <a:t> und </a:t>
            </a:r>
          </a:p>
          <a:p>
            <a:pPr marL="0" lvl="0" indent="0" algn="l">
              <a:lnSpc>
                <a:spcPts val="1383"/>
              </a:lnSpc>
              <a:spcBef>
                <a:spcPct val="0"/>
              </a:spcBef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 Bold"/>
                <a:cs typeface="Arial" panose="020B0604020202020204" pitchFamily="34" charset="0"/>
                <a:sym typeface="Helvetica Now Display Bold"/>
              </a:rPr>
              <a:t>Umsetzung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Helvetica Now Display Bold"/>
                <a:cs typeface="Arial" panose="020B0604020202020204" pitchFamily="34" charset="0"/>
                <a:sym typeface="Helvetica Now Display Bold"/>
              </a:rPr>
              <a:t> UN-BRK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0054332" y="3771004"/>
            <a:ext cx="1968442" cy="441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1"/>
              </a:lnSpc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Die UN-BRK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rät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den </a:t>
            </a:r>
          </a:p>
          <a:p>
            <a:pPr algn="l">
              <a:lnSpc>
                <a:spcPts val="1761"/>
              </a:lnSpc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Dienststellen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Helvetica Now Display"/>
              <a:cs typeface="Arial" panose="020B0604020202020204" pitchFamily="34" charset="0"/>
              <a:sym typeface="Helvetica Now Display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730763" y="3377182"/>
            <a:ext cx="217353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83"/>
              </a:lnSpc>
              <a:spcBef>
                <a:spcPct val="0"/>
              </a:spcBef>
            </a:pPr>
            <a:r>
              <a:rPr lang="en-US" sz="1200" b="1" u="none" strike="noStrike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 Bold"/>
                <a:cs typeface="Arial" panose="020B0604020202020204" pitchFamily="34" charset="0"/>
                <a:sym typeface="Helvetica Now Display Bold"/>
              </a:rPr>
              <a:t>Bestandesaufnahme</a:t>
            </a:r>
            <a:endParaRPr lang="en-US" sz="1200" b="1" u="none" strike="noStrike" dirty="0">
              <a:solidFill>
                <a:srgbClr val="000000"/>
              </a:solidFill>
              <a:latin typeface="Arial" panose="020B0604020202020204" pitchFamily="34" charset="0"/>
              <a:ea typeface="Helvetica Now Display Bold"/>
              <a:cs typeface="Arial" panose="020B0604020202020204" pitchFamily="34" charset="0"/>
              <a:sym typeface="Helvetica Now Display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730763" y="3580995"/>
            <a:ext cx="1968442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1"/>
              </a:lnSpc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Das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inklusive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Projektteam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hat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eine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Bestandes-aufnahme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durchgeführt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Helvetica Now Display"/>
              <a:cs typeface="Arial" panose="020B0604020202020204" pitchFamily="34" charset="0"/>
              <a:sym typeface="Helvetica Now Display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3739515" y="3430407"/>
            <a:ext cx="217353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3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 Bold"/>
                <a:cs typeface="Arial" panose="020B0604020202020204" pitchFamily="34" charset="0"/>
                <a:sym typeface="Helvetica Now Display Bold"/>
              </a:rPr>
              <a:t>Zielbilder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Helvetica Now Display Bold"/>
                <a:cs typeface="Arial" panose="020B0604020202020204" pitchFamily="34" charset="0"/>
                <a:sym typeface="Helvetica Now Display Bold"/>
              </a:rPr>
              <a:t> &amp;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 Bold"/>
                <a:cs typeface="Arial" panose="020B0604020202020204" pitchFamily="34" charset="0"/>
                <a:sym typeface="Helvetica Now Display Bold"/>
              </a:rPr>
              <a:t>Massnahmen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Helvetica Now Display Bold"/>
              <a:cs typeface="Arial" panose="020B0604020202020204" pitchFamily="34" charset="0"/>
              <a:sym typeface="Helvetica Now Display Bold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3739515" y="3637827"/>
            <a:ext cx="1968442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1"/>
              </a:lnSpc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Das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inklusive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Projektteam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hat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gemeinsam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Zielbilder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&amp;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Massnahmen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Helvetica Now Display"/>
                <a:cs typeface="Arial" panose="020B0604020202020204" pitchFamily="34" charset="0"/>
                <a:sym typeface="Helvetica Now Display"/>
              </a:rPr>
              <a:t>erarbeitet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Helvetica Now Display"/>
              <a:cs typeface="Arial" panose="020B0604020202020204" pitchFamily="34" charset="0"/>
              <a:sym typeface="Helvetica Now Display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492700" y="599694"/>
            <a:ext cx="9516070" cy="90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04"/>
              </a:lnSpc>
              <a:spcBef>
                <a:spcPct val="0"/>
              </a:spcBef>
            </a:pPr>
            <a:r>
              <a:rPr lang="en-US" sz="63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Der partizipative Prozess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-265754" y="6873033"/>
            <a:ext cx="6177824" cy="39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Präsentation Aktionsplan UN-BRK an der ZRMB-Tagung vom 18. Juni 2026 - Seite 5</a:t>
            </a:r>
          </a:p>
          <a:p>
            <a:pPr algn="ctr">
              <a:lnSpc>
                <a:spcPts val="1539"/>
              </a:lnSpc>
            </a:pPr>
            <a:endParaRPr lang="en-US" sz="10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64194"/>
            <a:ext cx="18283298" cy="3022806"/>
          </a:xfrm>
          <a:custGeom>
            <a:avLst/>
            <a:gdLst/>
            <a:ahLst/>
            <a:cxnLst/>
            <a:rect l="l" t="t" r="r" b="b"/>
            <a:pathLst>
              <a:path w="18283298" h="3022806">
                <a:moveTo>
                  <a:pt x="0" y="0"/>
                </a:moveTo>
                <a:lnTo>
                  <a:pt x="18283298" y="0"/>
                </a:lnTo>
                <a:lnTo>
                  <a:pt x="18283298" y="3022806"/>
                </a:lnTo>
                <a:lnTo>
                  <a:pt x="0" y="3022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834" t="-9465" r="-1083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3" name="Freeform 3"/>
          <p:cNvSpPr/>
          <p:nvPr/>
        </p:nvSpPr>
        <p:spPr>
          <a:xfrm>
            <a:off x="628248" y="2815508"/>
            <a:ext cx="4586395" cy="3571959"/>
          </a:xfrm>
          <a:custGeom>
            <a:avLst/>
            <a:gdLst/>
            <a:ahLst/>
            <a:cxnLst/>
            <a:rect l="l" t="t" r="r" b="b"/>
            <a:pathLst>
              <a:path w="4586395" h="3571959">
                <a:moveTo>
                  <a:pt x="0" y="0"/>
                </a:moveTo>
                <a:lnTo>
                  <a:pt x="4586395" y="0"/>
                </a:lnTo>
                <a:lnTo>
                  <a:pt x="4586395" y="3571959"/>
                </a:lnTo>
                <a:lnTo>
                  <a:pt x="0" y="3571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" name="Freeform 4"/>
          <p:cNvSpPr/>
          <p:nvPr/>
        </p:nvSpPr>
        <p:spPr>
          <a:xfrm>
            <a:off x="12012771" y="2525460"/>
            <a:ext cx="5807070" cy="4152055"/>
          </a:xfrm>
          <a:custGeom>
            <a:avLst/>
            <a:gdLst/>
            <a:ahLst/>
            <a:cxnLst/>
            <a:rect l="l" t="t" r="r" b="b"/>
            <a:pathLst>
              <a:path w="5807070" h="4152055">
                <a:moveTo>
                  <a:pt x="0" y="0"/>
                </a:moveTo>
                <a:lnTo>
                  <a:pt x="5807070" y="0"/>
                </a:lnTo>
                <a:lnTo>
                  <a:pt x="5807070" y="4152055"/>
                </a:lnTo>
                <a:lnTo>
                  <a:pt x="0" y="4152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5" name="Freeform 5"/>
          <p:cNvSpPr/>
          <p:nvPr/>
        </p:nvSpPr>
        <p:spPr>
          <a:xfrm rot="908416">
            <a:off x="5074432" y="2172683"/>
            <a:ext cx="6269357" cy="5955890"/>
          </a:xfrm>
          <a:custGeom>
            <a:avLst/>
            <a:gdLst/>
            <a:ahLst/>
            <a:cxnLst/>
            <a:rect l="l" t="t" r="r" b="b"/>
            <a:pathLst>
              <a:path w="6269357" h="5955890">
                <a:moveTo>
                  <a:pt x="0" y="0"/>
                </a:moveTo>
                <a:lnTo>
                  <a:pt x="6269357" y="0"/>
                </a:lnTo>
                <a:lnTo>
                  <a:pt x="6269357" y="5955890"/>
                </a:lnTo>
                <a:lnTo>
                  <a:pt x="0" y="59558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6" name="Group 6"/>
          <p:cNvGrpSpPr/>
          <p:nvPr/>
        </p:nvGrpSpPr>
        <p:grpSpPr>
          <a:xfrm>
            <a:off x="14427032" y="607000"/>
            <a:ext cx="3249920" cy="1080116"/>
            <a:chOff x="0" y="0"/>
            <a:chExt cx="4333227" cy="14401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265754" y="6873033"/>
            <a:ext cx="6177824" cy="39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Präsentation Aktionsplan UN-BRK an der ZRMB-Tagung vom 18. Juni 2026 - Seite 6</a:t>
            </a:r>
          </a:p>
          <a:p>
            <a:pPr algn="ctr">
              <a:lnSpc>
                <a:spcPts val="1539"/>
              </a:lnSpc>
            </a:pPr>
            <a:endParaRPr lang="en-US" sz="10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2700" y="599694"/>
            <a:ext cx="8671084" cy="1762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4"/>
              </a:lnSpc>
            </a:pPr>
            <a:r>
              <a:rPr lang="en-US" sz="63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Eindrücke aus dem </a:t>
            </a:r>
          </a:p>
          <a:p>
            <a:pPr marL="0" lvl="0" indent="0" algn="l">
              <a:lnSpc>
                <a:spcPts val="6804"/>
              </a:lnSpc>
              <a:spcBef>
                <a:spcPct val="0"/>
              </a:spcBef>
            </a:pPr>
            <a:r>
              <a:rPr lang="en-US" sz="63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partizipativem Prozess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27032" y="607000"/>
            <a:ext cx="3249920" cy="1080116"/>
            <a:chOff x="0" y="0"/>
            <a:chExt cx="4333227" cy="14401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11048" y="204787"/>
            <a:ext cx="13501497" cy="1988344"/>
            <a:chOff x="0" y="0"/>
            <a:chExt cx="18001996" cy="2651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02000" cy="2651127"/>
            </a:xfrm>
            <a:custGeom>
              <a:avLst/>
              <a:gdLst/>
              <a:ahLst/>
              <a:cxnLst/>
              <a:rect l="l" t="t" r="r" b="b"/>
              <a:pathLst>
                <a:path w="18002000" h="2651127">
                  <a:moveTo>
                    <a:pt x="0" y="0"/>
                  </a:moveTo>
                  <a:lnTo>
                    <a:pt x="18002000" y="0"/>
                  </a:lnTo>
                  <a:lnTo>
                    <a:pt x="180020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82309" b="-82309"/>
              </a:stretch>
            </a:blipFill>
          </p:spPr>
          <p:txBody>
            <a:bodyPr/>
            <a:lstStyle/>
            <a:p>
              <a:endParaRPr lang="de-C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18001996" cy="26225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940"/>
                </a:lnSpc>
                <a:spcBef>
                  <a:spcPct val="0"/>
                </a:spcBef>
              </a:pPr>
              <a:r>
                <a:rPr lang="en-US" sz="5500" b="1" u="none" strike="noStrik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7 Lebensbereiche </a:t>
              </a:r>
            </a:p>
            <a:p>
              <a:pPr marL="0" lvl="0" indent="0" algn="l">
                <a:lnSpc>
                  <a:spcPts val="5940"/>
                </a:lnSpc>
                <a:spcBef>
                  <a:spcPct val="0"/>
                </a:spcBef>
              </a:pPr>
              <a:r>
                <a:rPr lang="en-US" sz="55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über 50 Massnahmen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92700" y="9534525"/>
            <a:ext cx="4114800" cy="547688"/>
            <a:chOff x="0" y="0"/>
            <a:chExt cx="5486400" cy="7302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96391" b="-96391"/>
              </a:stretch>
            </a:blipFill>
          </p:spPr>
          <p:txBody>
            <a:bodyPr/>
            <a:lstStyle/>
            <a:p>
              <a:endParaRPr lang="de-C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09"/>
                </a:lnSpc>
              </a:pPr>
              <a:r>
                <a:rPr lang="en-US" sz="1425">
                  <a:solidFill>
                    <a:srgbClr val="767676"/>
                  </a:solidFill>
                  <a:latin typeface="Arial"/>
                  <a:ea typeface="Arial"/>
                  <a:cs typeface="Arial"/>
                  <a:sym typeface="Arial"/>
                </a:rPr>
                <a:t>Kanton Schaffhausen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70156" y="9534525"/>
            <a:ext cx="4114800" cy="547688"/>
            <a:chOff x="0" y="0"/>
            <a:chExt cx="5486400" cy="730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96391" b="-96391"/>
              </a:stretch>
            </a:blipFill>
          </p:spPr>
          <p:txBody>
            <a:bodyPr/>
            <a:lstStyle/>
            <a:p>
              <a:endParaRPr lang="de-C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709"/>
                </a:lnSpc>
              </a:pPr>
              <a:r>
                <a:rPr lang="en-US" sz="1425">
                  <a:solidFill>
                    <a:srgbClr val="767676"/>
                  </a:solidFill>
                  <a:latin typeface="Arial"/>
                  <a:ea typeface="Arial"/>
                  <a:cs typeface="Arial"/>
                  <a:sym typeface="Arial"/>
                </a:rPr>
                <a:t>Seite 4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2502" y="3208689"/>
            <a:ext cx="1087477" cy="1087477"/>
            <a:chOff x="0" y="0"/>
            <a:chExt cx="987362" cy="9873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87425" cy="987425"/>
            </a:xfrm>
            <a:custGeom>
              <a:avLst/>
              <a:gdLst/>
              <a:ahLst/>
              <a:cxnLst/>
              <a:rect l="l" t="t" r="r" b="b"/>
              <a:pathLst>
                <a:path w="987425" h="987425">
                  <a:moveTo>
                    <a:pt x="0" y="0"/>
                  </a:moveTo>
                  <a:lnTo>
                    <a:pt x="987425" y="0"/>
                  </a:lnTo>
                  <a:lnTo>
                    <a:pt x="987425" y="987425"/>
                  </a:lnTo>
                  <a:lnTo>
                    <a:pt x="0" y="987425"/>
                  </a:lnTo>
                  <a:close/>
                </a:path>
              </a:pathLst>
            </a:custGeom>
            <a:blipFill>
              <a:blip r:embed="rId5"/>
              <a:stretch>
                <a:fillRect l="-9931" r="-9925" b="6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10574" y="4369825"/>
            <a:ext cx="2211333" cy="100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217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Gleichstellung &amp; Zugang zu öff. Diensten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455475" y="3301398"/>
            <a:ext cx="994768" cy="994768"/>
            <a:chOff x="0" y="0"/>
            <a:chExt cx="987362" cy="9873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7425" cy="987425"/>
            </a:xfrm>
            <a:custGeom>
              <a:avLst/>
              <a:gdLst/>
              <a:ahLst/>
              <a:cxnLst/>
              <a:rect l="l" t="t" r="r" b="b"/>
              <a:pathLst>
                <a:path w="987425" h="987425">
                  <a:moveTo>
                    <a:pt x="0" y="0"/>
                  </a:moveTo>
                  <a:lnTo>
                    <a:pt x="987425" y="0"/>
                  </a:lnTo>
                  <a:lnTo>
                    <a:pt x="987425" y="987425"/>
                  </a:lnTo>
                  <a:lnTo>
                    <a:pt x="0" y="987425"/>
                  </a:lnTo>
                  <a:close/>
                </a:path>
              </a:pathLst>
            </a:custGeom>
            <a:blipFill>
              <a:blip r:embed="rId6"/>
              <a:stretch>
                <a:fillRect l="-9931" r="-9925" b="6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885708" y="4369825"/>
            <a:ext cx="2211333" cy="100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217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Wohnen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024477" y="3394107"/>
            <a:ext cx="994768" cy="994768"/>
            <a:chOff x="0" y="0"/>
            <a:chExt cx="987362" cy="9873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7425" cy="987425"/>
            </a:xfrm>
            <a:custGeom>
              <a:avLst/>
              <a:gdLst/>
              <a:ahLst/>
              <a:cxnLst/>
              <a:rect l="l" t="t" r="r" b="b"/>
              <a:pathLst>
                <a:path w="987425" h="987425">
                  <a:moveTo>
                    <a:pt x="0" y="0"/>
                  </a:moveTo>
                  <a:lnTo>
                    <a:pt x="987425" y="0"/>
                  </a:lnTo>
                  <a:lnTo>
                    <a:pt x="987425" y="987425"/>
                  </a:lnTo>
                  <a:lnTo>
                    <a:pt x="0" y="987425"/>
                  </a:lnTo>
                  <a:close/>
                </a:path>
              </a:pathLst>
            </a:custGeom>
            <a:blipFill>
              <a:blip r:embed="rId7"/>
              <a:stretch>
                <a:fillRect l="-9931" r="-9925" b="6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460843" y="4369825"/>
            <a:ext cx="2211333" cy="100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217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Arbeit und Beschäftigung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645494" y="3327585"/>
            <a:ext cx="992290" cy="992290"/>
            <a:chOff x="0" y="0"/>
            <a:chExt cx="987362" cy="9873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87425" cy="987425"/>
            </a:xfrm>
            <a:custGeom>
              <a:avLst/>
              <a:gdLst/>
              <a:ahLst/>
              <a:cxnLst/>
              <a:rect l="l" t="t" r="r" b="b"/>
              <a:pathLst>
                <a:path w="987425" h="987425">
                  <a:moveTo>
                    <a:pt x="0" y="0"/>
                  </a:moveTo>
                  <a:lnTo>
                    <a:pt x="987425" y="0"/>
                  </a:lnTo>
                  <a:lnTo>
                    <a:pt x="987425" y="987425"/>
                  </a:lnTo>
                  <a:lnTo>
                    <a:pt x="0" y="987425"/>
                  </a:lnTo>
                  <a:close/>
                </a:path>
              </a:pathLst>
            </a:custGeom>
            <a:blipFill>
              <a:blip r:embed="rId8"/>
              <a:stretch>
                <a:fillRect l="-9931" r="-9925" b="6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035978" y="4369825"/>
            <a:ext cx="2211333" cy="100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217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Politik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200340" y="3327585"/>
            <a:ext cx="1017831" cy="1017831"/>
            <a:chOff x="0" y="0"/>
            <a:chExt cx="987362" cy="98736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87425" cy="987425"/>
            </a:xfrm>
            <a:custGeom>
              <a:avLst/>
              <a:gdLst/>
              <a:ahLst/>
              <a:cxnLst/>
              <a:rect l="l" t="t" r="r" b="b"/>
              <a:pathLst>
                <a:path w="987425" h="987425">
                  <a:moveTo>
                    <a:pt x="0" y="0"/>
                  </a:moveTo>
                  <a:lnTo>
                    <a:pt x="987425" y="0"/>
                  </a:lnTo>
                  <a:lnTo>
                    <a:pt x="987425" y="987425"/>
                  </a:lnTo>
                  <a:lnTo>
                    <a:pt x="0" y="987425"/>
                  </a:lnTo>
                  <a:close/>
                </a:path>
              </a:pathLst>
            </a:custGeom>
            <a:blipFill>
              <a:blip r:embed="rId9"/>
              <a:stretch>
                <a:fillRect l="-9931" r="-9925" b="6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611112" y="4369825"/>
            <a:ext cx="2211333" cy="100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217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Gesundheit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780726" y="3444003"/>
            <a:ext cx="944872" cy="944872"/>
            <a:chOff x="0" y="0"/>
            <a:chExt cx="987362" cy="98736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87425" cy="987425"/>
            </a:xfrm>
            <a:custGeom>
              <a:avLst/>
              <a:gdLst/>
              <a:ahLst/>
              <a:cxnLst/>
              <a:rect l="l" t="t" r="r" b="b"/>
              <a:pathLst>
                <a:path w="987425" h="987425">
                  <a:moveTo>
                    <a:pt x="0" y="0"/>
                  </a:moveTo>
                  <a:lnTo>
                    <a:pt x="987425" y="0"/>
                  </a:lnTo>
                  <a:lnTo>
                    <a:pt x="987425" y="987425"/>
                  </a:lnTo>
                  <a:lnTo>
                    <a:pt x="0" y="987425"/>
                  </a:lnTo>
                  <a:close/>
                </a:path>
              </a:pathLst>
            </a:custGeom>
            <a:blipFill>
              <a:blip r:embed="rId10"/>
              <a:stretch>
                <a:fillRect l="-9931" r="-9925" b="6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186257" y="4369825"/>
            <a:ext cx="2211333" cy="100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217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Bildung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6353544" y="3375003"/>
            <a:ext cx="944872" cy="944872"/>
            <a:chOff x="0" y="0"/>
            <a:chExt cx="987362" cy="98736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87425" cy="987425"/>
            </a:xfrm>
            <a:custGeom>
              <a:avLst/>
              <a:gdLst/>
              <a:ahLst/>
              <a:cxnLst/>
              <a:rect l="l" t="t" r="r" b="b"/>
              <a:pathLst>
                <a:path w="987425" h="987425">
                  <a:moveTo>
                    <a:pt x="0" y="0"/>
                  </a:moveTo>
                  <a:lnTo>
                    <a:pt x="987425" y="0"/>
                  </a:lnTo>
                  <a:lnTo>
                    <a:pt x="987425" y="987425"/>
                  </a:lnTo>
                  <a:lnTo>
                    <a:pt x="0" y="987425"/>
                  </a:lnTo>
                  <a:close/>
                </a:path>
              </a:pathLst>
            </a:custGeom>
            <a:blipFill>
              <a:blip r:embed="rId11"/>
              <a:stretch>
                <a:fillRect l="-9931" r="-9925" b="6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5761391" y="4369825"/>
            <a:ext cx="2211333" cy="100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217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Freizeit, Sport, Kultur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725848" y="9534525"/>
            <a:ext cx="8836295" cy="547688"/>
            <a:chOff x="0" y="0"/>
            <a:chExt cx="11781726" cy="73025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781728" cy="730250"/>
            </a:xfrm>
            <a:custGeom>
              <a:avLst/>
              <a:gdLst/>
              <a:ahLst/>
              <a:cxnLst/>
              <a:rect l="l" t="t" r="r" b="b"/>
              <a:pathLst>
                <a:path w="11781728" h="730250">
                  <a:moveTo>
                    <a:pt x="0" y="0"/>
                  </a:moveTo>
                  <a:lnTo>
                    <a:pt x="11781728" y="0"/>
                  </a:lnTo>
                  <a:lnTo>
                    <a:pt x="1178172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64368" b="-264368"/>
              </a:stretch>
            </a:blipFill>
          </p:spPr>
          <p:txBody>
            <a:bodyPr/>
            <a:lstStyle/>
            <a:p>
              <a:endParaRPr lang="de-C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11781726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709"/>
                </a:lnSpc>
              </a:pPr>
              <a:r>
                <a:rPr lang="en-US" sz="1425">
                  <a:solidFill>
                    <a:srgbClr val="767676"/>
                  </a:solidFill>
                  <a:latin typeface="Arial"/>
                  <a:ea typeface="Arial"/>
                  <a:cs typeface="Arial"/>
                  <a:sym typeface="Arial"/>
                </a:rPr>
                <a:t>Präsentation Aktionsplan UN-BRK an der ZRMB-Tagung vom 18. Juni 2026</a:t>
              </a:r>
            </a:p>
          </p:txBody>
        </p:sp>
      </p:grpSp>
      <p:sp>
        <p:nvSpPr>
          <p:cNvPr id="37" name="Freeform 37"/>
          <p:cNvSpPr/>
          <p:nvPr/>
        </p:nvSpPr>
        <p:spPr>
          <a:xfrm>
            <a:off x="0" y="7264194"/>
            <a:ext cx="18283298" cy="3022806"/>
          </a:xfrm>
          <a:custGeom>
            <a:avLst/>
            <a:gdLst/>
            <a:ahLst/>
            <a:cxnLst/>
            <a:rect l="l" t="t" r="r" b="b"/>
            <a:pathLst>
              <a:path w="18283298" h="3022806">
                <a:moveTo>
                  <a:pt x="0" y="0"/>
                </a:moveTo>
                <a:lnTo>
                  <a:pt x="18283298" y="0"/>
                </a:lnTo>
                <a:lnTo>
                  <a:pt x="18283298" y="3022806"/>
                </a:lnTo>
                <a:lnTo>
                  <a:pt x="0" y="30228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834" t="-9465" r="-1083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38" name="TextBox 38"/>
          <p:cNvSpPr txBox="1"/>
          <p:nvPr/>
        </p:nvSpPr>
        <p:spPr>
          <a:xfrm>
            <a:off x="15590788" y="6877746"/>
            <a:ext cx="2437954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METACOM Symbole © Annette Kitzinger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-226540" y="6931721"/>
            <a:ext cx="6177824" cy="20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Präsentation Aktionsplan UN-BRK an der ZRMB-Tagung vom 18. Juni 2026 - Seite 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420110"/>
            <a:ext cx="849078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14427032" y="607000"/>
            <a:ext cx="3249920" cy="1080116"/>
            <a:chOff x="0" y="0"/>
            <a:chExt cx="4333227" cy="14401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5226" y="278353"/>
            <a:ext cx="13501497" cy="1988344"/>
            <a:chOff x="0" y="0"/>
            <a:chExt cx="18001996" cy="26511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02000" cy="2651127"/>
            </a:xfrm>
            <a:custGeom>
              <a:avLst/>
              <a:gdLst/>
              <a:ahLst/>
              <a:cxnLst/>
              <a:rect l="l" t="t" r="r" b="b"/>
              <a:pathLst>
                <a:path w="18002000" h="2651127">
                  <a:moveTo>
                    <a:pt x="0" y="0"/>
                  </a:moveTo>
                  <a:lnTo>
                    <a:pt x="18002000" y="0"/>
                  </a:lnTo>
                  <a:lnTo>
                    <a:pt x="18002000" y="2651127"/>
                  </a:lnTo>
                  <a:lnTo>
                    <a:pt x="0" y="265112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18001996" cy="26035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804"/>
                </a:lnSpc>
              </a:pPr>
              <a:r>
                <a:rPr lang="en-US" sz="63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Monitoring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264194"/>
            <a:ext cx="18283298" cy="3022806"/>
          </a:xfrm>
          <a:custGeom>
            <a:avLst/>
            <a:gdLst/>
            <a:ahLst/>
            <a:cxnLst/>
            <a:rect l="l" t="t" r="r" b="b"/>
            <a:pathLst>
              <a:path w="18283298" h="3022806">
                <a:moveTo>
                  <a:pt x="0" y="0"/>
                </a:moveTo>
                <a:lnTo>
                  <a:pt x="18283298" y="0"/>
                </a:lnTo>
                <a:lnTo>
                  <a:pt x="18283298" y="3022806"/>
                </a:lnTo>
                <a:lnTo>
                  <a:pt x="0" y="3022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34" t="-9465" r="-1083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AutoShape 9"/>
          <p:cNvSpPr/>
          <p:nvPr/>
        </p:nvSpPr>
        <p:spPr>
          <a:xfrm>
            <a:off x="3151395" y="5281169"/>
            <a:ext cx="1005813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CH"/>
          </a:p>
        </p:txBody>
      </p:sp>
      <p:sp>
        <p:nvSpPr>
          <p:cNvPr id="10" name="AutoShape 10"/>
          <p:cNvSpPr/>
          <p:nvPr/>
        </p:nvSpPr>
        <p:spPr>
          <a:xfrm>
            <a:off x="3176234" y="3771444"/>
            <a:ext cx="1005813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CH"/>
          </a:p>
        </p:txBody>
      </p:sp>
      <p:sp>
        <p:nvSpPr>
          <p:cNvPr id="11" name="TextBox 11"/>
          <p:cNvSpPr txBox="1"/>
          <p:nvPr/>
        </p:nvSpPr>
        <p:spPr>
          <a:xfrm>
            <a:off x="616254" y="4351947"/>
            <a:ext cx="2643176" cy="31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63"/>
              </a:lnSpc>
            </a:pPr>
            <a:r>
              <a:rPr lang="en-US" sz="175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Steuergremium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6254" y="6004604"/>
            <a:ext cx="2643176" cy="3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64"/>
              </a:lnSpc>
            </a:pPr>
            <a:r>
              <a:rPr lang="en-US" sz="176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Begleitgruppe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76234" y="3999417"/>
            <a:ext cx="2751415" cy="86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en-US" sz="16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massnahmenverantwortliche Dienstellen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6234" y="5652067"/>
            <a:ext cx="2751415" cy="86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en-US" sz="16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5 - 7 Menschen mit Behinderungen als Erfahrungsexpert/innen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04752" y="4142292"/>
            <a:ext cx="2751415" cy="57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en-US" sz="16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Umsetzung im Rahmen der regulären Amtstätigkeit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04752" y="5937817"/>
            <a:ext cx="2751415" cy="29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en-US" sz="16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Beratung und Begleitung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23972" y="3999417"/>
            <a:ext cx="2751415" cy="86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en-US" sz="16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Koordination &amp; Berichterstattung alle 2-3 Jahre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6254" y="2985148"/>
            <a:ext cx="2643176" cy="31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63"/>
              </a:lnSpc>
            </a:pPr>
            <a:r>
              <a:rPr lang="en-US" sz="175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Regierungsrat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76234" y="2918368"/>
            <a:ext cx="2751415" cy="29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en-US" sz="16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Anpassungen Aktionsplan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04752" y="2775493"/>
            <a:ext cx="2751415" cy="57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en-US" sz="16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Ressourcen für Umsetzung zur Verfügung stellen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65072" y="6888894"/>
            <a:ext cx="6177824" cy="39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Präsentation Aktionsplan UN-BRK an der ZRMB-Tagung vom 18. Juni 2026 - Seite 8</a:t>
            </a:r>
          </a:p>
          <a:p>
            <a:pPr algn="ctr">
              <a:lnSpc>
                <a:spcPts val="1539"/>
              </a:lnSpc>
            </a:pPr>
            <a:endParaRPr lang="en-US" sz="10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27032" y="607000"/>
            <a:ext cx="3249920" cy="1080116"/>
            <a:chOff x="0" y="0"/>
            <a:chExt cx="4333227" cy="14401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7264194"/>
            <a:ext cx="18283298" cy="3022806"/>
          </a:xfrm>
          <a:custGeom>
            <a:avLst/>
            <a:gdLst/>
            <a:ahLst/>
            <a:cxnLst/>
            <a:rect l="l" t="t" r="r" b="b"/>
            <a:pathLst>
              <a:path w="18283298" h="3022806">
                <a:moveTo>
                  <a:pt x="0" y="0"/>
                </a:moveTo>
                <a:lnTo>
                  <a:pt x="18283298" y="0"/>
                </a:lnTo>
                <a:lnTo>
                  <a:pt x="18283298" y="3022806"/>
                </a:lnTo>
                <a:lnTo>
                  <a:pt x="0" y="3022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34" t="-9465" r="-1083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5" name="Freeform 5"/>
          <p:cNvSpPr/>
          <p:nvPr/>
        </p:nvSpPr>
        <p:spPr>
          <a:xfrm>
            <a:off x="1228357" y="3392167"/>
            <a:ext cx="11519795" cy="4003129"/>
          </a:xfrm>
          <a:custGeom>
            <a:avLst/>
            <a:gdLst/>
            <a:ahLst/>
            <a:cxnLst/>
            <a:rect l="l" t="t" r="r" b="b"/>
            <a:pathLst>
              <a:path w="11519795" h="4003129">
                <a:moveTo>
                  <a:pt x="0" y="0"/>
                </a:moveTo>
                <a:lnTo>
                  <a:pt x="11519795" y="0"/>
                </a:lnTo>
                <a:lnTo>
                  <a:pt x="11519795" y="4003129"/>
                </a:lnTo>
                <a:lnTo>
                  <a:pt x="0" y="400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6" name="TextBox 6"/>
          <p:cNvSpPr txBox="1"/>
          <p:nvPr/>
        </p:nvSpPr>
        <p:spPr>
          <a:xfrm>
            <a:off x="614920" y="624829"/>
            <a:ext cx="9598310" cy="1294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5"/>
              </a:lnSpc>
            </a:pPr>
            <a:r>
              <a:rPr lang="en-US" sz="8429" b="1" dirty="0" err="1">
                <a:solidFill>
                  <a:srgbClr val="11100E"/>
                </a:solidFill>
                <a:latin typeface="Arial" panose="020B0604020202020204" pitchFamily="34" charset="0"/>
                <a:ea typeface="Open Sauce Bold"/>
                <a:cs typeface="Arial" panose="020B0604020202020204" pitchFamily="34" charset="0"/>
                <a:sym typeface="Open Sauce Bold"/>
              </a:rPr>
              <a:t>Herzlichen</a:t>
            </a:r>
            <a:r>
              <a:rPr lang="en-US" sz="8429" b="1" dirty="0">
                <a:solidFill>
                  <a:srgbClr val="11100E"/>
                </a:solidFill>
                <a:latin typeface="Arial" panose="020B0604020202020204" pitchFamily="34" charset="0"/>
                <a:ea typeface="Open Sauce Bold"/>
                <a:cs typeface="Arial" panose="020B0604020202020204" pitchFamily="34" charset="0"/>
                <a:sym typeface="Open Sauce Bold"/>
              </a:rPr>
              <a:t> Dank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5400" y="1918975"/>
            <a:ext cx="985405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11100E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für </a:t>
            </a:r>
            <a:r>
              <a:rPr lang="en-US" sz="3600" dirty="0" err="1">
                <a:solidFill>
                  <a:srgbClr val="11100E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Ihre</a:t>
            </a:r>
            <a:r>
              <a:rPr lang="en-US" sz="3600" dirty="0">
                <a:solidFill>
                  <a:srgbClr val="11100E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 </a:t>
            </a:r>
            <a:r>
              <a:rPr lang="en-US" sz="3600" dirty="0" err="1">
                <a:solidFill>
                  <a:srgbClr val="11100E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Aufmerksamkeit</a:t>
            </a:r>
            <a:r>
              <a:rPr lang="en-US" sz="3600" dirty="0">
                <a:solidFill>
                  <a:srgbClr val="11100E"/>
                </a:solidFill>
                <a:latin typeface="Arial" panose="020B0604020202020204" pitchFamily="34" charset="0"/>
                <a:ea typeface="Open Sauce"/>
                <a:cs typeface="Arial" panose="020B0604020202020204" pitchFamily="34" charset="0"/>
                <a:sym typeface="Open Sauce"/>
              </a:rPr>
              <a:t>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1756" y="3590788"/>
            <a:ext cx="2591053" cy="25910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097000" y="6041001"/>
            <a:ext cx="2540168" cy="281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sh.ch/</a:t>
            </a:r>
            <a:r>
              <a:rPr lang="en-US" sz="1742" dirty="0" err="1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brk-inklusion</a:t>
            </a:r>
            <a:endParaRPr lang="en-US" sz="1742" dirty="0">
              <a:solidFill>
                <a:srgbClr val="1110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449410" y="3004665"/>
            <a:ext cx="1835348" cy="89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Der </a:t>
            </a:r>
            <a:r>
              <a:rPr lang="en-US" sz="1688" dirty="0" err="1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Aktionsplan</a:t>
            </a:r>
            <a:r>
              <a:rPr lang="en-US" sz="1688" dirty="0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88" dirty="0" err="1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US" sz="1688" dirty="0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2363"/>
              </a:lnSpc>
            </a:pPr>
            <a:r>
              <a:rPr lang="en-US" sz="1688" dirty="0" err="1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verfügbar</a:t>
            </a:r>
            <a:r>
              <a:rPr lang="en-US" sz="1688" dirty="0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88" dirty="0" err="1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unter</a:t>
            </a:r>
            <a:r>
              <a:rPr lang="en-US" sz="1688" dirty="0">
                <a:solidFill>
                  <a:srgbClr val="11100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ctr">
              <a:lnSpc>
                <a:spcPts val="2363"/>
              </a:lnSpc>
            </a:pPr>
            <a:endParaRPr lang="en-US" sz="1688" dirty="0">
              <a:solidFill>
                <a:srgbClr val="1110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Benutzerdefiniert</PresentationFormat>
  <Paragraphs>91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Garet Bold</vt:lpstr>
      <vt:lpstr>Arial Bold</vt:lpstr>
      <vt:lpstr>Canva Sans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Sozialreferentinnentagung.pptx</dc:title>
  <dc:creator>Roth Linda (ZHK)</dc:creator>
  <cp:lastModifiedBy>Roth Linda (ZHK)</cp:lastModifiedBy>
  <cp:revision>2</cp:revision>
  <dcterms:created xsi:type="dcterms:W3CDTF">2006-08-16T00:00:00Z</dcterms:created>
  <dcterms:modified xsi:type="dcterms:W3CDTF">2026-06-05T06:07:43Z</dcterms:modified>
  <dc:identifier>DAHKeDTkrS8</dc:identifier>
</cp:coreProperties>
</file>