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1065" r:id="rId18"/>
    <p:sldId id="272" r:id="rId19"/>
    <p:sldId id="1067" r:id="rId20"/>
    <p:sldId id="275" r:id="rId21"/>
    <p:sldId id="277" r:id="rId22"/>
    <p:sldId id="276" r:id="rId23"/>
    <p:sldId id="279" r:id="rId24"/>
    <p:sldId id="278" r:id="rId25"/>
    <p:sldId id="280" r:id="rId26"/>
    <p:sldId id="281" r:id="rId27"/>
    <p:sldId id="284" r:id="rId28"/>
    <p:sldId id="282" r:id="rId29"/>
    <p:sldId id="283" r:id="rId30"/>
    <p:sldId id="285" r:id="rId31"/>
    <p:sldId id="286" r:id="rId32"/>
    <p:sldId id="1068" r:id="rId3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7172" autoAdjust="0"/>
  </p:normalViewPr>
  <p:slideViewPr>
    <p:cSldViewPr snapToGrid="0" snapToObjects="1">
      <p:cViewPr varScale="1">
        <p:scale>
          <a:sx n="144" d="100"/>
          <a:sy n="144" d="100"/>
        </p:scale>
        <p:origin x="762" y="126"/>
      </p:cViewPr>
      <p:guideLst/>
    </p:cSldViewPr>
  </p:slideViewPr>
  <p:outlineViewPr>
    <p:cViewPr>
      <p:scale>
        <a:sx n="33" d="100"/>
        <a:sy n="33" d="100"/>
      </p:scale>
      <p:origin x="0" y="-192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e Raemy" userId="bfb643c4-176b-4f51-95a0-0711bcb13cf4" providerId="ADAL" clId="{A3E6C47D-89F9-42C5-83A0-23AABC0F4233}"/>
    <pc:docChg chg="undo custSel modSld">
      <pc:chgData name="Virginie Raemy" userId="bfb643c4-176b-4f51-95a0-0711bcb13cf4" providerId="ADAL" clId="{A3E6C47D-89F9-42C5-83A0-23AABC0F4233}" dt="2026-06-10T09:19:56.934" v="59" actId="20577"/>
      <pc:docMkLst>
        <pc:docMk/>
      </pc:docMkLst>
      <pc:sldChg chg="modSp mod">
        <pc:chgData name="Virginie Raemy" userId="bfb643c4-176b-4f51-95a0-0711bcb13cf4" providerId="ADAL" clId="{A3E6C47D-89F9-42C5-83A0-23AABC0F4233}" dt="2026-06-10T08:03:21.493" v="0" actId="20577"/>
        <pc:sldMkLst>
          <pc:docMk/>
          <pc:sldMk cId="1940055676" sldId="257"/>
        </pc:sldMkLst>
        <pc:spChg chg="mod">
          <ac:chgData name="Virginie Raemy" userId="bfb643c4-176b-4f51-95a0-0711bcb13cf4" providerId="ADAL" clId="{A3E6C47D-89F9-42C5-83A0-23AABC0F4233}" dt="2026-06-10T08:03:21.493" v="0" actId="20577"/>
          <ac:spMkLst>
            <pc:docMk/>
            <pc:sldMk cId="1940055676" sldId="257"/>
            <ac:spMk id="6" creationId="{27DD9058-A184-0EFE-8970-80D803414327}"/>
          </ac:spMkLst>
        </pc:spChg>
      </pc:sldChg>
      <pc:sldChg chg="modSp mod">
        <pc:chgData name="Virginie Raemy" userId="bfb643c4-176b-4f51-95a0-0711bcb13cf4" providerId="ADAL" clId="{A3E6C47D-89F9-42C5-83A0-23AABC0F4233}" dt="2026-06-10T08:06:50.731" v="3" actId="20577"/>
        <pc:sldMkLst>
          <pc:docMk/>
          <pc:sldMk cId="2080910022" sldId="261"/>
        </pc:sldMkLst>
        <pc:spChg chg="mod">
          <ac:chgData name="Virginie Raemy" userId="bfb643c4-176b-4f51-95a0-0711bcb13cf4" providerId="ADAL" clId="{A3E6C47D-89F9-42C5-83A0-23AABC0F4233}" dt="2026-06-10T08:06:50.731" v="3" actId="20577"/>
          <ac:spMkLst>
            <pc:docMk/>
            <pc:sldMk cId="2080910022" sldId="261"/>
            <ac:spMk id="3" creationId="{CE6A8CBD-77EC-FDAA-6B79-E5B40FFB3B4B}"/>
          </ac:spMkLst>
        </pc:spChg>
      </pc:sldChg>
      <pc:sldChg chg="modSp mod">
        <pc:chgData name="Virginie Raemy" userId="bfb643c4-176b-4f51-95a0-0711bcb13cf4" providerId="ADAL" clId="{A3E6C47D-89F9-42C5-83A0-23AABC0F4233}" dt="2026-06-10T08:32:03.684" v="4" actId="20577"/>
        <pc:sldMkLst>
          <pc:docMk/>
          <pc:sldMk cId="1737495977" sldId="262"/>
        </pc:sldMkLst>
        <pc:spChg chg="mod">
          <ac:chgData name="Virginie Raemy" userId="bfb643c4-176b-4f51-95a0-0711bcb13cf4" providerId="ADAL" clId="{A3E6C47D-89F9-42C5-83A0-23AABC0F4233}" dt="2026-06-10T08:32:03.684" v="4" actId="20577"/>
          <ac:spMkLst>
            <pc:docMk/>
            <pc:sldMk cId="1737495977" sldId="262"/>
            <ac:spMk id="6" creationId="{DADB5F89-548C-5B15-18EB-207C7577CB1B}"/>
          </ac:spMkLst>
        </pc:spChg>
      </pc:sldChg>
      <pc:sldChg chg="modSp mod">
        <pc:chgData name="Virginie Raemy" userId="bfb643c4-176b-4f51-95a0-0711bcb13cf4" providerId="ADAL" clId="{A3E6C47D-89F9-42C5-83A0-23AABC0F4233}" dt="2026-06-10T08:49:04.999" v="5" actId="20577"/>
        <pc:sldMkLst>
          <pc:docMk/>
          <pc:sldMk cId="2345004482" sldId="265"/>
        </pc:sldMkLst>
        <pc:spChg chg="mod">
          <ac:chgData name="Virginie Raemy" userId="bfb643c4-176b-4f51-95a0-0711bcb13cf4" providerId="ADAL" clId="{A3E6C47D-89F9-42C5-83A0-23AABC0F4233}" dt="2026-06-10T08:49:04.999" v="5" actId="20577"/>
          <ac:spMkLst>
            <pc:docMk/>
            <pc:sldMk cId="2345004482" sldId="265"/>
            <ac:spMk id="3" creationId="{3919087D-6811-3348-B54D-256F4B162337}"/>
          </ac:spMkLst>
        </pc:spChg>
      </pc:sldChg>
      <pc:sldChg chg="modSp mod">
        <pc:chgData name="Virginie Raemy" userId="bfb643c4-176b-4f51-95a0-0711bcb13cf4" providerId="ADAL" clId="{A3E6C47D-89F9-42C5-83A0-23AABC0F4233}" dt="2026-06-10T08:53:25.104" v="10" actId="20577"/>
        <pc:sldMkLst>
          <pc:docMk/>
          <pc:sldMk cId="3952348086" sldId="266"/>
        </pc:sldMkLst>
        <pc:spChg chg="mod">
          <ac:chgData name="Virginie Raemy" userId="bfb643c4-176b-4f51-95a0-0711bcb13cf4" providerId="ADAL" clId="{A3E6C47D-89F9-42C5-83A0-23AABC0F4233}" dt="2026-06-10T08:53:25.104" v="10" actId="20577"/>
          <ac:spMkLst>
            <pc:docMk/>
            <pc:sldMk cId="3952348086" sldId="266"/>
            <ac:spMk id="3" creationId="{CDB13547-1BEA-64D8-597D-6471C1679719}"/>
          </ac:spMkLst>
        </pc:spChg>
      </pc:sldChg>
      <pc:sldChg chg="modSp mod">
        <pc:chgData name="Virginie Raemy" userId="bfb643c4-176b-4f51-95a0-0711bcb13cf4" providerId="ADAL" clId="{A3E6C47D-89F9-42C5-83A0-23AABC0F4233}" dt="2026-06-10T09:00:56.567" v="23" actId="27636"/>
        <pc:sldMkLst>
          <pc:docMk/>
          <pc:sldMk cId="1692650984" sldId="270"/>
        </pc:sldMkLst>
        <pc:spChg chg="mod">
          <ac:chgData name="Virginie Raemy" userId="bfb643c4-176b-4f51-95a0-0711bcb13cf4" providerId="ADAL" clId="{A3E6C47D-89F9-42C5-83A0-23AABC0F4233}" dt="2026-06-10T09:00:49.925" v="21" actId="255"/>
          <ac:spMkLst>
            <pc:docMk/>
            <pc:sldMk cId="1692650984" sldId="270"/>
            <ac:spMk id="8" creationId="{D4C6EABF-1A51-B273-3DD6-5744A8A8377B}"/>
          </ac:spMkLst>
        </pc:spChg>
        <pc:spChg chg="mod">
          <ac:chgData name="Virginie Raemy" userId="bfb643c4-176b-4f51-95a0-0711bcb13cf4" providerId="ADAL" clId="{A3E6C47D-89F9-42C5-83A0-23AABC0F4233}" dt="2026-06-10T09:00:56.567" v="23" actId="27636"/>
          <ac:spMkLst>
            <pc:docMk/>
            <pc:sldMk cId="1692650984" sldId="270"/>
            <ac:spMk id="10" creationId="{28EB541C-5730-05AC-CE64-5DA53741CF0F}"/>
          </ac:spMkLst>
        </pc:spChg>
      </pc:sldChg>
      <pc:sldChg chg="modSp mod">
        <pc:chgData name="Virginie Raemy" userId="bfb643c4-176b-4f51-95a0-0711bcb13cf4" providerId="ADAL" clId="{A3E6C47D-89F9-42C5-83A0-23AABC0F4233}" dt="2026-06-10T09:04:09.350" v="26" actId="20577"/>
        <pc:sldMkLst>
          <pc:docMk/>
          <pc:sldMk cId="1705971806" sldId="275"/>
        </pc:sldMkLst>
        <pc:spChg chg="mod">
          <ac:chgData name="Virginie Raemy" userId="bfb643c4-176b-4f51-95a0-0711bcb13cf4" providerId="ADAL" clId="{A3E6C47D-89F9-42C5-83A0-23AABC0F4233}" dt="2026-06-10T09:04:09.350" v="26" actId="20577"/>
          <ac:spMkLst>
            <pc:docMk/>
            <pc:sldMk cId="1705971806" sldId="275"/>
            <ac:spMk id="8" creationId="{3F477DC2-1500-9050-009E-DEA733DB7948}"/>
          </ac:spMkLst>
        </pc:spChg>
      </pc:sldChg>
      <pc:sldChg chg="modSp mod">
        <pc:chgData name="Virginie Raemy" userId="bfb643c4-176b-4f51-95a0-0711bcb13cf4" providerId="ADAL" clId="{A3E6C47D-89F9-42C5-83A0-23AABC0F4233}" dt="2026-06-10T09:04:25.115" v="27" actId="20577"/>
        <pc:sldMkLst>
          <pc:docMk/>
          <pc:sldMk cId="3106661248" sldId="277"/>
        </pc:sldMkLst>
        <pc:spChg chg="mod">
          <ac:chgData name="Virginie Raemy" userId="bfb643c4-176b-4f51-95a0-0711bcb13cf4" providerId="ADAL" clId="{A3E6C47D-89F9-42C5-83A0-23AABC0F4233}" dt="2026-06-10T09:04:25.115" v="27" actId="20577"/>
          <ac:spMkLst>
            <pc:docMk/>
            <pc:sldMk cId="3106661248" sldId="277"/>
            <ac:spMk id="6" creationId="{BA6581FC-1999-6815-868F-7222BEB4F514}"/>
          </ac:spMkLst>
        </pc:spChg>
      </pc:sldChg>
      <pc:sldChg chg="modSp mod">
        <pc:chgData name="Virginie Raemy" userId="bfb643c4-176b-4f51-95a0-0711bcb13cf4" providerId="ADAL" clId="{A3E6C47D-89F9-42C5-83A0-23AABC0F4233}" dt="2026-06-10T09:18:12.442" v="57" actId="20577"/>
        <pc:sldMkLst>
          <pc:docMk/>
          <pc:sldMk cId="1910688288" sldId="278"/>
        </pc:sldMkLst>
        <pc:spChg chg="mod">
          <ac:chgData name="Virginie Raemy" userId="bfb643c4-176b-4f51-95a0-0711bcb13cf4" providerId="ADAL" clId="{A3E6C47D-89F9-42C5-83A0-23AABC0F4233}" dt="2026-06-10T09:18:12.442" v="57" actId="20577"/>
          <ac:spMkLst>
            <pc:docMk/>
            <pc:sldMk cId="1910688288" sldId="278"/>
            <ac:spMk id="3" creationId="{4830C5D1-F8FA-BCDE-D616-2563F8E98077}"/>
          </ac:spMkLst>
        </pc:spChg>
      </pc:sldChg>
      <pc:sldChg chg="modSp mod">
        <pc:chgData name="Virginie Raemy" userId="bfb643c4-176b-4f51-95a0-0711bcb13cf4" providerId="ADAL" clId="{A3E6C47D-89F9-42C5-83A0-23AABC0F4233}" dt="2026-06-10T09:14:53.338" v="33" actId="255"/>
        <pc:sldMkLst>
          <pc:docMk/>
          <pc:sldMk cId="592252516" sldId="279"/>
        </pc:sldMkLst>
        <pc:spChg chg="mod">
          <ac:chgData name="Virginie Raemy" userId="bfb643c4-176b-4f51-95a0-0711bcb13cf4" providerId="ADAL" clId="{A3E6C47D-89F9-42C5-83A0-23AABC0F4233}" dt="2026-06-10T09:14:53.338" v="33" actId="255"/>
          <ac:spMkLst>
            <pc:docMk/>
            <pc:sldMk cId="592252516" sldId="279"/>
            <ac:spMk id="3" creationId="{4D151AF9-18A6-0647-BEDF-9C6B3B42D868}"/>
          </ac:spMkLst>
        </pc:spChg>
      </pc:sldChg>
      <pc:sldChg chg="modSp mod">
        <pc:chgData name="Virginie Raemy" userId="bfb643c4-176b-4f51-95a0-0711bcb13cf4" providerId="ADAL" clId="{A3E6C47D-89F9-42C5-83A0-23AABC0F4233}" dt="2026-06-10T09:19:34.798" v="58" actId="20577"/>
        <pc:sldMkLst>
          <pc:docMk/>
          <pc:sldMk cId="3794588661" sldId="282"/>
        </pc:sldMkLst>
        <pc:spChg chg="mod">
          <ac:chgData name="Virginie Raemy" userId="bfb643c4-176b-4f51-95a0-0711bcb13cf4" providerId="ADAL" clId="{A3E6C47D-89F9-42C5-83A0-23AABC0F4233}" dt="2026-06-10T09:19:34.798" v="58" actId="20577"/>
          <ac:spMkLst>
            <pc:docMk/>
            <pc:sldMk cId="3794588661" sldId="282"/>
            <ac:spMk id="6" creationId="{19D912FB-8944-4556-29E8-47581BF69BE4}"/>
          </ac:spMkLst>
        </pc:spChg>
      </pc:sldChg>
      <pc:sldChg chg="modSp mod">
        <pc:chgData name="Virginie Raemy" userId="bfb643c4-176b-4f51-95a0-0711bcb13cf4" providerId="ADAL" clId="{A3E6C47D-89F9-42C5-83A0-23AABC0F4233}" dt="2026-06-10T09:19:56.934" v="59" actId="20577"/>
        <pc:sldMkLst>
          <pc:docMk/>
          <pc:sldMk cId="1101329358" sldId="283"/>
        </pc:sldMkLst>
        <pc:spChg chg="mod">
          <ac:chgData name="Virginie Raemy" userId="bfb643c4-176b-4f51-95a0-0711bcb13cf4" providerId="ADAL" clId="{A3E6C47D-89F9-42C5-83A0-23AABC0F4233}" dt="2026-06-10T09:19:56.934" v="59" actId="20577"/>
          <ac:spMkLst>
            <pc:docMk/>
            <pc:sldMk cId="1101329358" sldId="283"/>
            <ac:spMk id="3" creationId="{4B58A9DB-E768-B454-3B14-34ADD7899F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us.unibas.ch/de/koami/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770" y="1815050"/>
            <a:ext cx="11221930" cy="1613950"/>
          </a:xfrm>
        </p:spPr>
        <p:txBody>
          <a:bodyPr anchor="b">
            <a:noAutofit/>
          </a:bodyPr>
          <a:lstStyle>
            <a:lvl1pPr algn="l">
              <a:tabLst/>
              <a:defRPr sz="5000" b="1" baseline="0">
                <a:solidFill>
                  <a:srgbClr val="016469"/>
                </a:solidFill>
              </a:defRPr>
            </a:lvl1pPr>
          </a:lstStyle>
          <a:p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769" y="3598693"/>
            <a:ext cx="11221929" cy="1407483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  <p:pic>
        <p:nvPicPr>
          <p:cNvPr id="12" name="Grafik 4" descr="Ein Bild, das Astronomisches Objekt, Astronomisches Ereignis, Kreis, Mondlicht enthält.&#10;&#10;Automatisch generierte Beschreibung">
            <a:hlinkClick r:id="rId2"/>
            <a:extLst>
              <a:ext uri="{FF2B5EF4-FFF2-40B4-BE49-F238E27FC236}">
                <a16:creationId xmlns:a16="http://schemas.microsoft.com/office/drawing/2014/main" id="{49DE492E-0FB7-98CD-7C53-B6EF97D557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728" y="421385"/>
            <a:ext cx="1655579" cy="976504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9FECC1C9-BD06-008F-1ABF-0CA62E7B6F86}"/>
              </a:ext>
            </a:extLst>
          </p:cNvPr>
          <p:cNvGrpSpPr/>
          <p:nvPr userDrawn="1"/>
        </p:nvGrpSpPr>
        <p:grpSpPr>
          <a:xfrm>
            <a:off x="0" y="225425"/>
            <a:ext cx="11950700" cy="1368425"/>
            <a:chOff x="0" y="225425"/>
            <a:chExt cx="11950700" cy="1368425"/>
          </a:xfrm>
        </p:grpSpPr>
        <p:sp>
          <p:nvSpPr>
            <p:cNvPr id="10" name="Rechteck 3">
              <a:extLst>
                <a:ext uri="{FF2B5EF4-FFF2-40B4-BE49-F238E27FC236}">
                  <a16:creationId xmlns:a16="http://schemas.microsoft.com/office/drawing/2014/main" id="{1B8F86DB-DCCF-5B43-1399-07A08AE5C53F}"/>
                </a:ext>
              </a:extLst>
            </p:cNvPr>
            <p:cNvSpPr/>
            <p:nvPr/>
          </p:nvSpPr>
          <p:spPr>
            <a:xfrm>
              <a:off x="0" y="225425"/>
              <a:ext cx="11950700" cy="1368425"/>
            </a:xfrm>
            <a:prstGeom prst="rect">
              <a:avLst/>
            </a:prstGeom>
            <a:solidFill>
              <a:srgbClr val="A5D7D2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1" name="Grafik 4">
              <a:extLst>
                <a:ext uri="{FF2B5EF4-FFF2-40B4-BE49-F238E27FC236}">
                  <a16:creationId xmlns:a16="http://schemas.microsoft.com/office/drawing/2014/main" id="{70F7CD09-7FC8-C5E4-61CB-9770EDA64B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213" y="376238"/>
              <a:ext cx="1644650" cy="966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Grafik 5">
              <a:extLst>
                <a:ext uri="{FF2B5EF4-FFF2-40B4-BE49-F238E27FC236}">
                  <a16:creationId xmlns:a16="http://schemas.microsoft.com/office/drawing/2014/main" id="{D818977A-E1E6-0FB5-2EF0-7A87AFDCC7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04475" y="487363"/>
              <a:ext cx="877888" cy="87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4" name="Gerade Verbindung 6">
              <a:extLst>
                <a:ext uri="{FF2B5EF4-FFF2-40B4-BE49-F238E27FC236}">
                  <a16:creationId xmlns:a16="http://schemas.microsoft.com/office/drawing/2014/main" id="{36EFE6ED-2721-2ECB-EC38-5BF0088A5ADB}"/>
                </a:ext>
              </a:extLst>
            </p:cNvPr>
            <p:cNvCxnSpPr/>
            <p:nvPr/>
          </p:nvCxnSpPr>
          <p:spPr>
            <a:xfrm>
              <a:off x="10183813" y="522288"/>
              <a:ext cx="0" cy="809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  <a:br>
              <a:rPr lang="de-CH" noProof="0" dirty="0"/>
            </a:br>
            <a:r>
              <a:rPr lang="de-CH" noProof="0" dirty="0"/>
              <a:t>(Im </a:t>
            </a:r>
            <a:r>
              <a:rPr lang="de-CH" noProof="0" dirty="0" err="1"/>
              <a:t>Menüband</a:t>
            </a:r>
            <a:r>
              <a:rPr lang="de-CH" noProof="0" dirty="0"/>
              <a:t> oben stehen Ihnen unter «Folie einfügen/Layout» weitere Folienlayouts zur Verfügung.)</a:t>
            </a: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Gerader Verbinder 6">
            <a:extLst>
              <a:ext uri="{FF2B5EF4-FFF2-40B4-BE49-F238E27FC236}">
                <a16:creationId xmlns:a16="http://schemas.microsoft.com/office/drawing/2014/main" id="{894CE382-C092-B7EF-4223-C0E81390C2DB}"/>
              </a:ext>
            </a:extLst>
          </p:cNvPr>
          <p:cNvCxnSpPr>
            <a:cxnSpLocks/>
          </p:cNvCxnSpPr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Gerader Verbinder 6">
            <a:extLst>
              <a:ext uri="{FF2B5EF4-FFF2-40B4-BE49-F238E27FC236}">
                <a16:creationId xmlns:a16="http://schemas.microsoft.com/office/drawing/2014/main" id="{F08DD156-5B5D-D2B0-E82B-1EF010114BB1}"/>
              </a:ext>
            </a:extLst>
          </p:cNvPr>
          <p:cNvCxnSpPr>
            <a:cxnSpLocks/>
          </p:cNvCxnSpPr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D0466F79-2C2C-74BA-8C12-4BC8DC710309}"/>
              </a:ext>
            </a:extLst>
          </p:cNvPr>
          <p:cNvCxnSpPr>
            <a:cxnSpLocks/>
          </p:cNvCxnSpPr>
          <p:nvPr userDrawn="1"/>
        </p:nvCxnSpPr>
        <p:spPr>
          <a:xfrm>
            <a:off x="518983" y="1075038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78DB855-0D11-E782-4AA9-42BC7C870BE0}"/>
              </a:ext>
            </a:extLst>
          </p:cNvPr>
          <p:cNvCxnSpPr>
            <a:cxnSpLocks/>
          </p:cNvCxnSpPr>
          <p:nvPr userDrawn="1"/>
        </p:nvCxnSpPr>
        <p:spPr>
          <a:xfrm>
            <a:off x="518985" y="1075038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Mastertextformat bearbeiten
Zweite Ebene
Dritte Ebene
Vierte Ebene
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3" r:id="rId5"/>
    <p:sldLayoutId id="2147483666" r:id="rId6"/>
    <p:sldLayoutId id="2147483656" r:id="rId7"/>
    <p:sldLayoutId id="2147483665" r:id="rId8"/>
    <p:sldLayoutId id="2147483654" r:id="rId9"/>
    <p:sldLayoutId id="2147483655" r:id="rId10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cms.news.admin.ch/fileservice/sdweb-docs-prod-nsbcch-files/files/2026/02/25/963463a0-482d-4e17-9a11-b4023047178f.pdf" TargetMode="External"/><Relationship Id="rId2" Type="http://schemas.openxmlformats.org/officeDocument/2006/relationships/hyperlink" Target="https://www.parlament.ch/de/ratsbetrieb/suche-curia-vista/geschaeft?AffairId=20250020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tabLst>
                <a:tab pos="10404475" algn="l"/>
              </a:tabLst>
            </a:pPr>
            <a:r>
              <a:rPr lang="de-CH" sz="4800" dirty="0"/>
              <a:t>Schutz von Menschen mit Behinderungen</a:t>
            </a:r>
            <a:br>
              <a:rPr lang="de-CH" sz="4800" dirty="0"/>
            </a:br>
            <a:r>
              <a:rPr lang="de-CH" sz="4800" dirty="0"/>
              <a:t>in Arbeitsverhältnissen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28769" y="3740727"/>
            <a:ext cx="11221929" cy="1265449"/>
          </a:xfrm>
        </p:spPr>
        <p:txBody>
          <a:bodyPr/>
          <a:lstStyle/>
          <a:p>
            <a:r>
              <a:rPr lang="de-CH" dirty="0"/>
              <a:t>Prof. Dr. </a:t>
            </a:r>
            <a:r>
              <a:rPr lang="de-CH" dirty="0" err="1"/>
              <a:t>iur</a:t>
            </a:r>
            <a:r>
              <a:rPr lang="de-CH" dirty="0"/>
              <a:t>. Kurt </a:t>
            </a:r>
            <a:r>
              <a:rPr lang="de-CH" dirty="0" err="1"/>
              <a:t>Pärli</a:t>
            </a:r>
            <a:endParaRPr lang="de-CH" dirty="0"/>
          </a:p>
          <a:p>
            <a:pPr>
              <a:spcBef>
                <a:spcPts val="0"/>
              </a:spcBef>
            </a:pPr>
            <a:r>
              <a:rPr lang="de-CH" dirty="0"/>
              <a:t>Universität Basel </a:t>
            </a:r>
          </a:p>
        </p:txBody>
      </p:sp>
    </p:spTree>
    <p:extLst>
      <p:ext uri="{BB962C8B-B14F-4D97-AF65-F5344CB8AC3E}">
        <p14:creationId xmlns:p14="http://schemas.microsoft.com/office/powerpoint/2010/main" val="397442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FC3DF-3226-0683-4EC7-DCABFB384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Schutz </a:t>
            </a:r>
            <a:r>
              <a:rPr lang="de-CH" dirty="0"/>
              <a:t>im Bewerbungsverfahren / bei der Anstellung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087D-6811-3348-B54D-256F4B162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Grundsätzlich: Vertragsfreiheit, kein expliziter Schutz vor Diskriminierung wegen einer Behinderung, aber ... </a:t>
            </a:r>
          </a:p>
          <a:p>
            <a:pPr>
              <a:spcBef>
                <a:spcPts val="3000"/>
              </a:spcBef>
            </a:pPr>
            <a:r>
              <a:rPr lang="de-CH" dirty="0"/>
              <a:t>… </a:t>
            </a:r>
            <a:r>
              <a:rPr lang="de-CH" dirty="0">
                <a:solidFill>
                  <a:srgbClr val="0000FF"/>
                </a:solidFill>
                <a:hlinkClick r:id="rId2" action="ppaction://hlinksldjump"/>
              </a:rPr>
              <a:t>Art. 328b OR und Datenschutzrecht</a:t>
            </a:r>
            <a:r>
              <a:rPr lang="de-CH" dirty="0"/>
              <a:t>: 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Keine Pflicht der Bewerbenden, über eine Behinderung zu informieren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Fragen nach einer Behinderung nur zulässig, soweit relevant für die Stelle  </a:t>
            </a:r>
          </a:p>
          <a:p>
            <a:pPr marL="538163" lvl="1" indent="-273050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Notwehrrechte der Lüge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E37BF0-130B-E1A2-725E-21AE76FD5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0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929D36-6FD7-4904-FEBB-A6983A526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Art. 328b OR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9CE282-11E5-3914-547E-D37A03FAF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Der Arbeitgeber darf Daten über den Arbeitnehmer nur bearbeiten, soweit sie dessen </a:t>
            </a:r>
            <a:r>
              <a:rPr lang="de-CH" dirty="0">
                <a:highlight>
                  <a:srgbClr val="FFFF00"/>
                </a:highlight>
              </a:rPr>
              <a:t>Eignung für das Arbeitsverhältnis </a:t>
            </a:r>
            <a:r>
              <a:rPr lang="de-CH" dirty="0"/>
              <a:t>betreffen oder zur </a:t>
            </a:r>
            <a:r>
              <a:rPr lang="de-CH" dirty="0">
                <a:highlight>
                  <a:srgbClr val="FF00FF"/>
                </a:highlight>
              </a:rPr>
              <a:t>Durchführung des Arbeitsvertrages erforderlich </a:t>
            </a:r>
            <a:r>
              <a:rPr lang="de-CH" dirty="0"/>
              <a:t>sind. Im Übrigen gelten die Bestimmungen des Datenschutzgesetzes vom 25. September 2020.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2209E3-CA09-4CB2-33D6-99D12DF9B3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3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27E76-DEE1-EA9B-DEC4-6E15AB636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85E84-FFEE-DF39-3013-11545046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Stelle aus  diskriminierenden Gründen nicht erhalten …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B13547-1BEA-64D8-597D-6471C1679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3000" dirty="0"/>
              <a:t>Klage wegen Persönlichkeitsverletzung (Art. 28 ZGB in Verbindung mit Art. 8 Abs. 2 BV) und/oder Verstoss  gegen Art. 2 ZGB (Treu und Glauben, Rechtsmissbrauch)</a:t>
            </a:r>
          </a:p>
          <a:p>
            <a:pPr>
              <a:spcBef>
                <a:spcPts val="1800"/>
              </a:spcBef>
            </a:pPr>
            <a:r>
              <a:rPr lang="de-CH" dirty="0"/>
              <a:t>Wenn geschlechtsspezifische Motive (auch) Grund für die Ablehnung sind = Ansprüche nach Gleichstellungsgesetz (GlG)</a:t>
            </a:r>
          </a:p>
          <a:p>
            <a:pPr>
              <a:spcBef>
                <a:spcPts val="1800"/>
              </a:spcBef>
            </a:pPr>
            <a:r>
              <a:rPr lang="de-CH" sz="3000" dirty="0"/>
              <a:t>Bisher keine Praxis, Hürden sind (zu) hoch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A40C41-4A1B-66CF-F3B2-D536871092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4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97B08-CA04-9D9E-CABE-323AD9045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Schutz während des Arbeitsverhältnisses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9C209A-CB54-1D67-E053-4D30E7291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4625" indent="0">
              <a:buNone/>
            </a:pPr>
            <a:r>
              <a:rPr lang="de-CH" b="1" dirty="0"/>
              <a:t>Übersicht</a:t>
            </a:r>
          </a:p>
          <a:p>
            <a:pPr marL="449263" indent="-273050">
              <a:tabLst>
                <a:tab pos="449263" algn="l"/>
              </a:tabLst>
            </a:pPr>
            <a:r>
              <a:rPr lang="de-CH" dirty="0"/>
              <a:t>Arbeitsunfähigkeit wegen einer Behinderung</a:t>
            </a:r>
          </a:p>
          <a:p>
            <a:pPr marL="449263" indent="-273050">
              <a:spcBef>
                <a:spcPts val="1800"/>
              </a:spcBef>
              <a:tabLst>
                <a:tab pos="449263" algn="l"/>
              </a:tabLst>
            </a:pPr>
            <a:r>
              <a:rPr lang="de-CH" dirty="0"/>
              <a:t>Anspruch auf Urlaub im Zusammenhang mit einer Behinderung</a:t>
            </a:r>
          </a:p>
          <a:p>
            <a:pPr marL="449263" indent="-273050">
              <a:spcBef>
                <a:spcPts val="1800"/>
              </a:spcBef>
              <a:tabLst>
                <a:tab pos="449263" algn="l"/>
              </a:tabLst>
            </a:pPr>
            <a:r>
              <a:rPr lang="de-CH" dirty="0"/>
              <a:t>Anspruch auf Rücksichtnahme wegen der Behinderung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A281D5-26DE-F3E3-0D68-1A647957F2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1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C591B-AAA4-1406-2D5E-F6592083D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BD776-CF59-5DA0-EEED-970FACB6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Arbeitsunfähigkeit wegen einer Behinderung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897F51-3984-9A0F-54C2-62043DB4A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 err="1"/>
              <a:t>Privatr</a:t>
            </a:r>
            <a:r>
              <a:rPr lang="de-CH" dirty="0"/>
              <a:t>. Arbeitsverhältnisse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B84E9D-91B1-22CD-B838-DE5FB0F3D2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CH" dirty="0"/>
              <a:t>Lohnfortzahlung nach Art. 324a OR für </a:t>
            </a:r>
            <a:r>
              <a:rPr lang="de-CH" sz="3000" dirty="0"/>
              <a:t>beschränkte Zeit </a:t>
            </a:r>
          </a:p>
          <a:p>
            <a:pPr marL="228594" lvl="1">
              <a:lnSpc>
                <a:spcPct val="110000"/>
              </a:lnSpc>
              <a:spcBef>
                <a:spcPts val="1800"/>
              </a:spcBef>
            </a:pPr>
            <a:r>
              <a:rPr lang="de-CH" sz="3000" dirty="0"/>
              <a:t>Krankentaggeldversicherung nicht obligatorisch (Häufig  Ausschluss w/Behinderung)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E7B5D4B-B8BF-1BFD-8538-6FD907306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CH" dirty="0" err="1"/>
              <a:t>Öff.rechtl</a:t>
            </a:r>
            <a:r>
              <a:rPr lang="de-CH" dirty="0"/>
              <a:t>. Arbeitsverhältnisse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0E938761-32E2-2FB1-FBD9-FACAA3F21F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CH" dirty="0"/>
              <a:t>Lohnfortzahlung  vergleichsweise grosszügig geregelt</a:t>
            </a:r>
          </a:p>
        </p:txBody>
      </p:sp>
    </p:spTree>
    <p:extLst>
      <p:ext uri="{BB962C8B-B14F-4D97-AF65-F5344CB8AC3E}">
        <p14:creationId xmlns:p14="http://schemas.microsoft.com/office/powerpoint/2010/main" val="329338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E9477A9-6F0C-40FC-9D34-C1907881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Urlaubsansprüche im Zusammenhang mit einer Behinderung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D4C6EABF-1A51-B273-3DD6-5744A8A83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5" y="1138906"/>
            <a:ext cx="5084374" cy="796219"/>
          </a:xfrm>
        </p:spPr>
        <p:txBody>
          <a:bodyPr>
            <a:noAutofit/>
          </a:bodyPr>
          <a:lstStyle/>
          <a:p>
            <a:r>
              <a:rPr lang="de-CH" dirty="0"/>
              <a:t>Arzt / Therapiebesuche		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D22DF85D-E2E1-2967-9BFA-AF4BDF6071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CH" dirty="0"/>
              <a:t>Art. 329 Abs. 3 OR:  «übliche freie Stunden» = u.a. Zeit für Arztbesuche, aber ... </a:t>
            </a:r>
          </a:p>
          <a:p>
            <a:pPr>
              <a:spcBef>
                <a:spcPts val="1800"/>
              </a:spcBef>
            </a:pPr>
            <a:r>
              <a:rPr lang="de-CH" dirty="0"/>
              <a:t>Lohn nur wenn vereinbart/GAV/üblich 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8EB541C-5730-05AC-CE64-5DA53741C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CH" dirty="0"/>
              <a:t>Betreuung behindertes Kind </a:t>
            </a: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62277BD9-4C2D-2704-4F30-402E152755B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CH" dirty="0"/>
              <a:t>Anspruch auf 14 Wochen Urlaub (Arbeitsbefreiung) </a:t>
            </a:r>
          </a:p>
          <a:p>
            <a:pPr>
              <a:spcBef>
                <a:spcPts val="1800"/>
              </a:spcBef>
            </a:pPr>
            <a:r>
              <a:rPr lang="de-CH" dirty="0"/>
              <a:t>Anspruch auf EO-Taggelder (80% des vers. Lohnes)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9265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4D8A22E-BD52-740B-9FE4-3DF63CDFF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(Besonderer) Schutz für Arbeitnehmende  mit einer Behinderung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C5FCEC9-F238-CEF6-FFCC-BDA5FA206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138907"/>
            <a:ext cx="11076666" cy="644560"/>
          </a:xfrm>
        </p:spPr>
        <p:txBody>
          <a:bodyPr>
            <a:normAutofit/>
          </a:bodyPr>
          <a:lstStyle/>
          <a:p>
            <a:r>
              <a:rPr lang="de-CH" dirty="0">
                <a:hlinkClick r:id="rId2" action="ppaction://hlinksldjump"/>
              </a:rPr>
              <a:t>Art. 328 OR	 und Art. 6 Arbeitsgesetz: </a:t>
            </a:r>
            <a:r>
              <a:rPr lang="de-CH" dirty="0"/>
              <a:t>	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9A21AFFF-3BE3-F99A-D679-92DF1C1CD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847335"/>
            <a:ext cx="10822784" cy="3200400"/>
          </a:xfrm>
        </p:spPr>
        <p:txBody>
          <a:bodyPr>
            <a:normAutofit lnSpcReduction="10000"/>
          </a:bodyPr>
          <a:lstStyle/>
          <a:p>
            <a:r>
              <a:rPr lang="de-CH" dirty="0"/>
              <a:t>Arbeitgeber muss zumutbare Massnahmen zum Schutz der Gesundheit &amp; Persönlichkeit der Arbeitnehmenden ergreifen = auch Schutz vor Diskriminierung/Mobbing  </a:t>
            </a:r>
          </a:p>
          <a:p>
            <a:pPr>
              <a:spcBef>
                <a:spcPts val="1800"/>
              </a:spcBef>
            </a:pPr>
            <a:r>
              <a:rPr lang="de-CH" dirty="0"/>
              <a:t>Schutzplicht umfasst auch besondere Rücksichtnahme auf Arbeitnehmende mit Behinderung (z.B. spezifische Pausen für Diabetiker/innen)</a:t>
            </a:r>
          </a:p>
          <a:p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4127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84F1A-B425-F64F-8933-B22108AB9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56DE-4B64-5D3B-5BA5-EE00EFC7C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198783"/>
            <a:ext cx="11076667" cy="106017"/>
          </a:xfrm>
        </p:spPr>
        <p:txBody>
          <a:bodyPr>
            <a:normAutofit fontScale="90000"/>
          </a:bodyPr>
          <a:lstStyle/>
          <a:p>
            <a:r>
              <a:rPr lang="de-CH" dirty="0">
                <a:solidFill>
                  <a:schemeClr val="bg1"/>
                </a:solidFill>
              </a:rPr>
              <a:t>Art. 328 OR und Art. 6 Arbeitsgesetz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28DBD687-4935-3BD3-EC86-6E71E57EF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411544"/>
            <a:ext cx="5478591" cy="728722"/>
          </a:xfrm>
        </p:spPr>
        <p:txBody>
          <a:bodyPr/>
          <a:lstStyle/>
          <a:p>
            <a:r>
              <a:rPr lang="de-CH" dirty="0"/>
              <a:t>Art. 6 Abs. 1 Arbeitsgesetz 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D8AAC1CA-63C4-30E9-C690-631F7678A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293150"/>
            <a:ext cx="5478591" cy="361828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2800" dirty="0"/>
              <a:t>… ist verpflichtet, zum </a:t>
            </a:r>
            <a:r>
              <a:rPr lang="de-CH" sz="2800" dirty="0">
                <a:highlight>
                  <a:srgbClr val="00FFFF"/>
                </a:highlight>
              </a:rPr>
              <a:t>Schutz der Gesundheit </a:t>
            </a:r>
            <a:r>
              <a:rPr lang="de-CH" sz="2800" dirty="0"/>
              <a:t>alle Massnahmen zu treffen, die nach der Erfahrung notwendig, nach dem Stand der Technik anwendbar und (…) angemessen sind (…) zum </a:t>
            </a:r>
            <a:r>
              <a:rPr lang="de-CH" sz="2800" dirty="0">
                <a:highlight>
                  <a:srgbClr val="FFFF00"/>
                </a:highlight>
              </a:rPr>
              <a:t>Schutze der persönlichen Integrität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F19F216-A7B9-A97A-2D23-410188020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7" y="411544"/>
            <a:ext cx="5430794" cy="728722"/>
          </a:xfrm>
        </p:spPr>
        <p:txBody>
          <a:bodyPr/>
          <a:lstStyle/>
          <a:p>
            <a:r>
              <a:rPr lang="de-CH" dirty="0"/>
              <a:t>Art. 328 Abs. 1 und 2 OR </a:t>
            </a:r>
          </a:p>
        </p:txBody>
      </p:sp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52828892-4795-E886-7C52-E7E4B5F39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1293151"/>
            <a:ext cx="5423451" cy="3618281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Der Arbeitgeber … </a:t>
            </a:r>
            <a:r>
              <a:rPr lang="de-CH" dirty="0">
                <a:highlight>
                  <a:srgbClr val="FFFF00"/>
                </a:highlight>
              </a:rPr>
              <a:t>Persönlichkeit</a:t>
            </a:r>
            <a:r>
              <a:rPr lang="de-CH" dirty="0"/>
              <a:t> des Arbeitnehmers zu achten und zu schützen, auf dessen </a:t>
            </a:r>
            <a:r>
              <a:rPr lang="de-CH" dirty="0">
                <a:highlight>
                  <a:srgbClr val="00FFFF"/>
                </a:highlight>
              </a:rPr>
              <a:t>Gesundheit </a:t>
            </a:r>
            <a:r>
              <a:rPr lang="de-CH" dirty="0"/>
              <a:t>gebührend Rücksicht zu nehmen (…) </a:t>
            </a:r>
          </a:p>
          <a:p>
            <a:pPr marL="0" indent="0">
              <a:buNone/>
            </a:pPr>
            <a:r>
              <a:rPr lang="de-CH" dirty="0"/>
              <a:t>Abs. 2: Gesundheitsschutz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4C30DD-1404-872D-D9F9-A5B48A0EC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7575" y="1011382"/>
            <a:ext cx="196852" cy="128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8747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FA8BE0-695E-75DB-4CDC-8FE5E6946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Durchsetzung der Ansprüche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9CC88D-AAE6-53BB-3DF7-4D07017A7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Klagen wegen Verletzung von Art. 328 OR gegen den Arbeitgeber (Schadenersatz, Genugtuung) </a:t>
            </a:r>
            <a:r>
              <a:rPr lang="de-CH" dirty="0">
                <a:highlight>
                  <a:srgbClr val="00FFFF"/>
                </a:highlight>
              </a:rPr>
              <a:t>= kommt praktisch nie vor </a:t>
            </a:r>
          </a:p>
          <a:p>
            <a:pPr>
              <a:spcBef>
                <a:spcPts val="1800"/>
              </a:spcBef>
            </a:pPr>
            <a:r>
              <a:rPr lang="de-CH" dirty="0"/>
              <a:t>Intervention Arbeitsinspektorate (Vollzug Arbeitsgesetz) </a:t>
            </a:r>
          </a:p>
          <a:p>
            <a:pPr>
              <a:spcBef>
                <a:spcPts val="1800"/>
              </a:spcBef>
            </a:pPr>
            <a:r>
              <a:rPr lang="de-CH" dirty="0"/>
              <a:t>Zusammenhang mit Kündigungsschutz 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70126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3A2ED-4483-89A0-070D-6A85D2896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34C04-E179-81D5-AFE4-6A77010C5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Kündigungsschutz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4CB100-6C8F-6E40-8197-62159281A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097345"/>
            <a:ext cx="5478591" cy="644560"/>
          </a:xfrm>
        </p:spPr>
        <p:txBody>
          <a:bodyPr/>
          <a:lstStyle/>
          <a:p>
            <a:r>
              <a:rPr lang="de-CH" dirty="0"/>
              <a:t>Sperrfristen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BA8179-FD30-F4D2-B278-50CA35525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741905"/>
            <a:ext cx="5478591" cy="3264268"/>
          </a:xfrm>
        </p:spPr>
        <p:txBody>
          <a:bodyPr>
            <a:noAutofit/>
          </a:bodyPr>
          <a:lstStyle/>
          <a:p>
            <a:pPr>
              <a:lnSpc>
                <a:spcPct val="108000"/>
              </a:lnSpc>
            </a:pPr>
            <a:r>
              <a:rPr lang="de-CH" dirty="0"/>
              <a:t>Art. 336c OR: Zeitlich beschränkter Schutz vor Kündigung zur Unzeit (z.B. bei Arbeitsunfähigkeit)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Kündigung während Sperrfrist = nichtig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5F75A2E-B745-3A39-154E-0DF09689E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344"/>
            <a:ext cx="5430794" cy="644561"/>
          </a:xfrm>
        </p:spPr>
        <p:txBody>
          <a:bodyPr/>
          <a:lstStyle/>
          <a:p>
            <a:r>
              <a:rPr lang="de-CH" dirty="0"/>
              <a:t>Missbräuchliche Kündigungen 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C908B9CD-48DC-38BA-CF53-063F6619F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741905"/>
            <a:ext cx="5423451" cy="3291067"/>
          </a:xfrm>
        </p:spPr>
        <p:txBody>
          <a:bodyPr>
            <a:noAutofit/>
          </a:bodyPr>
          <a:lstStyle/>
          <a:p>
            <a:pPr>
              <a:lnSpc>
                <a:spcPct val="108000"/>
              </a:lnSpc>
            </a:pPr>
            <a:r>
              <a:rPr lang="de-CH" dirty="0"/>
              <a:t>Art. 336 OR: Gründe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Z.B. Kündigungsgrund «Behinderung»: missbräuchlich wenn keine Rechtfertigung </a:t>
            </a:r>
          </a:p>
          <a:p>
            <a:pPr>
              <a:lnSpc>
                <a:spcPct val="108000"/>
              </a:lnSpc>
              <a:spcBef>
                <a:spcPts val="1200"/>
              </a:spcBef>
            </a:pPr>
            <a:r>
              <a:rPr lang="de-CH" dirty="0"/>
              <a:t>Kündigung ist gültig (Entschädigung)  </a:t>
            </a:r>
          </a:p>
        </p:txBody>
      </p:sp>
    </p:spTree>
    <p:extLst>
      <p:ext uri="{BB962C8B-B14F-4D97-AF65-F5344CB8AC3E}">
        <p14:creationId xmlns:p14="http://schemas.microsoft.com/office/powerpoint/2010/main" val="200486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F074001-AA74-3307-5442-71E9EBACD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Inhaltsübersicht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DD9058-A184-0EFE-8970-80D803414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Ausgangslage </a:t>
            </a:r>
          </a:p>
          <a:p>
            <a:pPr marL="571500" indent="-571500">
              <a:buAutoNum type="romanUcParenR"/>
            </a:pPr>
            <a:r>
              <a:rPr lang="de-CH" dirty="0"/>
              <a:t>Schutz im Lebenszyklus eines Arbeitsverhältnisses nach geltendem Recht </a:t>
            </a:r>
          </a:p>
          <a:p>
            <a:pPr marL="571500" indent="-571500">
              <a:buAutoNum type="romanUcParenR"/>
            </a:pPr>
            <a:r>
              <a:rPr lang="de-CH" dirty="0"/>
              <a:t>Vorgesehene Änderungen im </a:t>
            </a:r>
            <a:r>
              <a:rPr lang="de-CH" dirty="0" err="1"/>
              <a:t>BehiG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Fazit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F4299-CE45-0786-02FC-BE877F60D4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55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EC7A443E-A0FF-1415-D010-BE464C71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Gerichtspraxis  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F477DC2-1500-9050-009E-DEA733DB7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Kündigungen wegen Arbeitsunfähigkeit nach Ablauf der Sperrfrist sind (häufig) und i.d.R. zulässig</a:t>
            </a:r>
          </a:p>
          <a:p>
            <a:pPr>
              <a:spcBef>
                <a:spcPts val="1800"/>
              </a:spcBef>
            </a:pPr>
            <a:r>
              <a:rPr lang="de-CH" dirty="0"/>
              <a:t>Ausnahmen: Arbeitgeberin verletzt ihre Fürsorgepflicht (Art. 328 OR), verweigert zumutbare Anpassungen des Arbeitsplatzes </a:t>
            </a:r>
          </a:p>
          <a:p>
            <a:pPr>
              <a:spcBef>
                <a:spcPts val="1800"/>
              </a:spcBef>
            </a:pPr>
            <a:r>
              <a:rPr lang="de-CH" dirty="0"/>
              <a:t>Rechtsfolge: Kündigung ist ggf. missbräuchlich (aber gültig), Entschädigung max. sechs Monatslöhne  </a:t>
            </a:r>
          </a:p>
        </p:txBody>
      </p:sp>
    </p:spTree>
    <p:extLst>
      <p:ext uri="{BB962C8B-B14F-4D97-AF65-F5344CB8AC3E}">
        <p14:creationId xmlns:p14="http://schemas.microsoft.com/office/powerpoint/2010/main" val="1705971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831BE-4134-DB94-807F-1C4AE26B1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2F70976-A099-F280-0CF0-77A5FE80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Inhaltsübersicht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A6581FC-1999-6815-868F-7222BEB4F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Ausgangslage </a:t>
            </a:r>
          </a:p>
          <a:p>
            <a:pPr marL="571500" indent="-571500">
              <a:buAutoNum type="romanUcParenR"/>
            </a:pPr>
            <a:r>
              <a:rPr lang="de-CH" dirty="0"/>
              <a:t>Schutz im Lebenszyklus eines Arbeitsverhältnisses nach geltendem Recht </a:t>
            </a:r>
          </a:p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Vorgesehene Änderungen im </a:t>
            </a:r>
            <a:r>
              <a:rPr lang="de-CH" dirty="0" err="1">
                <a:highlight>
                  <a:srgbClr val="00FFFF"/>
                </a:highlight>
              </a:rPr>
              <a:t>BehiG</a:t>
            </a:r>
            <a:r>
              <a:rPr lang="de-CH" dirty="0">
                <a:highlight>
                  <a:srgbClr val="00FFFF"/>
                </a:highlight>
              </a:rPr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Fazit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7073B-9DF6-0C5C-9663-022B2367C6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61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59237-B560-F086-3CF6-4049CDFA2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Änderungen im </a:t>
            </a:r>
            <a:r>
              <a:rPr lang="de-CH" dirty="0" err="1"/>
              <a:t>BehiG</a:t>
            </a:r>
            <a:r>
              <a:rPr lang="de-CH" dirty="0"/>
              <a:t> (Stand Botschaft Bundesrat)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63282A-A58E-E04C-CDC6-0C05FCDC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Ausdehnung Geltungsbereich des </a:t>
            </a:r>
            <a:r>
              <a:rPr lang="de-CH" dirty="0" err="1"/>
              <a:t>BehiG</a:t>
            </a:r>
            <a:r>
              <a:rPr lang="de-CH" dirty="0"/>
              <a:t> (Art. 3 li. g): alle Arbeitsverhältnisse </a:t>
            </a:r>
          </a:p>
          <a:p>
            <a:pPr>
              <a:spcBef>
                <a:spcPts val="1800"/>
              </a:spcBef>
            </a:pPr>
            <a:r>
              <a:rPr lang="de-CH" dirty="0"/>
              <a:t>Art. 6a Abs. 1 (neu): Abs. 1 Benachteiligungsverbot, insbesondere bei Stellenbesetzung, Anstellungs- und Arbeitsbedingungen, Lohn, Aus- und  Weiterbildung,  Beförderung und Kündigung </a:t>
            </a:r>
          </a:p>
          <a:p>
            <a:pPr>
              <a:spcBef>
                <a:spcPts val="1800"/>
              </a:spcBef>
            </a:pPr>
            <a:r>
              <a:rPr lang="de-CH" dirty="0"/>
              <a:t>Pflicht zu angemessenen Vorkehrungen (Art. 6a Abs. 2) 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0341B2-BF63-0236-6495-BF4D9E0B77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72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91452-C5FA-283D-895E-655C26A6B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Art. 12a Abs. 2: Angemessene Vorkehrungen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151AF9-18A6-0647-BEDF-9C6B3B42D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Kriterien für die Feststellung, ob die Pflicht zu angemessenen Vorkehrungen besteht:</a:t>
            </a:r>
          </a:p>
          <a:p>
            <a:pPr lvl="1">
              <a:spcBef>
                <a:spcPts val="1800"/>
              </a:spcBef>
            </a:pPr>
            <a:r>
              <a:rPr lang="de-CH" sz="3000" dirty="0"/>
              <a:t>Grösse und Finanzkraft des Unternehmens </a:t>
            </a:r>
          </a:p>
          <a:p>
            <a:pPr lvl="1">
              <a:spcBef>
                <a:spcPts val="1800"/>
              </a:spcBef>
            </a:pPr>
            <a:r>
              <a:rPr lang="de-CH" sz="3000" dirty="0"/>
              <a:t>Geeignete Ersatzlösung für die Verringerung/Beseitigung  der Benachteiligung</a:t>
            </a:r>
          </a:p>
          <a:p>
            <a:pPr lvl="1">
              <a:spcBef>
                <a:spcPts val="1800"/>
              </a:spcBef>
            </a:pPr>
            <a:r>
              <a:rPr lang="de-CH" sz="3000" dirty="0"/>
              <a:t>Beeinträchtigung der Rechte Dritter (u.a. andere Arbeitnehmende)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7166F1-1CF7-610F-0473-88E96E4B88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52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C6723-1030-6945-A01B-1C2EBC21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Rechtsansprüche (Art. 8a </a:t>
            </a:r>
            <a:r>
              <a:rPr lang="de-CH" dirty="0" err="1"/>
              <a:t>BehiG</a:t>
            </a:r>
            <a:r>
              <a:rPr lang="de-CH" dirty="0"/>
              <a:t>, neu)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30C5D1-F8FA-BCDE-D616-2563F8E98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Antrag auf verbieten, beseitigen, feststellen der Benachteiligung</a:t>
            </a:r>
          </a:p>
          <a:p>
            <a:pPr>
              <a:spcBef>
                <a:spcPts val="1800"/>
              </a:spcBef>
            </a:pPr>
            <a:r>
              <a:rPr lang="de-CH" dirty="0"/>
              <a:t>Entschädigung </a:t>
            </a:r>
          </a:p>
          <a:p>
            <a:pPr>
              <a:spcBef>
                <a:spcPts val="1800"/>
              </a:spcBef>
            </a:pPr>
            <a:r>
              <a:rPr lang="de-CH" dirty="0"/>
              <a:t>Benachteiligung bei  Anstellung oder Kündigung: Max. drei bzw. sechs Monatslöhne </a:t>
            </a:r>
          </a:p>
          <a:p>
            <a:pPr>
              <a:spcBef>
                <a:spcPts val="1800"/>
              </a:spcBef>
            </a:pPr>
            <a:r>
              <a:rPr lang="de-CH" dirty="0"/>
              <a:t>Verweigerung angemessener Vorkehrungen: Gerichtliche Anordnung der Vorkehrungen oder Entschädigung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B0814B-3DA6-02AE-E3D8-ACD146473B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88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ED74E-BA08-6F47-E312-3A8E3338B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Verfahrensaspekte (Art. 9a/b)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23D989-F4B9-C195-EFD2-3EE38D9C0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9388" indent="-179388"/>
            <a:r>
              <a:rPr lang="de-CH" dirty="0"/>
              <a:t>Bei Anstellungsbenachteiligungen: </a:t>
            </a:r>
          </a:p>
          <a:p>
            <a:pPr marL="450850" lvl="1" indent="-180975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Anspruch auf schriftliche Begründung der Absage  </a:t>
            </a:r>
          </a:p>
          <a:p>
            <a:pPr marL="179388" lvl="1" indent="-179388">
              <a:lnSpc>
                <a:spcPct val="110000"/>
              </a:lnSpc>
              <a:spcBef>
                <a:spcPts val="3000"/>
              </a:spcBef>
            </a:pPr>
            <a:r>
              <a:rPr lang="de-CH" sz="3000" dirty="0"/>
              <a:t>Bei Kündigungen: Verfahren nach Art. 336b OR (Einsprache, Klage) </a:t>
            </a:r>
          </a:p>
          <a:p>
            <a:pPr marL="450850" lvl="1" indent="-180975">
              <a:lnSpc>
                <a:spcPct val="110000"/>
              </a:lnSpc>
              <a:spcBef>
                <a:spcPts val="1200"/>
              </a:spcBef>
            </a:pPr>
            <a:r>
              <a:rPr lang="de-CH" sz="3000" dirty="0"/>
              <a:t>Beweislasterleichterungen, Glaubhaftmachung einer  Benachteiligung genügt (= Beweislast geht auf die Arbeitgeberin über). Gilt NICHT bei Anstellungsbenachteiligungen! </a:t>
            </a:r>
          </a:p>
          <a:p>
            <a:pPr marL="449263" lvl="1" indent="-184150">
              <a:lnSpc>
                <a:spcPct val="110000"/>
              </a:lnSpc>
              <a:spcBef>
                <a:spcPts val="1200"/>
              </a:spcBef>
            </a:pPr>
            <a:endParaRPr lang="de-CH" sz="3000" dirty="0"/>
          </a:p>
          <a:p>
            <a:pPr marL="176213" indent="-176213"/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33113C-98A3-7464-F3A0-E48E3D0E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9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FE976-C2DD-0D3C-9B14-1C9B081DF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Und was noch?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A8CA46-3BC4-B172-5077-3321182F8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Art. 13 Abs. 1/1bis: </a:t>
            </a:r>
          </a:p>
          <a:p>
            <a:pPr>
              <a:spcBef>
                <a:spcPts val="1800"/>
              </a:spcBef>
            </a:pPr>
            <a:r>
              <a:rPr lang="de-CH" dirty="0"/>
              <a:t>(Minimale) Erweiterung bei der Verbandsbeschwerde, auch Ansprüche nach Art. 8a sind erfasst (Entschädigungsklagen nur in den Schranken der Zivilprozessordnung)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7F7A2B-14E6-7E6B-158F-05044478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83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2ED09-99D1-3C1B-50AE-3FF5C798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Und wie geht’s weiter?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F6B5E6-FE79-9E77-8F4D-BBA11406A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Revision </a:t>
            </a:r>
            <a:r>
              <a:rPr lang="de-CH" dirty="0" err="1"/>
              <a:t>BehiG</a:t>
            </a:r>
            <a:r>
              <a:rPr lang="de-CH" dirty="0"/>
              <a:t> aktuell in den </a:t>
            </a:r>
            <a:r>
              <a:rPr lang="de-CH" dirty="0">
                <a:hlinkClick r:id="rId2"/>
              </a:rPr>
              <a:t>Kommissionen des Nationalrates </a:t>
            </a:r>
            <a:endParaRPr lang="de-CH" dirty="0"/>
          </a:p>
          <a:p>
            <a:pPr>
              <a:spcBef>
                <a:spcPts val="1800"/>
              </a:spcBef>
            </a:pPr>
            <a:r>
              <a:rPr lang="de-CH" dirty="0"/>
              <a:t>Kontext: </a:t>
            </a:r>
            <a:br>
              <a:rPr lang="de-CH" dirty="0"/>
            </a:br>
            <a:r>
              <a:rPr lang="de-CH" dirty="0"/>
              <a:t>Botschaft Bundesrat zur </a:t>
            </a:r>
            <a:r>
              <a:rPr lang="de-CH" dirty="0">
                <a:hlinkClick r:id="rId3"/>
              </a:rPr>
              <a:t>Inklusionsinitative und zum Gegenvorschlag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3DDC59-1030-4BC8-718B-F928D45582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66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5F861-7C26-84F5-5473-BDABF4D52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31C713B-75D9-8CC8-AC7F-774D2574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Inhaltsübersicht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9D912FB-8944-4556-29E8-47581BF69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Ausgangslage </a:t>
            </a:r>
          </a:p>
          <a:p>
            <a:pPr marL="571500" indent="-571500">
              <a:buAutoNum type="romanUcParenR"/>
            </a:pPr>
            <a:r>
              <a:rPr lang="de-CH" dirty="0"/>
              <a:t>Schutz im Lebenszyklus eines Arbeitsverhältnisses nach geltendem Recht </a:t>
            </a:r>
          </a:p>
          <a:p>
            <a:pPr marL="571500" indent="-571500">
              <a:buAutoNum type="romanUcParenR"/>
            </a:pPr>
            <a:r>
              <a:rPr lang="de-CH" dirty="0"/>
              <a:t>Vorgesehene Änderungen im </a:t>
            </a:r>
            <a:r>
              <a:rPr lang="de-CH" dirty="0" err="1"/>
              <a:t>BehiG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Fazit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E9A0A-919A-359C-B677-21A836050D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886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11B27-BC54-2DEE-0EB8-E14F7F57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58A9DB-E768-B454-3B14-34ADD7899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Arbeitnehmende mit Behinderung sind nach geltendem Arbeitsrecht vor Benachteiligungen während des </a:t>
            </a:r>
            <a:r>
              <a:rPr lang="de-CH"/>
              <a:t>Arbeitsverhältnisses und </a:t>
            </a:r>
            <a:r>
              <a:rPr lang="de-CH" dirty="0"/>
              <a:t>bei Kündigungen geschützt (Arbeitgeberpflichten zur Rücksichtnahme, Kündigungsschutz)</a:t>
            </a:r>
          </a:p>
          <a:p>
            <a:pPr>
              <a:spcBef>
                <a:spcPts val="1800"/>
              </a:spcBef>
            </a:pPr>
            <a:r>
              <a:rPr lang="de-CH" dirty="0"/>
              <a:t>Kein (effektiver) Schutz bei Bewerbung/Anstellung </a:t>
            </a:r>
          </a:p>
          <a:p>
            <a:pPr>
              <a:spcBef>
                <a:spcPts val="1800"/>
              </a:spcBef>
            </a:pPr>
            <a:r>
              <a:rPr lang="de-CH" dirty="0"/>
              <a:t>Schutzlücken auch während des Arbeitsverhältnisses 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500015-615D-9656-3C79-6103802D63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2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4BCEF-F8F2-89F1-36BC-55B80D18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I) Ausgangslage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8CC6C9-5553-67E9-C32B-AB9A5CEB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Lebensunterhalt mit Arbeit verdienen  = wichtige  Voraussetzung  der Integration </a:t>
            </a:r>
          </a:p>
          <a:p>
            <a:pPr>
              <a:spcBef>
                <a:spcPts val="1800"/>
              </a:spcBef>
            </a:pPr>
            <a:r>
              <a:rPr lang="de-CH" dirty="0"/>
              <a:t>Erwerbseinkommen = wichtig auch für die soziale Absicherung (Tiefer Lohn = tiefe Renten) </a:t>
            </a:r>
          </a:p>
          <a:p>
            <a:pPr>
              <a:spcBef>
                <a:spcPts val="1800"/>
              </a:spcBef>
            </a:pPr>
            <a:r>
              <a:rPr lang="de-CH" dirty="0"/>
              <a:t>Beteiligung von Menschen mit Behinderungen am Arbeitsmarkt ist in der Schweiz im internationalen Vergleich hoch, aber … </a:t>
            </a:r>
          </a:p>
          <a:p>
            <a:endParaRPr lang="de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F92DF-729B-8FA3-CF80-3FA9AF5F23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727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37F53-7F93-34E1-FBD2-CAA27CF4A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4392C0-77B9-DFA9-D083-D875ACE2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Revision </a:t>
            </a:r>
            <a:r>
              <a:rPr lang="de-CH" dirty="0" err="1"/>
              <a:t>BehiG</a:t>
            </a:r>
            <a:r>
              <a:rPr lang="de-CH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CAA269-244C-9E2E-3F68-219A8B7F1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Pflicht zum verbesserten Schutz (BRK, ILO-Konventionen, Verfassung)</a:t>
            </a:r>
          </a:p>
          <a:p>
            <a:pPr>
              <a:spcBef>
                <a:spcPts val="1800"/>
              </a:spcBef>
            </a:pPr>
            <a:r>
              <a:rPr lang="de-CH" dirty="0"/>
              <a:t>Vorgesehene Änderungen sind sehr moderat, gehen weniger weit als das Gleichstellungsgesetz (GlG)  </a:t>
            </a:r>
          </a:p>
          <a:p>
            <a:pPr>
              <a:spcBef>
                <a:spcPts val="1800"/>
              </a:spcBef>
            </a:pPr>
            <a:r>
              <a:rPr lang="de-CH" dirty="0"/>
              <a:t>Besonders wichtig: Verfahrensvorschriften</a:t>
            </a:r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07D014-4697-0BFC-B6CF-9C2840F145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23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4C447-D53C-C560-E866-E61517C23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 guter Letzt …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B7A00B-8DEB-388A-8DC7-4DA455320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15614"/>
            <a:ext cx="11065564" cy="3965986"/>
          </a:xfrm>
        </p:spPr>
        <p:txBody>
          <a:bodyPr>
            <a:normAutofit lnSpcReduction="10000"/>
          </a:bodyPr>
          <a:lstStyle/>
          <a:p>
            <a:r>
              <a:rPr lang="de-CH" dirty="0"/>
              <a:t>Botschaft Bundesrat zur Revision </a:t>
            </a:r>
            <a:r>
              <a:rPr lang="de-CH" dirty="0" err="1"/>
              <a:t>BehiG</a:t>
            </a:r>
            <a:r>
              <a:rPr lang="de-CH" dirty="0"/>
              <a:t>:  Es wird schon viel getan, aber ... «Es ist allerdings auch heute noch keine Selbstverständlichkeit, dass vermeidbare faktische Hindernisse beseitigt werden und schrittweise ein inklusives Arbeitsumfeld geschaffen wird.»</a:t>
            </a:r>
          </a:p>
          <a:p>
            <a:pPr>
              <a:spcBef>
                <a:spcPts val="1800"/>
              </a:spcBef>
            </a:pPr>
            <a:r>
              <a:rPr lang="de-CH" dirty="0" err="1"/>
              <a:t>BehiG</a:t>
            </a:r>
            <a:r>
              <a:rPr lang="de-CH" dirty="0"/>
              <a:t>-Revision kein Wundermittel, aber notwendig</a:t>
            </a:r>
          </a:p>
          <a:p>
            <a:pPr>
              <a:spcBef>
                <a:spcPts val="1800"/>
              </a:spcBef>
            </a:pPr>
            <a:r>
              <a:rPr lang="de-CH" dirty="0"/>
              <a:t>Wichtig und richtig: Koordination </a:t>
            </a:r>
            <a:r>
              <a:rPr lang="de-CH" dirty="0" err="1"/>
              <a:t>BehiG</a:t>
            </a:r>
            <a:r>
              <a:rPr lang="de-CH" dirty="0"/>
              <a:t> &amp; IV 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05B15E-7DB9-8911-1F0C-6D5B74A4B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87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67DAA-7051-CC3C-61F6-F436D5FE3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384CD-0659-8708-A8D9-D8DF5BF606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tabLst>
                <a:tab pos="10404475" algn="l"/>
              </a:tabLst>
            </a:pPr>
            <a:r>
              <a:rPr lang="de-CH" sz="4400" dirty="0">
                <a:solidFill>
                  <a:schemeClr val="tx1"/>
                </a:solidFill>
              </a:rPr>
              <a:t>Vielen Dank</a:t>
            </a:r>
            <a:br>
              <a:rPr lang="de-CH" sz="4400" dirty="0">
                <a:solidFill>
                  <a:schemeClr val="tx1"/>
                </a:solidFill>
              </a:rPr>
            </a:br>
            <a:r>
              <a:rPr lang="de-CH" sz="4400" b="0" dirty="0">
                <a:solidFill>
                  <a:schemeClr val="tx1"/>
                </a:solidFill>
              </a:rPr>
              <a:t>für Ihre Aufmerksamkeit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C6F119-856B-D0FB-5181-7FA18A36B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769" y="3740727"/>
            <a:ext cx="11221929" cy="1265449"/>
          </a:xfrm>
        </p:spPr>
        <p:txBody>
          <a:bodyPr/>
          <a:lstStyle/>
          <a:p>
            <a:r>
              <a:rPr lang="de-CH" dirty="0"/>
              <a:t>kurt.paerli@unibas.ch</a:t>
            </a:r>
          </a:p>
        </p:txBody>
      </p:sp>
    </p:spTree>
    <p:extLst>
      <p:ext uri="{BB962C8B-B14F-4D97-AF65-F5344CB8AC3E}">
        <p14:creationId xmlns:p14="http://schemas.microsoft.com/office/powerpoint/2010/main" val="111225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A8F9E-7D32-C86F-DCA1-6A018F77D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9A340-FA97-99B3-249D-88CB36AD3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I) Ausgangslage (2)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6A8CBD-77EC-FDAA-6B79-E5B40FFB3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98741"/>
            <a:ext cx="11065564" cy="3889786"/>
          </a:xfrm>
        </p:spPr>
        <p:txBody>
          <a:bodyPr>
            <a:normAutofit lnSpcReduction="10000"/>
          </a:bodyPr>
          <a:lstStyle/>
          <a:p>
            <a:r>
              <a:rPr lang="de-CH" dirty="0"/>
              <a:t>… Einschränkungen bei alltäglichen Verrichtungen = negative Auswirkung auf die Erwerbsbeteiligung (Menschen mit und ohne Behinderung: 47% Erwerbsbeteiligung vs. 87%) </a:t>
            </a:r>
          </a:p>
          <a:p>
            <a:pPr>
              <a:spcBef>
                <a:spcPts val="1800"/>
              </a:spcBef>
            </a:pPr>
            <a:r>
              <a:rPr lang="de-CH" dirty="0"/>
              <a:t>… Rund 25 000 Menschen mit Behinderung arbeiten in geschützten Werkstätten (= vom allgemeinen Arbeitsmarkt ausgeschlossen)  </a:t>
            </a:r>
          </a:p>
          <a:p>
            <a:pPr>
              <a:spcBef>
                <a:spcPts val="1800"/>
              </a:spcBef>
            </a:pPr>
            <a:r>
              <a:rPr lang="de-CH" dirty="0"/>
              <a:t>… Erwerbstätige Menschen mit Behinderung sind (auch) im ersten Arbeitsmarkt benachteiligt </a:t>
            </a:r>
          </a:p>
          <a:p>
            <a:endParaRPr lang="de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C079D-3237-EE3F-8E56-A5B0517298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1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E687E53-95A5-3A68-E02C-43E37967B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Fragestellungen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BD6FF9-6A27-4AF6-1239-5261769F5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98740"/>
            <a:ext cx="11065564" cy="3903641"/>
          </a:xfrm>
        </p:spPr>
        <p:txBody>
          <a:bodyPr>
            <a:normAutofit lnSpcReduction="10000"/>
          </a:bodyPr>
          <a:lstStyle/>
          <a:p>
            <a:r>
              <a:rPr lang="de-CH" dirty="0"/>
              <a:t>Wie werden Menschen mit Behinderung im Arbeitsverhältnis nach geltendem Recht (Arbeitsrecht, Gleichstellungsrecht, Sozialversicherungsrecht) geschützt? </a:t>
            </a:r>
          </a:p>
          <a:p>
            <a:pPr>
              <a:spcBef>
                <a:spcPts val="1800"/>
              </a:spcBef>
            </a:pPr>
            <a:r>
              <a:rPr lang="de-CH" dirty="0"/>
              <a:t>Gibt es Unterschiede zwischen privatrechtlichen und </a:t>
            </a:r>
            <a:br>
              <a:rPr lang="de-CH" dirty="0"/>
            </a:br>
            <a:r>
              <a:rPr lang="de-CH" dirty="0"/>
              <a:t>öffentlich-rechtlichen Anstellungen?  </a:t>
            </a:r>
          </a:p>
          <a:p>
            <a:pPr>
              <a:spcBef>
                <a:spcPts val="1800"/>
              </a:spcBef>
            </a:pPr>
            <a:r>
              <a:rPr lang="de-CH" dirty="0"/>
              <a:t>Was plant der Bundesrat in der Revision des </a:t>
            </a:r>
            <a:r>
              <a:rPr lang="de-CH" dirty="0" err="1"/>
              <a:t>BehiG</a:t>
            </a:r>
            <a:r>
              <a:rPr lang="de-CH" dirty="0"/>
              <a:t> bezüglich Gleichstellung von Menschen mit Behinderung im Arbeitsverhältnis? </a:t>
            </a:r>
          </a:p>
          <a:p>
            <a:endParaRPr lang="de-CH" dirty="0"/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961369-C31A-7459-BA1C-F88CA96A79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9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FE430-8A83-ED19-5B61-57A2E6784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F853D031-7E83-A4C3-A1EF-525A30C0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Abgrenzungen 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9EC40F9-4400-DB40-B25F-B9711DF5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Fokus auf Arbeitsverhältnisse, </a:t>
            </a:r>
            <a:br>
              <a:rPr lang="de-CH" dirty="0"/>
            </a:br>
            <a:r>
              <a:rPr lang="de-CH" dirty="0"/>
              <a:t>die Situation selbstständig erwerbender Menschen mit Behinderung werden (fast) nicht thematisiert </a:t>
            </a:r>
          </a:p>
          <a:p>
            <a:pPr>
              <a:spcBef>
                <a:spcPts val="1800"/>
              </a:spcBef>
            </a:pPr>
            <a:r>
              <a:rPr lang="de-CH" dirty="0"/>
              <a:t>Auf sozialversicherungsrechtliche Fragen wird nur partiell eingegangen   </a:t>
            </a:r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23505C-4EF4-C931-D18F-DD9D401671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6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DBFBE-5937-65C3-EA49-32E53A36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3542A4E-E57B-ECD5-92F6-5401DC45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Inhaltsübersicht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ADB5F89-548C-5B15-18EB-207C7577C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arenR"/>
            </a:pPr>
            <a:r>
              <a:rPr lang="de-CH" dirty="0"/>
              <a:t>Ausgangslage </a:t>
            </a:r>
          </a:p>
          <a:p>
            <a:pPr marL="571500" indent="-571500">
              <a:buAutoNum type="romanUcParenR"/>
            </a:pPr>
            <a:r>
              <a:rPr lang="de-CH" dirty="0">
                <a:highlight>
                  <a:srgbClr val="00FFFF"/>
                </a:highlight>
              </a:rPr>
              <a:t>Schutz im Lebenszyklus eines Arbeitsverhältnisses nach geltendem Recht </a:t>
            </a:r>
          </a:p>
          <a:p>
            <a:pPr marL="571500" indent="-571500">
              <a:buAutoNum type="romanUcParenR"/>
            </a:pPr>
            <a:r>
              <a:rPr lang="de-CH" dirty="0"/>
              <a:t>Vorgesehene Änderungen im </a:t>
            </a:r>
            <a:r>
              <a:rPr lang="de-CH" dirty="0" err="1"/>
              <a:t>BehiG</a:t>
            </a:r>
            <a:r>
              <a:rPr lang="de-CH" dirty="0"/>
              <a:t> </a:t>
            </a:r>
          </a:p>
          <a:p>
            <a:pPr marL="571500" indent="-571500">
              <a:buAutoNum type="romanUcParenR"/>
            </a:pPr>
            <a:r>
              <a:rPr lang="de-CH" dirty="0"/>
              <a:t>Fazit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8B8C3-6A08-D72A-A8D1-C0A8C6DE9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9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830C6-0DB5-3317-2696-DD114427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II) Merkmale privatrechtlicher Arbeitsverhältnisse 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904FA6-5029-A596-B2FD-25E9E88B4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Vertragsfreiheit </a:t>
            </a:r>
          </a:p>
          <a:p>
            <a:r>
              <a:rPr lang="de-CH" dirty="0"/>
              <a:t>Arbeitsvertrag = vertraglich vereinbarte Unterordnung</a:t>
            </a:r>
          </a:p>
          <a:p>
            <a:pPr>
              <a:spcBef>
                <a:spcPts val="3000"/>
              </a:spcBef>
            </a:pPr>
            <a:r>
              <a:rPr lang="de-CH" dirty="0"/>
              <a:t>Unvollkommener Arbeitsmarkt: </a:t>
            </a:r>
          </a:p>
          <a:p>
            <a:pPr marL="539750" indent="-269875"/>
            <a:r>
              <a:rPr lang="de-CH" dirty="0"/>
              <a:t>Schutz der schwächeren Vertragspartei (OR-Bestimmungen, Arbeitsgesetz usw.) </a:t>
            </a:r>
          </a:p>
          <a:p>
            <a:pPr marL="539750" indent="-269875"/>
            <a:r>
              <a:rPr lang="de-CH" dirty="0"/>
              <a:t>Keine Geltung des </a:t>
            </a:r>
            <a:r>
              <a:rPr lang="de-CH" dirty="0" err="1"/>
              <a:t>BehiG</a:t>
            </a:r>
            <a:r>
              <a:rPr lang="de-CH" dirty="0"/>
              <a:t>!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2895C3-0045-9900-F2D8-19D5E7389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17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012C6-6719-0FE8-DACA-F084F71C3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9376C-2FDE-2143-323C-034C4D42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II) Merkmale öffentlich-rechtlicher Arbeitsverhältnisse 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53C661-D7D8-3445-508D-DCE794413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Grundrechtsbindung</a:t>
            </a:r>
          </a:p>
          <a:p>
            <a:r>
              <a:rPr lang="de-CH" dirty="0"/>
              <a:t>Gesetzlich geregelt </a:t>
            </a:r>
          </a:p>
          <a:p>
            <a:r>
              <a:rPr lang="de-CH" dirty="0"/>
              <a:t>Anstellung (meist) durch (verwaltungsrechtlichen) Vertrag</a:t>
            </a:r>
          </a:p>
          <a:p>
            <a:r>
              <a:rPr lang="de-CH" dirty="0" err="1"/>
              <a:t>BehiG</a:t>
            </a:r>
            <a:r>
              <a:rPr lang="de-CH" dirty="0"/>
              <a:t> verpflichtet den Arbeitgeber Bund (Recht auf Begründung einer Ablehnung, erhöhte Fürsorgepflicht gegenüber Arbeitnehmenden mit Behinderung)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6BED75-9766-C604-5C73-49AB5CDB15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24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9AC9727A-7B8C-4E9E-9DA3-BAF3B6B31941}" vid="{ACEDAF40-A97B-4303-8D3D-DF50DBD77EF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PowerPoint-Vorlage_ZRMB-Tagung (003)</Template>
  <TotalTime>0</TotalTime>
  <Words>1328</Words>
  <Application>Microsoft Office PowerPoint</Application>
  <PresentationFormat>Widescreen</PresentationFormat>
  <Paragraphs>169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</vt:lpstr>
      <vt:lpstr>Schutz von Menschen mit Behinderungen in Arbeitsverhältnissen</vt:lpstr>
      <vt:lpstr>Inhaltsübersicht</vt:lpstr>
      <vt:lpstr>I) Ausgangslage </vt:lpstr>
      <vt:lpstr>I) Ausgangslage (2)  </vt:lpstr>
      <vt:lpstr>Fragestellungen</vt:lpstr>
      <vt:lpstr>Abgrenzungen </vt:lpstr>
      <vt:lpstr>Inhaltsübersicht</vt:lpstr>
      <vt:lpstr>II) Merkmale privatrechtlicher Arbeitsverhältnisse   </vt:lpstr>
      <vt:lpstr>II) Merkmale öffentlich-rechtlicher Arbeitsverhältnisse   </vt:lpstr>
      <vt:lpstr>Schutz im Bewerbungsverfahren / bei der Anstellung </vt:lpstr>
      <vt:lpstr>Art. 328b OR </vt:lpstr>
      <vt:lpstr>Stelle aus  diskriminierenden Gründen nicht erhalten … </vt:lpstr>
      <vt:lpstr>Schutz während des Arbeitsverhältnisses </vt:lpstr>
      <vt:lpstr>Arbeitsunfähigkeit wegen einer Behinderung </vt:lpstr>
      <vt:lpstr>Urlaubsansprüche im Zusammenhang mit einer Behinderung </vt:lpstr>
      <vt:lpstr>(Besonderer) Schutz für Arbeitnehmende  mit einer Behinderung </vt:lpstr>
      <vt:lpstr>Art. 328 OR und Art. 6 Arbeitsgesetz</vt:lpstr>
      <vt:lpstr>Durchsetzung der Ansprüche </vt:lpstr>
      <vt:lpstr>Kündigungsschutz </vt:lpstr>
      <vt:lpstr>Gerichtspraxis  </vt:lpstr>
      <vt:lpstr>Inhaltsübersicht</vt:lpstr>
      <vt:lpstr>Änderungen im BehiG (Stand Botschaft Bundesrat) </vt:lpstr>
      <vt:lpstr>Art. 12a Abs. 2: Angemessene Vorkehrungen </vt:lpstr>
      <vt:lpstr>Rechtsansprüche (Art. 8a BehiG, neu)</vt:lpstr>
      <vt:lpstr>Verfahrensaspekte (Art. 9a/b) </vt:lpstr>
      <vt:lpstr>Und was noch? </vt:lpstr>
      <vt:lpstr>Und wie geht’s weiter? </vt:lpstr>
      <vt:lpstr>Inhaltsübersicht</vt:lpstr>
      <vt:lpstr>Fazit </vt:lpstr>
      <vt:lpstr>Revision BehiG </vt:lpstr>
      <vt:lpstr>Zu guter Letzt … </vt:lpstr>
      <vt:lpstr>Vielen Dank für Ihre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Pärli</dc:creator>
  <cp:lastModifiedBy>Sun-Mi Shin</cp:lastModifiedBy>
  <cp:revision>10</cp:revision>
  <dcterms:created xsi:type="dcterms:W3CDTF">2026-06-04T04:51:24Z</dcterms:created>
  <dcterms:modified xsi:type="dcterms:W3CDTF">2026-06-11T13:33:43Z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fa26ab-4270-40e8-9235-a503660cf7d6_Enabled">
    <vt:lpwstr>true</vt:lpwstr>
  </property>
  <property fmtid="{D5CDD505-2E9C-101B-9397-08002B2CF9AE}" pid="3" name="MSIP_Label_e8fa26ab-4270-40e8-9235-a503660cf7d6_SetDate">
    <vt:lpwstr>2026-05-04T03:52:57Z</vt:lpwstr>
  </property>
  <property fmtid="{D5CDD505-2E9C-101B-9397-08002B2CF9AE}" pid="4" name="MSIP_Label_e8fa26ab-4270-40e8-9235-a503660cf7d6_Method">
    <vt:lpwstr>Standard</vt:lpwstr>
  </property>
  <property fmtid="{D5CDD505-2E9C-101B-9397-08002B2CF9AE}" pid="5" name="MSIP_Label_e8fa26ab-4270-40e8-9235-a503660cf7d6_Name">
    <vt:lpwstr>Klasse I (tiefes Risiko) - Interne Informationen</vt:lpwstr>
  </property>
  <property fmtid="{D5CDD505-2E9C-101B-9397-08002B2CF9AE}" pid="6" name="MSIP_Label_e8fa26ab-4270-40e8-9235-a503660cf7d6_SiteId">
    <vt:lpwstr>32eb69e5-a150-49b5-b51c-19e9a21954dc</vt:lpwstr>
  </property>
  <property fmtid="{D5CDD505-2E9C-101B-9397-08002B2CF9AE}" pid="7" name="MSIP_Label_e8fa26ab-4270-40e8-9235-a503660cf7d6_ActionId">
    <vt:lpwstr>e8024496-90ba-4b5e-bcea-d1a99ddcdd4f</vt:lpwstr>
  </property>
  <property fmtid="{D5CDD505-2E9C-101B-9397-08002B2CF9AE}" pid="8" name="MSIP_Label_e8fa26ab-4270-40e8-9235-a503660cf7d6_ContentBits">
    <vt:lpwstr>0</vt:lpwstr>
  </property>
  <property fmtid="{D5CDD505-2E9C-101B-9397-08002B2CF9AE}" pid="9" name="MSIP_Label_e8fa26ab-4270-40e8-9235-a503660cf7d6_Tag">
    <vt:lpwstr>10, 3, 0, 1</vt:lpwstr>
  </property>
</Properties>
</file>